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84" r:id="rId7"/>
    <p:sldId id="28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9" autoAdjust="0"/>
    <p:restoredTop sz="94660"/>
  </p:normalViewPr>
  <p:slideViewPr>
    <p:cSldViewPr snapToGrid="0">
      <p:cViewPr varScale="1">
        <p:scale>
          <a:sx n="86" d="100"/>
          <a:sy n="86" d="100"/>
        </p:scale>
        <p:origin x="382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https://iowadhs.sharepoint.com/sites/HHSFinance-BudgetandPlanning/Shared%20Documents/Budget%20and%20Planning/SFY28%20Budget%20Development/HHS%20Council%20Presentation/SFY27_Total_Budget_Cha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875903269298959"/>
          <c:y val="0.12204969172668988"/>
          <c:w val="0.34792117261002198"/>
          <c:h val="0.76873295805626884"/>
        </c:manualLayout>
      </c:layout>
      <c:pieChart>
        <c:varyColors val="1"/>
        <c:ser>
          <c:idx val="0"/>
          <c:order val="0"/>
          <c:spPr>
            <a:solidFill>
              <a:srgbClr val="C6D667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5356-465F-885C-7167A0D7F9DA}"/>
              </c:ext>
            </c:extLst>
          </c:dPt>
          <c:dPt>
            <c:idx val="1"/>
            <c:bubble3D val="0"/>
            <c:spPr>
              <a:solidFill>
                <a:srgbClr val="03617A"/>
              </a:solidFill>
            </c:spPr>
            <c:extLst>
              <c:ext xmlns:c16="http://schemas.microsoft.com/office/drawing/2014/chart" uri="{C3380CC4-5D6E-409C-BE32-E72D297353CC}">
                <c16:uniqueId val="{00000002-5356-465F-885C-7167A0D7F9DA}"/>
              </c:ext>
            </c:extLst>
          </c:dPt>
          <c:dLbls>
            <c:dLbl>
              <c:idx val="0"/>
              <c:layout>
                <c:manualLayout>
                  <c:x val="-2.3957584480825526E-2"/>
                  <c:y val="9.6472508970935858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>
                        <a:latin typeface="Gill Sans MT" panose="020B0502020104020203" pitchFamily="34" charset="0"/>
                      </a:defRPr>
                    </a:pPr>
                    <a:r>
                      <a:rPr lang="en-US" sz="1400">
                        <a:latin typeface="Gill Sans MT" panose="020B0502020104020203" pitchFamily="34" charset="0"/>
                      </a:rPr>
                      <a:t>State General Funding, </a:t>
                    </a:r>
                    <a:br>
                      <a:rPr lang="en-US" sz="1400">
                        <a:latin typeface="Gill Sans MT" panose="020B0502020104020203" pitchFamily="34" charset="0"/>
                      </a:rPr>
                    </a:br>
                    <a:r>
                      <a:rPr lang="en-US" sz="1400">
                        <a:latin typeface="Gill Sans MT" panose="020B0502020104020203" pitchFamily="34" charset="0"/>
                      </a:rPr>
                      <a:t>$2,697.9, 18.0%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587536528608403"/>
                      <c:h val="0.1919064868511306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5356-465F-885C-7167A0D7F9DA}"/>
                </c:ext>
              </c:extLst>
            </c:dLbl>
            <c:dLbl>
              <c:idx val="1"/>
              <c:layout>
                <c:manualLayout>
                  <c:x val="2.23399758393618E-2"/>
                  <c:y val="-6.3889161880179388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>
                        <a:latin typeface="Gill Sans MT" panose="020B0502020104020203" pitchFamily="34" charset="0"/>
                      </a:defRPr>
                    </a:pPr>
                    <a:r>
                      <a:rPr lang="en-US" sz="1400" dirty="0"/>
                      <a:t>Federal &amp; Other Non-General </a:t>
                    </a:r>
                    <a:br>
                      <a:rPr lang="en-US" sz="1400" dirty="0"/>
                    </a:br>
                    <a:r>
                      <a:rPr lang="en-US" sz="1400" dirty="0"/>
                      <a:t>Funding, $12,325.1, 82.0%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462499999999999"/>
                      <c:h val="0.132477611940298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5356-465F-885C-7167A0D7F9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Gill Sans MT" panose="020B05020201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>
                  <a:noFill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Data!$A$2:$A$3</c:f>
              <c:strCache>
                <c:ptCount val="2"/>
                <c:pt idx="0">
                  <c:v>State General Funding</c:v>
                </c:pt>
                <c:pt idx="1">
                  <c:v>Federal &amp; Other Non-General Funding</c:v>
                </c:pt>
              </c:strCache>
            </c:strRef>
          </c:cat>
          <c:val>
            <c:numRef>
              <c:f>Data!$B$2:$B$3</c:f>
              <c:numCache>
                <c:formatCode>"$"#,##0.0_);\("$"#,##0.0\)</c:formatCode>
                <c:ptCount val="2"/>
                <c:pt idx="0">
                  <c:v>2697.88</c:v>
                </c:pt>
                <c:pt idx="1">
                  <c:v>12325.07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56-465F-885C-7167A0D7F9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0.2125</cdr:x>
      <cdr:y>0.04878</cdr:y>
    </cdr:from>
    <cdr:to>
      <cdr:x>0.925</cdr:x>
      <cdr:y>0.1777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71550" y="266700"/>
          <a:ext cx="3257550" cy="704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0.40417</cdr:x>
      <cdr:y>0.84703</cdr:y>
    </cdr:from>
    <cdr:to>
      <cdr:x>0.97292</cdr:x>
      <cdr:y>0.94901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847850" y="5695949"/>
          <a:ext cx="2600325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0.03876</cdr:x>
      <cdr:y>0</cdr:y>
    </cdr:from>
    <cdr:to>
      <cdr:x>0.66112</cdr:x>
      <cdr:y>0.18843</cdr:y>
    </cdr:to>
    <cdr:sp macro="" textlink="">
      <cdr:nvSpPr>
        <cdr:cNvPr id="3" name="TextBox 3">
          <a:extLst xmlns:a="http://schemas.openxmlformats.org/drawingml/2006/main">
            <a:ext uri="{FF2B5EF4-FFF2-40B4-BE49-F238E27FC236}">
              <a16:creationId xmlns:a16="http://schemas.microsoft.com/office/drawing/2014/main" id="{32037E23-1874-C65B-255E-7A0218B8952C}"/>
            </a:ext>
          </a:extLst>
        </cdr:cNvPr>
        <cdr:cNvSpPr txBox="1"/>
      </cdr:nvSpPr>
      <cdr:spPr>
        <a:xfrm xmlns:a="http://schemas.openxmlformats.org/drawingml/2006/main">
          <a:off x="431953" y="0"/>
          <a:ext cx="6936436" cy="93087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>
              <a:latin typeface="+mj-lt"/>
            </a:rPr>
            <a:t>By Funding Source                                                           Total Budget $15,022,946,290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>
          <a:gsLst>
            <a:gs pos="100000">
              <a:schemeClr val="accent1"/>
            </a:gs>
            <a:gs pos="0">
              <a:schemeClr val="accent2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Single Corner Snipped 7">
            <a:extLst>
              <a:ext uri="{FF2B5EF4-FFF2-40B4-BE49-F238E27FC236}">
                <a16:creationId xmlns:a16="http://schemas.microsoft.com/office/drawing/2014/main" id="{C781862B-B468-4A06-41F3-1620A16838BC}"/>
              </a:ext>
            </a:extLst>
          </p:cNvPr>
          <p:cNvSpPr/>
          <p:nvPr userDrawn="1"/>
        </p:nvSpPr>
        <p:spPr>
          <a:xfrm rot="16200000">
            <a:off x="2704544" y="-2682081"/>
            <a:ext cx="6766870" cy="13078112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0 w 6593601"/>
              <a:gd name="connsiteY0" fmla="*/ 0 h 6894095"/>
              <a:gd name="connsiteX1" fmla="*/ 5119718 w 6593601"/>
              <a:gd name="connsiteY1" fmla="*/ 12032 h 6894095"/>
              <a:gd name="connsiteX2" fmla="*/ 5607013 w 6593601"/>
              <a:gd name="connsiteY2" fmla="*/ 800117 h 6894095"/>
              <a:gd name="connsiteX3" fmla="*/ 5895771 w 6593601"/>
              <a:gd name="connsiteY3" fmla="*/ 2352981 h 6894095"/>
              <a:gd name="connsiteX4" fmla="*/ 6316876 w 6593601"/>
              <a:gd name="connsiteY4" fmla="*/ 3772708 h 6894095"/>
              <a:gd name="connsiteX5" fmla="*/ 6389064 w 6593601"/>
              <a:gd name="connsiteY5" fmla="*/ 5878233 h 6894095"/>
              <a:gd name="connsiteX6" fmla="*/ 6593601 w 6593601"/>
              <a:gd name="connsiteY6" fmla="*/ 6882064 h 6894095"/>
              <a:gd name="connsiteX7" fmla="*/ 1275644 w 6593601"/>
              <a:gd name="connsiteY7" fmla="*/ 6894095 h 6894095"/>
              <a:gd name="connsiteX8" fmla="*/ 0 w 6593601"/>
              <a:gd name="connsiteY8" fmla="*/ 0 h 6894095"/>
              <a:gd name="connsiteX0" fmla="*/ 22578 w 6616179"/>
              <a:gd name="connsiteY0" fmla="*/ 0 h 6882806"/>
              <a:gd name="connsiteX1" fmla="*/ 5142296 w 6616179"/>
              <a:gd name="connsiteY1" fmla="*/ 12032 h 6882806"/>
              <a:gd name="connsiteX2" fmla="*/ 5629591 w 6616179"/>
              <a:gd name="connsiteY2" fmla="*/ 800117 h 6882806"/>
              <a:gd name="connsiteX3" fmla="*/ 5918349 w 6616179"/>
              <a:gd name="connsiteY3" fmla="*/ 2352981 h 6882806"/>
              <a:gd name="connsiteX4" fmla="*/ 6339454 w 6616179"/>
              <a:gd name="connsiteY4" fmla="*/ 3772708 h 6882806"/>
              <a:gd name="connsiteX5" fmla="*/ 6411642 w 6616179"/>
              <a:gd name="connsiteY5" fmla="*/ 5878233 h 6882806"/>
              <a:gd name="connsiteX6" fmla="*/ 6616179 w 6616179"/>
              <a:gd name="connsiteY6" fmla="*/ 6882064 h 6882806"/>
              <a:gd name="connsiteX7" fmla="*/ 0 w 6616179"/>
              <a:gd name="connsiteY7" fmla="*/ 6882806 h 6882806"/>
              <a:gd name="connsiteX8" fmla="*/ 22578 w 6616179"/>
              <a:gd name="connsiteY8" fmla="*/ 0 h 6882806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21835 h 6903899"/>
              <a:gd name="connsiteX1" fmla="*/ 5119719 w 6616179"/>
              <a:gd name="connsiteY1" fmla="*/ 0 h 6903899"/>
              <a:gd name="connsiteX2" fmla="*/ 5629591 w 6616179"/>
              <a:gd name="connsiteY2" fmla="*/ 821952 h 6903899"/>
              <a:gd name="connsiteX3" fmla="*/ 5918349 w 6616179"/>
              <a:gd name="connsiteY3" fmla="*/ 2374816 h 6903899"/>
              <a:gd name="connsiteX4" fmla="*/ 6339454 w 6616179"/>
              <a:gd name="connsiteY4" fmla="*/ 3794543 h 6903899"/>
              <a:gd name="connsiteX5" fmla="*/ 6411642 w 6616179"/>
              <a:gd name="connsiteY5" fmla="*/ 5900068 h 6903899"/>
              <a:gd name="connsiteX6" fmla="*/ 6616179 w 6616179"/>
              <a:gd name="connsiteY6" fmla="*/ 6903899 h 6903899"/>
              <a:gd name="connsiteX7" fmla="*/ 0 w 6616179"/>
              <a:gd name="connsiteY7" fmla="*/ 6893352 h 6903899"/>
              <a:gd name="connsiteX8" fmla="*/ 22578 w 6616179"/>
              <a:gd name="connsiteY8" fmla="*/ 21835 h 6903899"/>
              <a:gd name="connsiteX0" fmla="*/ 9892 w 6637360"/>
              <a:gd name="connsiteY0" fmla="*/ 21835 h 6903899"/>
              <a:gd name="connsiteX1" fmla="*/ 5140900 w 6637360"/>
              <a:gd name="connsiteY1" fmla="*/ 0 h 6903899"/>
              <a:gd name="connsiteX2" fmla="*/ 5650772 w 6637360"/>
              <a:gd name="connsiteY2" fmla="*/ 821952 h 6903899"/>
              <a:gd name="connsiteX3" fmla="*/ 5939530 w 6637360"/>
              <a:gd name="connsiteY3" fmla="*/ 2374816 h 6903899"/>
              <a:gd name="connsiteX4" fmla="*/ 6360635 w 6637360"/>
              <a:gd name="connsiteY4" fmla="*/ 3794543 h 6903899"/>
              <a:gd name="connsiteX5" fmla="*/ 6432823 w 6637360"/>
              <a:gd name="connsiteY5" fmla="*/ 5900068 h 6903899"/>
              <a:gd name="connsiteX6" fmla="*/ 6637360 w 6637360"/>
              <a:gd name="connsiteY6" fmla="*/ 6903899 h 6903899"/>
              <a:gd name="connsiteX7" fmla="*/ 21181 w 6637360"/>
              <a:gd name="connsiteY7" fmla="*/ 6893352 h 6903899"/>
              <a:gd name="connsiteX8" fmla="*/ 9892 w 6637360"/>
              <a:gd name="connsiteY8" fmla="*/ 21835 h 6903899"/>
              <a:gd name="connsiteX0" fmla="*/ 11475 w 6638943"/>
              <a:gd name="connsiteY0" fmla="*/ 21835 h 6903899"/>
              <a:gd name="connsiteX1" fmla="*/ 5142483 w 6638943"/>
              <a:gd name="connsiteY1" fmla="*/ 0 h 6903899"/>
              <a:gd name="connsiteX2" fmla="*/ 5652355 w 6638943"/>
              <a:gd name="connsiteY2" fmla="*/ 821952 h 6903899"/>
              <a:gd name="connsiteX3" fmla="*/ 5941113 w 6638943"/>
              <a:gd name="connsiteY3" fmla="*/ 2374816 h 6903899"/>
              <a:gd name="connsiteX4" fmla="*/ 6362218 w 6638943"/>
              <a:gd name="connsiteY4" fmla="*/ 3794543 h 6903899"/>
              <a:gd name="connsiteX5" fmla="*/ 6434406 w 6638943"/>
              <a:gd name="connsiteY5" fmla="*/ 5900068 h 6903899"/>
              <a:gd name="connsiteX6" fmla="*/ 6638943 w 6638943"/>
              <a:gd name="connsiteY6" fmla="*/ 6903899 h 6903899"/>
              <a:gd name="connsiteX7" fmla="*/ 22764 w 6638943"/>
              <a:gd name="connsiteY7" fmla="*/ 6893352 h 6903899"/>
              <a:gd name="connsiteX8" fmla="*/ 11475 w 6638943"/>
              <a:gd name="connsiteY8" fmla="*/ 21835 h 6903899"/>
              <a:gd name="connsiteX0" fmla="*/ 0 w 6627468"/>
              <a:gd name="connsiteY0" fmla="*/ 21835 h 6903899"/>
              <a:gd name="connsiteX1" fmla="*/ 5131008 w 6627468"/>
              <a:gd name="connsiteY1" fmla="*/ 0 h 6903899"/>
              <a:gd name="connsiteX2" fmla="*/ 5640880 w 6627468"/>
              <a:gd name="connsiteY2" fmla="*/ 821952 h 6903899"/>
              <a:gd name="connsiteX3" fmla="*/ 5929638 w 6627468"/>
              <a:gd name="connsiteY3" fmla="*/ 2374816 h 6903899"/>
              <a:gd name="connsiteX4" fmla="*/ 6350743 w 6627468"/>
              <a:gd name="connsiteY4" fmla="*/ 3794543 h 6903899"/>
              <a:gd name="connsiteX5" fmla="*/ 6422931 w 6627468"/>
              <a:gd name="connsiteY5" fmla="*/ 5900068 h 6903899"/>
              <a:gd name="connsiteX6" fmla="*/ 6627468 w 6627468"/>
              <a:gd name="connsiteY6" fmla="*/ 6903899 h 6903899"/>
              <a:gd name="connsiteX7" fmla="*/ 11289 w 6627468"/>
              <a:gd name="connsiteY7" fmla="*/ 6893352 h 6903899"/>
              <a:gd name="connsiteX8" fmla="*/ 0 w 6627468"/>
              <a:gd name="connsiteY8" fmla="*/ 21835 h 6903899"/>
              <a:gd name="csX0" fmla="*/ 0 w 6627468"/>
              <a:gd name="csY0" fmla="*/ 21835 h 6903899"/>
              <a:gd name="csX1" fmla="*/ 5594231 w 6627468"/>
              <a:gd name="csY1" fmla="*/ 0 h 6903899"/>
              <a:gd name="csX2" fmla="*/ 5640880 w 6627468"/>
              <a:gd name="csY2" fmla="*/ 821952 h 6903899"/>
              <a:gd name="csX3" fmla="*/ 5929638 w 6627468"/>
              <a:gd name="csY3" fmla="*/ 2374816 h 6903899"/>
              <a:gd name="csX4" fmla="*/ 6350743 w 6627468"/>
              <a:gd name="csY4" fmla="*/ 3794543 h 6903899"/>
              <a:gd name="csX5" fmla="*/ 6422931 w 6627468"/>
              <a:gd name="csY5" fmla="*/ 5900068 h 6903899"/>
              <a:gd name="csX6" fmla="*/ 6627468 w 6627468"/>
              <a:gd name="csY6" fmla="*/ 6903899 h 6903899"/>
              <a:gd name="csX7" fmla="*/ 11289 w 6627468"/>
              <a:gd name="csY7" fmla="*/ 6893352 h 6903899"/>
              <a:gd name="csX8" fmla="*/ 0 w 6627468"/>
              <a:gd name="csY8" fmla="*/ 21835 h 6903899"/>
              <a:gd name="csX0" fmla="*/ 0 w 6627468"/>
              <a:gd name="csY0" fmla="*/ 21835 h 6903899"/>
              <a:gd name="csX1" fmla="*/ 5594231 w 6627468"/>
              <a:gd name="csY1" fmla="*/ 0 h 6903899"/>
              <a:gd name="csX2" fmla="*/ 5929106 w 6627468"/>
              <a:gd name="csY2" fmla="*/ 851282 h 6903899"/>
              <a:gd name="csX3" fmla="*/ 5929638 w 6627468"/>
              <a:gd name="csY3" fmla="*/ 2374816 h 6903899"/>
              <a:gd name="csX4" fmla="*/ 6350743 w 6627468"/>
              <a:gd name="csY4" fmla="*/ 3794543 h 6903899"/>
              <a:gd name="csX5" fmla="*/ 6422931 w 6627468"/>
              <a:gd name="csY5" fmla="*/ 5900068 h 6903899"/>
              <a:gd name="csX6" fmla="*/ 6627468 w 6627468"/>
              <a:gd name="csY6" fmla="*/ 6903899 h 6903899"/>
              <a:gd name="csX7" fmla="*/ 11289 w 6627468"/>
              <a:gd name="csY7" fmla="*/ 6893352 h 6903899"/>
              <a:gd name="csX8" fmla="*/ 0 w 6627468"/>
              <a:gd name="csY8" fmla="*/ 21835 h 6903899"/>
              <a:gd name="csX0" fmla="*/ 0 w 6627468"/>
              <a:gd name="csY0" fmla="*/ 21835 h 6903899"/>
              <a:gd name="csX1" fmla="*/ 5594231 w 6627468"/>
              <a:gd name="csY1" fmla="*/ 0 h 6903899"/>
              <a:gd name="csX2" fmla="*/ 5929106 w 6627468"/>
              <a:gd name="csY2" fmla="*/ 851282 h 6903899"/>
              <a:gd name="csX3" fmla="*/ 6186984 w 6627468"/>
              <a:gd name="csY3" fmla="*/ 2374816 h 6903899"/>
              <a:gd name="csX4" fmla="*/ 6350743 w 6627468"/>
              <a:gd name="csY4" fmla="*/ 3794543 h 6903899"/>
              <a:gd name="csX5" fmla="*/ 6422931 w 6627468"/>
              <a:gd name="csY5" fmla="*/ 5900068 h 6903899"/>
              <a:gd name="csX6" fmla="*/ 6627468 w 6627468"/>
              <a:gd name="csY6" fmla="*/ 6903899 h 6903899"/>
              <a:gd name="csX7" fmla="*/ 11289 w 6627468"/>
              <a:gd name="csY7" fmla="*/ 6893352 h 6903899"/>
              <a:gd name="csX8" fmla="*/ 0 w 6627468"/>
              <a:gd name="csY8" fmla="*/ 21835 h 6903899"/>
              <a:gd name="csX0" fmla="*/ 0 w 6627468"/>
              <a:gd name="csY0" fmla="*/ 21835 h 6903899"/>
              <a:gd name="csX1" fmla="*/ 5594231 w 6627468"/>
              <a:gd name="csY1" fmla="*/ 0 h 6903899"/>
              <a:gd name="csX2" fmla="*/ 5929106 w 6627468"/>
              <a:gd name="csY2" fmla="*/ 851282 h 6903899"/>
              <a:gd name="csX3" fmla="*/ 6186984 w 6627468"/>
              <a:gd name="csY3" fmla="*/ 2374816 h 6903899"/>
              <a:gd name="csX4" fmla="*/ 6381625 w 6627468"/>
              <a:gd name="csY4" fmla="*/ 3794543 h 6903899"/>
              <a:gd name="csX5" fmla="*/ 6422931 w 6627468"/>
              <a:gd name="csY5" fmla="*/ 5900068 h 6903899"/>
              <a:gd name="csX6" fmla="*/ 6627468 w 6627468"/>
              <a:gd name="csY6" fmla="*/ 6903899 h 6903899"/>
              <a:gd name="csX7" fmla="*/ 11289 w 6627468"/>
              <a:gd name="csY7" fmla="*/ 6893352 h 6903899"/>
              <a:gd name="csX8" fmla="*/ 0 w 6627468"/>
              <a:gd name="csY8" fmla="*/ 21835 h 6903899"/>
              <a:gd name="csX0" fmla="*/ 0 w 6627468"/>
              <a:gd name="csY0" fmla="*/ 21835 h 6903899"/>
              <a:gd name="csX1" fmla="*/ 5594231 w 6627468"/>
              <a:gd name="csY1" fmla="*/ 0 h 6903899"/>
              <a:gd name="csX2" fmla="*/ 5929106 w 6627468"/>
              <a:gd name="csY2" fmla="*/ 851282 h 6903899"/>
              <a:gd name="csX3" fmla="*/ 6186984 w 6627468"/>
              <a:gd name="csY3" fmla="*/ 2374816 h 6903899"/>
              <a:gd name="csX4" fmla="*/ 6556620 w 6627468"/>
              <a:gd name="csY4" fmla="*/ 3779878 h 6903899"/>
              <a:gd name="csX5" fmla="*/ 6422931 w 6627468"/>
              <a:gd name="csY5" fmla="*/ 5900068 h 6903899"/>
              <a:gd name="csX6" fmla="*/ 6627468 w 6627468"/>
              <a:gd name="csY6" fmla="*/ 6903899 h 6903899"/>
              <a:gd name="csX7" fmla="*/ 11289 w 6627468"/>
              <a:gd name="csY7" fmla="*/ 6893352 h 6903899"/>
              <a:gd name="csX8" fmla="*/ 0 w 6627468"/>
              <a:gd name="csY8" fmla="*/ 21835 h 6903899"/>
              <a:gd name="csX0" fmla="*/ 0 w 6627468"/>
              <a:gd name="csY0" fmla="*/ 21835 h 6903899"/>
              <a:gd name="csX1" fmla="*/ 5594231 w 6627468"/>
              <a:gd name="csY1" fmla="*/ 0 h 6903899"/>
              <a:gd name="csX2" fmla="*/ 6083514 w 6627468"/>
              <a:gd name="csY2" fmla="*/ 873279 h 6903899"/>
              <a:gd name="csX3" fmla="*/ 6186984 w 6627468"/>
              <a:gd name="csY3" fmla="*/ 2374816 h 6903899"/>
              <a:gd name="csX4" fmla="*/ 6556620 w 6627468"/>
              <a:gd name="csY4" fmla="*/ 3779878 h 6903899"/>
              <a:gd name="csX5" fmla="*/ 6422931 w 6627468"/>
              <a:gd name="csY5" fmla="*/ 5900068 h 6903899"/>
              <a:gd name="csX6" fmla="*/ 6627468 w 6627468"/>
              <a:gd name="csY6" fmla="*/ 6903899 h 6903899"/>
              <a:gd name="csX7" fmla="*/ 11289 w 6627468"/>
              <a:gd name="csY7" fmla="*/ 6893352 h 6903899"/>
              <a:gd name="csX8" fmla="*/ 0 w 6627468"/>
              <a:gd name="csY8" fmla="*/ 21835 h 6903899"/>
              <a:gd name="csX0" fmla="*/ 0 w 6627468"/>
              <a:gd name="csY0" fmla="*/ 21835 h 6903899"/>
              <a:gd name="csX1" fmla="*/ 5594231 w 6627468"/>
              <a:gd name="csY1" fmla="*/ 0 h 6903899"/>
              <a:gd name="csX2" fmla="*/ 6083514 w 6627468"/>
              <a:gd name="csY2" fmla="*/ 873279 h 6903899"/>
              <a:gd name="csX3" fmla="*/ 6186984 w 6627468"/>
              <a:gd name="csY3" fmla="*/ 2374816 h 6903899"/>
              <a:gd name="csX4" fmla="*/ 6556620 w 6627468"/>
              <a:gd name="csY4" fmla="*/ 3779878 h 6903899"/>
              <a:gd name="csX5" fmla="*/ 6422931 w 6627468"/>
              <a:gd name="csY5" fmla="*/ 5900068 h 6903899"/>
              <a:gd name="csX6" fmla="*/ 6627468 w 6627468"/>
              <a:gd name="csY6" fmla="*/ 6903899 h 6903899"/>
              <a:gd name="csX7" fmla="*/ 11289 w 6627468"/>
              <a:gd name="csY7" fmla="*/ 6893352 h 6903899"/>
              <a:gd name="csX8" fmla="*/ 0 w 6627468"/>
              <a:gd name="csY8" fmla="*/ 21835 h 6903899"/>
              <a:gd name="csX0" fmla="*/ 0 w 6627468"/>
              <a:gd name="csY0" fmla="*/ 21835 h 6903899"/>
              <a:gd name="csX1" fmla="*/ 5800108 w 6627468"/>
              <a:gd name="csY1" fmla="*/ 0 h 6903899"/>
              <a:gd name="csX2" fmla="*/ 6083514 w 6627468"/>
              <a:gd name="csY2" fmla="*/ 873279 h 6903899"/>
              <a:gd name="csX3" fmla="*/ 6186984 w 6627468"/>
              <a:gd name="csY3" fmla="*/ 2374816 h 6903899"/>
              <a:gd name="csX4" fmla="*/ 6556620 w 6627468"/>
              <a:gd name="csY4" fmla="*/ 3779878 h 6903899"/>
              <a:gd name="csX5" fmla="*/ 6422931 w 6627468"/>
              <a:gd name="csY5" fmla="*/ 5900068 h 6903899"/>
              <a:gd name="csX6" fmla="*/ 6627468 w 6627468"/>
              <a:gd name="csY6" fmla="*/ 6903899 h 6903899"/>
              <a:gd name="csX7" fmla="*/ 11289 w 6627468"/>
              <a:gd name="csY7" fmla="*/ 6893352 h 6903899"/>
              <a:gd name="csX8" fmla="*/ 0 w 6627468"/>
              <a:gd name="csY8" fmla="*/ 21835 h 6903899"/>
              <a:gd name="csX0" fmla="*/ 0 w 6627468"/>
              <a:gd name="csY0" fmla="*/ 21835 h 6903899"/>
              <a:gd name="csX1" fmla="*/ 5800108 w 6627468"/>
              <a:gd name="csY1" fmla="*/ 0 h 6903899"/>
              <a:gd name="csX2" fmla="*/ 6083514 w 6627468"/>
              <a:gd name="csY2" fmla="*/ 873279 h 6903899"/>
              <a:gd name="csX3" fmla="*/ 6186984 w 6627468"/>
              <a:gd name="csY3" fmla="*/ 2374816 h 6903899"/>
              <a:gd name="csX4" fmla="*/ 6509485 w 6627468"/>
              <a:gd name="csY4" fmla="*/ 3271139 h 6903899"/>
              <a:gd name="csX5" fmla="*/ 6422931 w 6627468"/>
              <a:gd name="csY5" fmla="*/ 5900068 h 6903899"/>
              <a:gd name="csX6" fmla="*/ 6627468 w 6627468"/>
              <a:gd name="csY6" fmla="*/ 6903899 h 6903899"/>
              <a:gd name="csX7" fmla="*/ 11289 w 6627468"/>
              <a:gd name="csY7" fmla="*/ 6893352 h 6903899"/>
              <a:gd name="csX8" fmla="*/ 0 w 6627468"/>
              <a:gd name="csY8" fmla="*/ 21835 h 6903899"/>
              <a:gd name="csX0" fmla="*/ 0 w 6627468"/>
              <a:gd name="csY0" fmla="*/ 21835 h 6903899"/>
              <a:gd name="csX1" fmla="*/ 5800108 w 6627468"/>
              <a:gd name="csY1" fmla="*/ 0 h 6903899"/>
              <a:gd name="csX2" fmla="*/ 6083514 w 6627468"/>
              <a:gd name="csY2" fmla="*/ 873279 h 6903899"/>
              <a:gd name="csX3" fmla="*/ 6186984 w 6627468"/>
              <a:gd name="csY3" fmla="*/ 2374816 h 6903899"/>
              <a:gd name="csX4" fmla="*/ 6509485 w 6627468"/>
              <a:gd name="csY4" fmla="*/ 3271139 h 6903899"/>
              <a:gd name="csX5" fmla="*/ 6422931 w 6627468"/>
              <a:gd name="csY5" fmla="*/ 5009774 h 6903899"/>
              <a:gd name="csX6" fmla="*/ 6627468 w 6627468"/>
              <a:gd name="csY6" fmla="*/ 6903899 h 6903899"/>
              <a:gd name="csX7" fmla="*/ 11289 w 6627468"/>
              <a:gd name="csY7" fmla="*/ 6893352 h 6903899"/>
              <a:gd name="csX8" fmla="*/ 0 w 6627468"/>
              <a:gd name="csY8" fmla="*/ 21835 h 6903899"/>
              <a:gd name="csX0" fmla="*/ 0 w 6627468"/>
              <a:gd name="csY0" fmla="*/ 30314 h 6912378"/>
              <a:gd name="csX1" fmla="*/ 6035783 w 6627468"/>
              <a:gd name="csY1" fmla="*/ 0 h 6912378"/>
              <a:gd name="csX2" fmla="*/ 6083514 w 6627468"/>
              <a:gd name="csY2" fmla="*/ 881758 h 6912378"/>
              <a:gd name="csX3" fmla="*/ 6186984 w 6627468"/>
              <a:gd name="csY3" fmla="*/ 2383295 h 6912378"/>
              <a:gd name="csX4" fmla="*/ 6509485 w 6627468"/>
              <a:gd name="csY4" fmla="*/ 3279618 h 6912378"/>
              <a:gd name="csX5" fmla="*/ 6422931 w 6627468"/>
              <a:gd name="csY5" fmla="*/ 5018253 h 6912378"/>
              <a:gd name="csX6" fmla="*/ 6627468 w 6627468"/>
              <a:gd name="csY6" fmla="*/ 6912378 h 6912378"/>
              <a:gd name="csX7" fmla="*/ 11289 w 6627468"/>
              <a:gd name="csY7" fmla="*/ 6901831 h 6912378"/>
              <a:gd name="csX8" fmla="*/ 0 w 6627468"/>
              <a:gd name="csY8" fmla="*/ 30314 h 6912378"/>
              <a:gd name="csX0" fmla="*/ 0 w 6627468"/>
              <a:gd name="csY0" fmla="*/ 30314 h 6912378"/>
              <a:gd name="csX1" fmla="*/ 6035783 w 6627468"/>
              <a:gd name="csY1" fmla="*/ 0 h 6912378"/>
              <a:gd name="csX2" fmla="*/ 6224919 w 6627468"/>
              <a:gd name="csY2" fmla="*/ 907195 h 6912378"/>
              <a:gd name="csX3" fmla="*/ 6186984 w 6627468"/>
              <a:gd name="csY3" fmla="*/ 2383295 h 6912378"/>
              <a:gd name="csX4" fmla="*/ 6509485 w 6627468"/>
              <a:gd name="csY4" fmla="*/ 3279618 h 6912378"/>
              <a:gd name="csX5" fmla="*/ 6422931 w 6627468"/>
              <a:gd name="csY5" fmla="*/ 5018253 h 6912378"/>
              <a:gd name="csX6" fmla="*/ 6627468 w 6627468"/>
              <a:gd name="csY6" fmla="*/ 6912378 h 6912378"/>
              <a:gd name="csX7" fmla="*/ 11289 w 6627468"/>
              <a:gd name="csY7" fmla="*/ 6901831 h 6912378"/>
              <a:gd name="csX8" fmla="*/ 0 w 6627468"/>
              <a:gd name="csY8" fmla="*/ 30314 h 69123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627468" h="6912378">
                <a:moveTo>
                  <a:pt x="0" y="30314"/>
                </a:moveTo>
                <a:lnTo>
                  <a:pt x="6035783" y="0"/>
                </a:lnTo>
                <a:lnTo>
                  <a:pt x="6224919" y="907195"/>
                </a:lnTo>
                <a:cubicBezTo>
                  <a:pt x="6266271" y="1422373"/>
                  <a:pt x="6186807" y="1875450"/>
                  <a:pt x="6186984" y="2383295"/>
                </a:cubicBezTo>
                <a:lnTo>
                  <a:pt x="6509485" y="3279618"/>
                </a:lnTo>
                <a:cubicBezTo>
                  <a:pt x="6489431" y="3592439"/>
                  <a:pt x="6467047" y="4765591"/>
                  <a:pt x="6422931" y="5018253"/>
                </a:cubicBezTo>
                <a:lnTo>
                  <a:pt x="6627468" y="6912378"/>
                </a:lnTo>
                <a:lnTo>
                  <a:pt x="11289" y="6901831"/>
                </a:lnTo>
                <a:cubicBezTo>
                  <a:pt x="8183" y="6727204"/>
                  <a:pt x="12426" y="217412"/>
                  <a:pt x="0" y="30314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>
            <a:outerShdw dist="12700" sx="105000" sy="105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2045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4095B29-8BCF-F394-DF5D-8B4F45EE8D81}"/>
              </a:ext>
            </a:extLst>
          </p:cNvPr>
          <p:cNvSpPr txBox="1">
            <a:spLocks/>
          </p:cNvSpPr>
          <p:nvPr userDrawn="1"/>
        </p:nvSpPr>
        <p:spPr>
          <a:xfrm>
            <a:off x="841248" y="941832"/>
            <a:ext cx="10506456" cy="205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400" dirty="0">
                <a:solidFill>
                  <a:schemeClr val="tx1"/>
                </a:solidFill>
              </a:rPr>
              <a:t>Questions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195CF5-222B-F114-2639-33BB88A6DD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0018" y="3152775"/>
            <a:ext cx="10153649" cy="167261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2164238-5033-D2E5-E005-40D65C94ED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0018" y="5023692"/>
            <a:ext cx="4456185" cy="5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33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2BEE368-04A8-B57C-A7BA-6C06B8597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294" y="1575408"/>
            <a:ext cx="7572125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5FF5570-74F9-9BE7-D1BC-7ECDFDDD5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46293" y="4455133"/>
            <a:ext cx="75721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4D252E2-095B-0ADB-D3C6-EE2677DC6A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8650" y="6286011"/>
            <a:ext cx="2555984" cy="299055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6C06EFF-8C06-27E4-F84E-118296628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01721" y="6202728"/>
            <a:ext cx="3661629" cy="465620"/>
          </a:xfrm>
        </p:spPr>
        <p:txBody>
          <a:bodyPr anchor="ctr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fld id="{6B8BAAC1-DD5F-4433-BB3E-A0E043C3B690}" type="datetime4">
              <a:rPr lang="en-US" smtClean="0"/>
              <a:pPr/>
              <a:t>August 21, 2026</a:t>
            </a:fld>
            <a:r>
              <a:rPr lang="en-US"/>
              <a:t>  </a:t>
            </a:r>
            <a:r>
              <a:rPr lang="en-US">
                <a:solidFill>
                  <a:schemeClr val="bg1">
                    <a:lumMod val="65000"/>
                  </a:schemeClr>
                </a:solidFill>
              </a:rPr>
              <a:t>|</a:t>
            </a:r>
            <a:r>
              <a:rPr lang="en-US"/>
              <a:t>  </a:t>
            </a:r>
            <a:fld id="{C95E8E5B-C54E-4915-B069-2B2C8B7FEC1E}" type="slidenum">
              <a:rPr lang="en-US" smtClean="0"/>
              <a:pPr/>
              <a:t>‹#›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06683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Snipped 7">
            <a:extLst>
              <a:ext uri="{FF2B5EF4-FFF2-40B4-BE49-F238E27FC236}">
                <a16:creationId xmlns:a16="http://schemas.microsoft.com/office/drawing/2014/main" id="{8350047E-7EA6-65C1-D1F4-EF77FBCAF0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6041"/>
            <a:ext cx="11823032" cy="6914148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05363" h="6914148">
                <a:moveTo>
                  <a:pt x="0" y="0"/>
                </a:moveTo>
                <a:lnTo>
                  <a:pt x="14427177" y="12032"/>
                </a:lnTo>
                <a:lnTo>
                  <a:pt x="14914472" y="800117"/>
                </a:lnTo>
                <a:lnTo>
                  <a:pt x="15203230" y="2352981"/>
                </a:lnTo>
                <a:lnTo>
                  <a:pt x="15624335" y="3772708"/>
                </a:lnTo>
                <a:cubicBezTo>
                  <a:pt x="15604281" y="4085529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528A8F-3CCA-CC0D-F1E9-50925349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1FD7E-D811-5AC6-04C7-3AF83CAE2F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A0071-11D3-29C5-422A-9F374ADB3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C2F160F-3F73-E1CC-054E-65133890152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6750" y="6359821"/>
            <a:ext cx="2914650" cy="32725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2104A-8E3E-F2F0-33D0-2109AB501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37227" y="6295297"/>
            <a:ext cx="3661629" cy="46562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fld id="{6B8BAAC1-DD5F-4433-BB3E-A0E043C3B690}" type="datetime4"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August 21, 2026</a:t>
            </a:fld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|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fld id="{C95E8E5B-C54E-4915-B069-2B2C8B7FEC1E}" type="slidenum"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592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0AA5C20-1DF2-7DE3-5F7C-DCDB8E796484}"/>
              </a:ext>
            </a:extLst>
          </p:cNvPr>
          <p:cNvSpPr/>
          <p:nvPr userDrawn="1"/>
        </p:nvSpPr>
        <p:spPr>
          <a:xfrm>
            <a:off x="0" y="6189663"/>
            <a:ext cx="12192000" cy="668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2A1E581-06D9-0E7E-3956-DE7F6641565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3878" y="6377545"/>
            <a:ext cx="2491992" cy="2865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089852-29D7-1351-B1B1-982953FCF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1F39F-1ABC-74A4-1CBE-AA4E67020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BE0276-3D01-2D91-1322-D06D1F591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1229BB-EFC7-6479-B948-80CE3B105C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1D942B-557F-C337-F274-0296C80D2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20FA2B1-A488-D1ED-6FB1-83ABC3C32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37227" y="6295297"/>
            <a:ext cx="3661629" cy="465620"/>
          </a:xfrm>
        </p:spPr>
        <p:txBody>
          <a:bodyPr anchor="ctr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fld id="{6B8BAAC1-DD5F-4433-BB3E-A0E043C3B690}" type="datetime4">
              <a:rPr lang="en-US" smtClean="0"/>
              <a:pPr/>
              <a:t>August 21, 2026</a:t>
            </a:fld>
            <a:r>
              <a:rPr lang="en-US" dirty="0"/>
              <a:t>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|</a:t>
            </a:r>
            <a:r>
              <a:rPr lang="en-US" dirty="0"/>
              <a:t>  </a:t>
            </a:r>
            <a:fld id="{C95E8E5B-C54E-4915-B069-2B2C8B7FEC1E}" type="slidenum">
              <a:rPr lang="en-US" smtClean="0"/>
              <a:pPr/>
              <a:t>‹#›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7363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4C55C-8859-8DE7-F954-4743135D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65149-DD97-3F8C-B2D8-E1E3DBC0D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96D080-16E3-8515-2459-5166B4F45B74}"/>
              </a:ext>
            </a:extLst>
          </p:cNvPr>
          <p:cNvSpPr/>
          <p:nvPr userDrawn="1"/>
        </p:nvSpPr>
        <p:spPr>
          <a:xfrm>
            <a:off x="0" y="6189663"/>
            <a:ext cx="12192000" cy="66833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31EDFB6-AA79-DB5E-F9D0-75EDB20F27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3878" y="6377545"/>
            <a:ext cx="2491992" cy="286534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92CC330-B174-12FA-DF35-35D56C7CE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37227" y="6295297"/>
            <a:ext cx="3661629" cy="465620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fld id="{6B8BAAC1-DD5F-4433-BB3E-A0E043C3B690}" type="datetime4">
              <a:rPr lang="en-US" smtClean="0"/>
              <a:pPr/>
              <a:t>August 21, 2026</a:t>
            </a:fld>
            <a:r>
              <a:rPr lang="en-US" dirty="0"/>
              <a:t>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|</a:t>
            </a:r>
            <a:r>
              <a:rPr lang="en-US" dirty="0"/>
              <a:t>  </a:t>
            </a:r>
            <a:fld id="{C95E8E5B-C54E-4915-B069-2B2C8B7FE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699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50AE7-0B3C-677E-5E5B-139588CF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194" y="365127"/>
            <a:ext cx="10565607" cy="1325563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1D1BD4D-2CD6-F660-D061-C9B240C95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6196879" y="2137710"/>
            <a:ext cx="2171549" cy="2272576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DD01922-F67A-9F2C-FE95-50BD999803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0367" y="3560819"/>
            <a:ext cx="1511749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648ACF3-1F73-4EF4-8B35-813CBA0557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25240" y="3560819"/>
            <a:ext cx="1511749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94347348-841B-BF7E-6760-30E4A39B1E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34327" y="3560819"/>
            <a:ext cx="1511748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A80E48CC-0B92-D19D-2820-360C4B64AF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7167" y="3560819"/>
            <a:ext cx="1507027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54" name="SmartArt Placeholder 53">
            <a:extLst>
              <a:ext uri="{FF2B5EF4-FFF2-40B4-BE49-F238E27FC236}">
                <a16:creationId xmlns:a16="http://schemas.microsoft.com/office/drawing/2014/main" id="{38E36D91-34EE-6229-BC80-AA33DCF9A94A}"/>
              </a:ext>
            </a:extLst>
          </p:cNvPr>
          <p:cNvSpPr>
            <a:spLocks noGrp="1"/>
          </p:cNvSpPr>
          <p:nvPr>
            <p:ph type="dgm" sz="quarter" idx="17"/>
          </p:nvPr>
        </p:nvSpPr>
        <p:spPr>
          <a:xfrm>
            <a:off x="788195" y="1804738"/>
            <a:ext cx="10615613" cy="4186989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25C94E-6FB5-B722-F49B-0B230D6B46DC}"/>
              </a:ext>
            </a:extLst>
          </p:cNvPr>
          <p:cNvSpPr/>
          <p:nvPr userDrawn="1"/>
        </p:nvSpPr>
        <p:spPr>
          <a:xfrm>
            <a:off x="518433" y="6189664"/>
            <a:ext cx="1115475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A68E229-4071-D7E7-D9BA-460D399C7F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3315" y="6389733"/>
            <a:ext cx="2277836" cy="25575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1DF4C9-FFC9-E598-02AA-55D83B123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11562" y="6324699"/>
            <a:ext cx="3661629" cy="441820"/>
          </a:xfrm>
        </p:spPr>
        <p:txBody>
          <a:bodyPr anchor="ctr"/>
          <a:lstStyle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fld id="{6B8BAAC1-DD5F-4433-BB3E-A0E043C3B690}" type="datetime4"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August 21, 2026</a:t>
            </a:fld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|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fld id="{C95E8E5B-C54E-4915-B069-2B2C8B7FEC1E}" type="slidenum"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243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8DDEEC-0E6C-C571-6C71-EA37995FD3E0}"/>
              </a:ext>
            </a:extLst>
          </p:cNvPr>
          <p:cNvSpPr/>
          <p:nvPr userDrawn="1"/>
        </p:nvSpPr>
        <p:spPr>
          <a:xfrm>
            <a:off x="518433" y="6189664"/>
            <a:ext cx="1115475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2407680-4341-653C-7FF5-D2E689A505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3315" y="6389733"/>
            <a:ext cx="2277836" cy="255757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C678D0-4C42-9D21-CF39-34A0E072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11562" y="6324699"/>
            <a:ext cx="3661629" cy="441820"/>
          </a:xfrm>
        </p:spPr>
        <p:txBody>
          <a:bodyPr anchor="ctr"/>
          <a:lstStyle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fld id="{6B8BAAC1-DD5F-4433-BB3E-A0E043C3B690}" type="datetime4"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August 21, 2026</a:t>
            </a:fld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|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fld id="{C95E8E5B-C54E-4915-B069-2B2C8B7FEC1E}" type="slidenum"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3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7483-7B98-83F5-0029-F3DF3019D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C8B228-F0D8-9E72-FB79-455FDC48A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620F9A-2471-20DF-1A61-BE7ABBE2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C544A9-0691-A4C6-64DE-F4FF58A45587}"/>
              </a:ext>
            </a:extLst>
          </p:cNvPr>
          <p:cNvSpPr/>
          <p:nvPr userDrawn="1"/>
        </p:nvSpPr>
        <p:spPr>
          <a:xfrm>
            <a:off x="0" y="6189663"/>
            <a:ext cx="12192000" cy="668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860A7BA-3512-380E-BE2E-C6A0FEFAD1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3878" y="6377545"/>
            <a:ext cx="2491992" cy="286534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37A1452-52E8-AC71-DCA0-4EC640387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37227" y="6295297"/>
            <a:ext cx="3661629" cy="465620"/>
          </a:xfrm>
        </p:spPr>
        <p:txBody>
          <a:bodyPr anchor="ctr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fld id="{6B8BAAC1-DD5F-4433-BB3E-A0E043C3B690}" type="datetime4">
              <a:rPr lang="en-US" smtClean="0"/>
              <a:pPr/>
              <a:t>August 21, 2026</a:t>
            </a:fld>
            <a:r>
              <a:rPr lang="en-US" dirty="0"/>
              <a:t>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|</a:t>
            </a:r>
            <a:r>
              <a:rPr lang="en-US" dirty="0"/>
              <a:t>  </a:t>
            </a:r>
            <a:fld id="{C95E8E5B-C54E-4915-B069-2B2C8B7FEC1E}" type="slidenum">
              <a:rPr lang="en-US" smtClean="0"/>
              <a:pPr/>
              <a:t>‹#›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79606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C52CC-F621-F83E-E3F5-D3A2D887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01D481-587F-EBCA-984F-7736670CC698}"/>
              </a:ext>
            </a:extLst>
          </p:cNvPr>
          <p:cNvSpPr/>
          <p:nvPr userDrawn="1"/>
        </p:nvSpPr>
        <p:spPr>
          <a:xfrm>
            <a:off x="0" y="6189663"/>
            <a:ext cx="12192000" cy="668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BC384B1-C3CC-B2C2-4BC5-4A0730C064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3878" y="6377545"/>
            <a:ext cx="2491992" cy="286534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2F161E2-819F-0285-C7E0-1ECAD505A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37227" y="6295297"/>
            <a:ext cx="3661629" cy="465620"/>
          </a:xfrm>
        </p:spPr>
        <p:txBody>
          <a:bodyPr anchor="ctr"/>
          <a:lstStyle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fld id="{6B8BAAC1-DD5F-4433-BB3E-A0E043C3B690}" type="datetime4">
              <a:rPr lang="en-US" smtClean="0"/>
              <a:pPr/>
              <a:t>August 21, 2026</a:t>
            </a:fld>
            <a:r>
              <a:rPr lang="en-US" dirty="0"/>
              <a:t>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|</a:t>
            </a:r>
            <a:r>
              <a:rPr lang="en-US" dirty="0"/>
              <a:t>  </a:t>
            </a:r>
            <a:fld id="{C95E8E5B-C54E-4915-B069-2B2C8B7FEC1E}" type="slidenum">
              <a:rPr lang="en-US" smtClean="0"/>
              <a:pPr/>
              <a:t>‹#›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5741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AB9BD-28C0-942E-68A7-0A69451F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EAF8A-C264-7F29-39BB-DC75D6FB6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70A5D75-D9E6-9C25-8E6D-5AF36C075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 dirty="0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96156B0-EAC6-9C16-C910-11892C7D3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0" r:id="rId5"/>
    <p:sldLayoutId id="2147483654" r:id="rId6"/>
    <p:sldLayoutId id="2147483655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300"/>
        </a:spcBef>
        <a:spcAft>
          <a:spcPts val="300"/>
        </a:spcAft>
        <a:buFont typeface="Wingdings 3" panose="05040102010807070707" pitchFamily="18" charset="2"/>
        <a:buChar char="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4000"/>
        </a:lnSpc>
        <a:spcBef>
          <a:spcPts val="300"/>
        </a:spcBef>
        <a:spcAft>
          <a:spcPts val="300"/>
        </a:spcAft>
        <a:buFont typeface="Wingdings" panose="05000000000000000000" pitchFamily="2" charset="2"/>
        <a:buChar char="§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4000"/>
        </a:lnSpc>
        <a:spcBef>
          <a:spcPts val="300"/>
        </a:spcBef>
        <a:spcAft>
          <a:spcPts val="300"/>
        </a:spcAft>
        <a:buFont typeface="Wingdings" panose="05000000000000000000" pitchFamily="2" charset="2"/>
        <a:buChar char="§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4000"/>
        </a:lnSpc>
        <a:spcBef>
          <a:spcPts val="300"/>
        </a:spcBef>
        <a:spcAft>
          <a:spcPts val="300"/>
        </a:spcAft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4000"/>
        </a:lnSpc>
        <a:spcBef>
          <a:spcPts val="300"/>
        </a:spcBef>
        <a:spcAft>
          <a:spcPts val="300"/>
        </a:spcAft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/>
            </a:gs>
            <a:gs pos="0">
              <a:schemeClr val="accent2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A1ADA76-4D55-A124-352B-57F64E92B56D}"/>
              </a:ext>
            </a:extLst>
          </p:cNvPr>
          <p:cNvSpPr txBox="1">
            <a:spLocks/>
          </p:cNvSpPr>
          <p:nvPr/>
        </p:nvSpPr>
        <p:spPr>
          <a:xfrm>
            <a:off x="3195251" y="1626651"/>
            <a:ext cx="7144502" cy="262946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4000" dirty="0">
                <a:solidFill>
                  <a:schemeClr val="accent1"/>
                </a:solidFill>
              </a:rPr>
              <a:t>Budget Hearing</a:t>
            </a:r>
            <a:br>
              <a:rPr lang="en-US" sz="4000"/>
            </a:br>
            <a:r>
              <a:rPr lang="en-US" sz="2500" b="1">
                <a:solidFill>
                  <a:schemeClr val="tx2">
                    <a:lumMod val="75000"/>
                  </a:schemeClr>
                </a:solidFill>
              </a:rPr>
              <a:t>Council On Health and Human Services</a:t>
            </a:r>
            <a:endParaRPr lang="en-US" sz="2500" b="1" cap="al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DE06266-7320-4A7C-44C1-19E6F3FFD129}"/>
              </a:ext>
            </a:extLst>
          </p:cNvPr>
          <p:cNvSpPr txBox="1">
            <a:spLocks/>
          </p:cNvSpPr>
          <p:nvPr/>
        </p:nvSpPr>
        <p:spPr>
          <a:xfrm>
            <a:off x="3195252" y="4649516"/>
            <a:ext cx="7144502" cy="14031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Font typeface="Wingdings 3" panose="05040102010807070707" pitchFamily="18" charset="2"/>
              <a:buChar char="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Jess Benson</a:t>
            </a:r>
            <a:r>
              <a:rPr lang="en-US" sz="2000" dirty="0"/>
              <a:t>, Chief Financial Officer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4365F44-3912-2D53-E4D9-838CAB7F7D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5596" y="6206556"/>
            <a:ext cx="2772004" cy="31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625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1588CE-F2AD-7D92-F414-F1CCD35F3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196" y="163429"/>
            <a:ext cx="10565607" cy="1364074"/>
          </a:xfrm>
        </p:spPr>
        <p:txBody>
          <a:bodyPr>
            <a:normAutofit/>
          </a:bodyPr>
          <a:lstStyle/>
          <a:p>
            <a:r>
              <a:rPr lang="en-US" dirty="0"/>
              <a:t>SFY2027 HHS Budget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5E542E-3F07-4B99-0287-016EA82990D8}"/>
              </a:ext>
            </a:extLst>
          </p:cNvPr>
          <p:cNvSpPr/>
          <p:nvPr/>
        </p:nvSpPr>
        <p:spPr>
          <a:xfrm>
            <a:off x="959854" y="326616"/>
            <a:ext cx="625642" cy="1859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83E7F9EC-FCF9-BFB9-4F1B-21E4116B30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4710368"/>
              </p:ext>
            </p:extLst>
          </p:nvPr>
        </p:nvGraphicFramePr>
        <p:xfrm>
          <a:off x="527901" y="1272619"/>
          <a:ext cx="11145289" cy="4940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5899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38F47-ADC8-A9A9-AFEA-DBD99AB8C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92" y="16525"/>
            <a:ext cx="10565607" cy="1325563"/>
          </a:xfrm>
        </p:spPr>
        <p:txBody>
          <a:bodyPr/>
          <a:lstStyle/>
          <a:p>
            <a:r>
              <a:rPr lang="en-US" dirty="0"/>
              <a:t>Where do the dollars go?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77460D-FF08-A8E6-2FA0-C93CEFD5A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137" y="1313546"/>
            <a:ext cx="8004131" cy="298427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F5D41F-ACC8-4749-944B-3130661957AE}"/>
              </a:ext>
            </a:extLst>
          </p:cNvPr>
          <p:cNvCxnSpPr>
            <a:cxnSpLocks/>
          </p:cNvCxnSpPr>
          <p:nvPr/>
        </p:nvCxnSpPr>
        <p:spPr>
          <a:xfrm>
            <a:off x="5185695" y="4195109"/>
            <a:ext cx="0" cy="136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850DAC-7F11-1348-F283-118BCB1923DF}"/>
              </a:ext>
            </a:extLst>
          </p:cNvPr>
          <p:cNvCxnSpPr>
            <a:cxnSpLocks/>
          </p:cNvCxnSpPr>
          <p:nvPr/>
        </p:nvCxnSpPr>
        <p:spPr>
          <a:xfrm>
            <a:off x="4794170" y="4195109"/>
            <a:ext cx="0" cy="399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2CF023-D520-53B5-83C3-274D9A7AECE1}"/>
              </a:ext>
            </a:extLst>
          </p:cNvPr>
          <p:cNvCxnSpPr>
            <a:cxnSpLocks/>
          </p:cNvCxnSpPr>
          <p:nvPr/>
        </p:nvCxnSpPr>
        <p:spPr>
          <a:xfrm>
            <a:off x="4315354" y="4204217"/>
            <a:ext cx="0" cy="6077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A1EB60B-2A98-FE54-2D88-52E14CFB059F}"/>
              </a:ext>
            </a:extLst>
          </p:cNvPr>
          <p:cNvCxnSpPr>
            <a:cxnSpLocks/>
          </p:cNvCxnSpPr>
          <p:nvPr/>
        </p:nvCxnSpPr>
        <p:spPr>
          <a:xfrm>
            <a:off x="3936615" y="4198897"/>
            <a:ext cx="0" cy="8827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D965F03-A9F7-87BD-1333-DB077EBB71D6}"/>
              </a:ext>
            </a:extLst>
          </p:cNvPr>
          <p:cNvCxnSpPr>
            <a:cxnSpLocks/>
          </p:cNvCxnSpPr>
          <p:nvPr/>
        </p:nvCxnSpPr>
        <p:spPr>
          <a:xfrm>
            <a:off x="3570142" y="4195109"/>
            <a:ext cx="0" cy="11046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B665110-DA17-DF2E-485C-E2CC1FA129B5}"/>
              </a:ext>
            </a:extLst>
          </p:cNvPr>
          <p:cNvCxnSpPr>
            <a:cxnSpLocks/>
          </p:cNvCxnSpPr>
          <p:nvPr/>
        </p:nvCxnSpPr>
        <p:spPr>
          <a:xfrm flipH="1">
            <a:off x="3261918" y="4195109"/>
            <a:ext cx="9426" cy="13735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19E848-2ED5-AA72-3BEC-3F22314D064C}"/>
              </a:ext>
            </a:extLst>
          </p:cNvPr>
          <p:cNvCxnSpPr>
            <a:cxnSpLocks/>
          </p:cNvCxnSpPr>
          <p:nvPr/>
        </p:nvCxnSpPr>
        <p:spPr>
          <a:xfrm flipH="1">
            <a:off x="2938562" y="4195109"/>
            <a:ext cx="1930" cy="16181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7204946-38C1-880B-66C0-5FE61A833AA1}"/>
              </a:ext>
            </a:extLst>
          </p:cNvPr>
          <p:cNvCxnSpPr>
            <a:cxnSpLocks/>
          </p:cNvCxnSpPr>
          <p:nvPr/>
        </p:nvCxnSpPr>
        <p:spPr>
          <a:xfrm flipH="1">
            <a:off x="2669165" y="4195109"/>
            <a:ext cx="1930" cy="18851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6E44483-975F-13E6-656B-4A4B245C4828}"/>
              </a:ext>
            </a:extLst>
          </p:cNvPr>
          <p:cNvSpPr txBox="1"/>
          <p:nvPr/>
        </p:nvSpPr>
        <p:spPr>
          <a:xfrm>
            <a:off x="5278784" y="4181519"/>
            <a:ext cx="41335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kern="12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80.0% Medicaid ($12,018.2 million)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8878C4-2E2E-06B9-14EA-0D26F7B11C16}"/>
              </a:ext>
            </a:extLst>
          </p:cNvPr>
          <p:cNvSpPr txBox="1"/>
          <p:nvPr/>
        </p:nvSpPr>
        <p:spPr>
          <a:xfrm>
            <a:off x="5269127" y="4414154"/>
            <a:ext cx="6209210" cy="361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9.1% Community Access &amp; Eligibility ($1,363.6 million)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E6CA27-C2F7-3628-EF0B-41DFFB9A908E}"/>
              </a:ext>
            </a:extLst>
          </p:cNvPr>
          <p:cNvSpPr txBox="1"/>
          <p:nvPr/>
        </p:nvSpPr>
        <p:spPr>
          <a:xfrm>
            <a:off x="5269127" y="4660577"/>
            <a:ext cx="62092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kern="12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4.3% Family Well-Being and Protection ($648.5 million)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DB77642-6F5A-2C7B-7E27-E783D6902D6A}"/>
              </a:ext>
            </a:extLst>
          </p:cNvPr>
          <p:cNvSpPr txBox="1"/>
          <p:nvPr/>
        </p:nvSpPr>
        <p:spPr>
          <a:xfrm>
            <a:off x="5301643" y="4912569"/>
            <a:ext cx="62092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kern="12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2.5% Public Health ($374.8 million)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B31527-7331-3C5E-E73D-64D076C51A1A}"/>
              </a:ext>
            </a:extLst>
          </p:cNvPr>
          <p:cNvSpPr txBox="1"/>
          <p:nvPr/>
        </p:nvSpPr>
        <p:spPr>
          <a:xfrm>
            <a:off x="5278784" y="5139637"/>
            <a:ext cx="62092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kern="12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1.5% Behavioral Health ($217.8 million)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E93F88-1C23-D0EE-7F7A-5E0C4D3CE654}"/>
              </a:ext>
            </a:extLst>
          </p:cNvPr>
          <p:cNvSpPr txBox="1"/>
          <p:nvPr/>
        </p:nvSpPr>
        <p:spPr>
          <a:xfrm>
            <a:off x="5278784" y="5386155"/>
            <a:ext cx="62092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kern="12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1.3% State-Operated Specialty Care ($190.8 million)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6FC491-3EC3-6283-1ABD-4CA08553A802}"/>
              </a:ext>
            </a:extLst>
          </p:cNvPr>
          <p:cNvSpPr txBox="1"/>
          <p:nvPr/>
        </p:nvSpPr>
        <p:spPr>
          <a:xfrm>
            <a:off x="5278784" y="5655531"/>
            <a:ext cx="62092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kern="12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0.9% Aging and Disability Services ($129.5 million)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A33547-071C-E7ED-D581-0B17A93468DC}"/>
              </a:ext>
            </a:extLst>
          </p:cNvPr>
          <p:cNvSpPr txBox="1"/>
          <p:nvPr/>
        </p:nvSpPr>
        <p:spPr>
          <a:xfrm>
            <a:off x="5269127" y="5910937"/>
            <a:ext cx="62092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kern="12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0.5% Compliance &amp; Administration ($79.8 million)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B038857-913B-2496-3DC0-B33D82DA9535}"/>
              </a:ext>
            </a:extLst>
          </p:cNvPr>
          <p:cNvSpPr/>
          <p:nvPr/>
        </p:nvSpPr>
        <p:spPr>
          <a:xfrm>
            <a:off x="5278784" y="4309931"/>
            <a:ext cx="45719" cy="45719"/>
          </a:xfrm>
          <a:prstGeom prst="ellipse">
            <a:avLst/>
          </a:prstGeom>
          <a:solidFill>
            <a:srgbClr val="03617A"/>
          </a:solidFill>
          <a:ln>
            <a:solidFill>
              <a:srgbClr val="03617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826DBE9-FD49-7473-5261-90F87C841ACD}"/>
              </a:ext>
            </a:extLst>
          </p:cNvPr>
          <p:cNvSpPr/>
          <p:nvPr/>
        </p:nvSpPr>
        <p:spPr>
          <a:xfrm>
            <a:off x="5272323" y="4576061"/>
            <a:ext cx="45719" cy="45719"/>
          </a:xfrm>
          <a:prstGeom prst="ellipse">
            <a:avLst/>
          </a:prstGeom>
          <a:solidFill>
            <a:srgbClr val="C6D667"/>
          </a:solidFill>
          <a:ln>
            <a:solidFill>
              <a:srgbClr val="C6D6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0930B90-3FF0-F98D-4033-709AD9334688}"/>
              </a:ext>
            </a:extLst>
          </p:cNvPr>
          <p:cNvSpPr/>
          <p:nvPr/>
        </p:nvSpPr>
        <p:spPr>
          <a:xfrm>
            <a:off x="5275567" y="4804824"/>
            <a:ext cx="45719" cy="45719"/>
          </a:xfrm>
          <a:prstGeom prst="ellipse">
            <a:avLst/>
          </a:prstGeom>
          <a:solidFill>
            <a:srgbClr val="E0A624"/>
          </a:solidFill>
          <a:ln>
            <a:solidFill>
              <a:srgbClr val="E0A6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BA6F357-2D2A-622B-57D5-AAA2F17132BA}"/>
              </a:ext>
            </a:extLst>
          </p:cNvPr>
          <p:cNvSpPr/>
          <p:nvPr/>
        </p:nvSpPr>
        <p:spPr>
          <a:xfrm>
            <a:off x="5270083" y="5058748"/>
            <a:ext cx="45719" cy="45719"/>
          </a:xfrm>
          <a:prstGeom prst="ellipse">
            <a:avLst/>
          </a:prstGeom>
          <a:solidFill>
            <a:srgbClr val="70C8B8"/>
          </a:solidFill>
          <a:ln>
            <a:solidFill>
              <a:srgbClr val="70C8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EEDB87E-E8CD-6DC7-470E-2DC5F372B108}"/>
              </a:ext>
            </a:extLst>
          </p:cNvPr>
          <p:cNvSpPr/>
          <p:nvPr/>
        </p:nvSpPr>
        <p:spPr>
          <a:xfrm>
            <a:off x="5273275" y="5276909"/>
            <a:ext cx="45719" cy="45719"/>
          </a:xfrm>
          <a:prstGeom prst="ellipse">
            <a:avLst/>
          </a:prstGeom>
          <a:solidFill>
            <a:srgbClr val="2A6357"/>
          </a:solidFill>
          <a:ln>
            <a:solidFill>
              <a:srgbClr val="2A63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41DEE5D-DBA5-33FE-C582-3221CFCA966F}"/>
              </a:ext>
            </a:extLst>
          </p:cNvPr>
          <p:cNvSpPr/>
          <p:nvPr/>
        </p:nvSpPr>
        <p:spPr>
          <a:xfrm>
            <a:off x="5271761" y="5528605"/>
            <a:ext cx="45719" cy="45719"/>
          </a:xfrm>
          <a:prstGeom prst="ellipse">
            <a:avLst/>
          </a:prstGeom>
          <a:solidFill>
            <a:srgbClr val="FDD304"/>
          </a:solidFill>
          <a:ln>
            <a:solidFill>
              <a:srgbClr val="FDD3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0D4A699-A491-7229-377E-47B69C33AFFF}"/>
              </a:ext>
            </a:extLst>
          </p:cNvPr>
          <p:cNvSpPr/>
          <p:nvPr/>
        </p:nvSpPr>
        <p:spPr>
          <a:xfrm>
            <a:off x="5272352" y="5790436"/>
            <a:ext cx="52151" cy="45719"/>
          </a:xfrm>
          <a:prstGeom prst="ellipse">
            <a:avLst/>
          </a:prstGeom>
          <a:solidFill>
            <a:srgbClr val="694C5F"/>
          </a:solidFill>
          <a:ln>
            <a:solidFill>
              <a:srgbClr val="694C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654C26C-22BF-04B9-1128-C9B8EAF35A31}"/>
              </a:ext>
            </a:extLst>
          </p:cNvPr>
          <p:cNvSpPr/>
          <p:nvPr/>
        </p:nvSpPr>
        <p:spPr>
          <a:xfrm>
            <a:off x="5268408" y="6057931"/>
            <a:ext cx="45719" cy="45719"/>
          </a:xfrm>
          <a:prstGeom prst="ellipse">
            <a:avLst/>
          </a:prstGeom>
          <a:solidFill>
            <a:srgbClr val="B9E1DA"/>
          </a:solidFill>
          <a:ln>
            <a:solidFill>
              <a:srgbClr val="B9E1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1E6D109-AEB9-2EC4-D1E6-1170A57CD0EF}"/>
              </a:ext>
            </a:extLst>
          </p:cNvPr>
          <p:cNvCxnSpPr>
            <a:cxnSpLocks/>
          </p:cNvCxnSpPr>
          <p:nvPr/>
        </p:nvCxnSpPr>
        <p:spPr>
          <a:xfrm flipH="1">
            <a:off x="2669165" y="6080214"/>
            <a:ext cx="259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34CC199-F945-ABCE-A57B-8F1F26DBF0DB}"/>
              </a:ext>
            </a:extLst>
          </p:cNvPr>
          <p:cNvCxnSpPr>
            <a:cxnSpLocks/>
          </p:cNvCxnSpPr>
          <p:nvPr/>
        </p:nvCxnSpPr>
        <p:spPr>
          <a:xfrm flipH="1">
            <a:off x="2938562" y="5813295"/>
            <a:ext cx="23286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9BAF738-8F27-C736-860B-8107A0B6046B}"/>
              </a:ext>
            </a:extLst>
          </p:cNvPr>
          <p:cNvCxnSpPr>
            <a:cxnSpLocks/>
          </p:cNvCxnSpPr>
          <p:nvPr/>
        </p:nvCxnSpPr>
        <p:spPr>
          <a:xfrm flipH="1">
            <a:off x="3269414" y="5557457"/>
            <a:ext cx="19977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1C68582-CEB6-5736-FA1C-A6EA5329A6A0}"/>
              </a:ext>
            </a:extLst>
          </p:cNvPr>
          <p:cNvCxnSpPr>
            <a:cxnSpLocks/>
            <a:stCxn id="32" idx="2"/>
          </p:cNvCxnSpPr>
          <p:nvPr/>
        </p:nvCxnSpPr>
        <p:spPr>
          <a:xfrm flipH="1" flipV="1">
            <a:off x="3571069" y="5299768"/>
            <a:ext cx="170220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DCE16AC-0732-FD17-2DC7-EA377311B7CD}"/>
              </a:ext>
            </a:extLst>
          </p:cNvPr>
          <p:cNvCxnSpPr>
            <a:cxnSpLocks/>
          </p:cNvCxnSpPr>
          <p:nvPr/>
        </p:nvCxnSpPr>
        <p:spPr>
          <a:xfrm flipH="1">
            <a:off x="3941227" y="5074266"/>
            <a:ext cx="1332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FA8234F-FCE4-B5A3-E090-86C88D169AFC}"/>
              </a:ext>
            </a:extLst>
          </p:cNvPr>
          <p:cNvCxnSpPr>
            <a:cxnSpLocks/>
          </p:cNvCxnSpPr>
          <p:nvPr/>
        </p:nvCxnSpPr>
        <p:spPr>
          <a:xfrm flipH="1" flipV="1">
            <a:off x="4315354" y="4811986"/>
            <a:ext cx="953773" cy="7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E8967B7-A1FC-AC98-31FF-D46AD97F682A}"/>
              </a:ext>
            </a:extLst>
          </p:cNvPr>
          <p:cNvCxnSpPr>
            <a:cxnSpLocks/>
          </p:cNvCxnSpPr>
          <p:nvPr/>
        </p:nvCxnSpPr>
        <p:spPr>
          <a:xfrm flipH="1">
            <a:off x="4792240" y="4594941"/>
            <a:ext cx="4749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5587519-CB22-AE4D-E78D-EDB2A2B1906E}"/>
              </a:ext>
            </a:extLst>
          </p:cNvPr>
          <p:cNvCxnSpPr>
            <a:cxnSpLocks/>
          </p:cNvCxnSpPr>
          <p:nvPr/>
        </p:nvCxnSpPr>
        <p:spPr>
          <a:xfrm flipH="1">
            <a:off x="5185695" y="4331267"/>
            <a:ext cx="880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916557E5-AD6F-A295-D457-7FB4BE5DB28A}"/>
              </a:ext>
            </a:extLst>
          </p:cNvPr>
          <p:cNvSpPr/>
          <p:nvPr/>
        </p:nvSpPr>
        <p:spPr>
          <a:xfrm>
            <a:off x="2339081" y="1239392"/>
            <a:ext cx="250070" cy="33602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852FE7A-A7F3-7BA9-E22F-BD6F845A8FC2}"/>
              </a:ext>
            </a:extLst>
          </p:cNvPr>
          <p:cNvSpPr txBox="1"/>
          <p:nvPr/>
        </p:nvSpPr>
        <p:spPr>
          <a:xfrm>
            <a:off x="5491187" y="1046958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$15,022,946,290</a:t>
            </a:r>
            <a:endParaRPr lang="en-US" sz="18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630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02924FB-0B52-1A06-4E27-C62AD4F19D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545FAC-5E87-3198-7C4E-B0399AD98C42}"/>
              </a:ext>
            </a:extLst>
          </p:cNvPr>
          <p:cNvSpPr txBox="1"/>
          <p:nvPr/>
        </p:nvSpPr>
        <p:spPr>
          <a:xfrm>
            <a:off x="1019174" y="2297706"/>
            <a:ext cx="8549031" cy="9233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5400" dirty="0">
                <a:latin typeface="+mj-lt"/>
              </a:rPr>
              <a:t>Questions?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4DAC731-7985-6350-F51C-7406E01787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6175" y="5783498"/>
            <a:ext cx="4459288" cy="52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39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HS office theme 2026">
      <a:dk1>
        <a:sysClr val="windowText" lastClr="000000"/>
      </a:dk1>
      <a:lt1>
        <a:sysClr val="window" lastClr="FFFFFF"/>
      </a:lt1>
      <a:dk2>
        <a:srgbClr val="4B4D4F"/>
      </a:dk2>
      <a:lt2>
        <a:srgbClr val="E7E6E6"/>
      </a:lt2>
      <a:accent1>
        <a:srgbClr val="04627A"/>
      </a:accent1>
      <a:accent2>
        <a:srgbClr val="C6D668"/>
      </a:accent2>
      <a:accent3>
        <a:srgbClr val="FBAD18"/>
      </a:accent3>
      <a:accent4>
        <a:srgbClr val="18405B"/>
      </a:accent4>
      <a:accent5>
        <a:srgbClr val="70C8B8"/>
      </a:accent5>
      <a:accent6>
        <a:srgbClr val="2C6358"/>
      </a:accent6>
      <a:hlink>
        <a:srgbClr val="0070C0"/>
      </a:hlink>
      <a:folHlink>
        <a:srgbClr val="694C60"/>
      </a:folHlink>
    </a:clrScheme>
    <a:fontScheme name="Gov Office HHS Work Sans">
      <a:majorFont>
        <a:latin typeface="Work San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Widescreen size template v2 blank flexible date.potx" id="{4BF3C4C0-57BE-4013-93A1-FCCC9F075BAA}" vid="{9325F91B-6179-4C9A-849B-3D01A8D556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E3B404801B3747A26CBE4DA53E86AF" ma:contentTypeVersion="22" ma:contentTypeDescription="Create a new document." ma:contentTypeScope="" ma:versionID="b9218962b94f77b5af2464ff71046d5b">
  <xsd:schema xmlns:xsd="http://www.w3.org/2001/XMLSchema" xmlns:xs="http://www.w3.org/2001/XMLSchema" xmlns:p="http://schemas.microsoft.com/office/2006/metadata/properties" xmlns:ns2="f88e24f3-da62-4d13-8742-1b7075cad43b" xmlns:ns3="07f02910-0123-428f-bbba-f09bb309b044" targetNamespace="http://schemas.microsoft.com/office/2006/metadata/properties" ma:root="true" ma:fieldsID="ecdf413b3838181b05119bab7c68ffea" ns2:_="" ns3:_="">
    <xsd:import namespace="f88e24f3-da62-4d13-8742-1b7075cad43b"/>
    <xsd:import namespace="07f02910-0123-428f-bbba-f09bb309b0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Image_x0020_Description" minOccurs="0"/>
                <xsd:element ref="ns2:Category_x0020_1" minOccurs="0"/>
                <xsd:element ref="ns2:Topic" minOccurs="0"/>
                <xsd:element ref="ns2:MediaServiceObjectDetectorVersions" minOccurs="0"/>
                <xsd:element ref="ns2:MediaServiceSearchProperties" minOccurs="0"/>
                <xsd:element ref="ns2:DateModifi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e24f3-da62-4d13-8742-1b7075cad4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93164ec-f35b-416f-add9-a3560115a3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Image_x0020_Description" ma:index="21" nillable="true" ma:displayName="Image Description" ma:internalName="Image_x0020_Description">
      <xsd:simpleType>
        <xsd:restriction base="dms:Text">
          <xsd:maxLength value="255"/>
        </xsd:restriction>
      </xsd:simpleType>
    </xsd:element>
    <xsd:element name="Category_x0020_1" ma:index="22" nillable="true" ma:displayName="Category" ma:format="Dropdown" ma:indexed="true" ma:internalName="Category_x0020_1">
      <xsd:simpleType>
        <xsd:restriction base="dms:Choice">
          <xsd:enumeration value="Photos"/>
          <xsd:enumeration value="Logos"/>
          <xsd:enumeration value="Templates"/>
          <xsd:enumeration value="Icons"/>
        </xsd:restriction>
      </xsd:simpleType>
    </xsd:element>
    <xsd:element name="Topic" ma:index="23" nillable="true" ma:displayName="Topic" ma:internalName="Topic">
      <xsd:simpleType>
        <xsd:restriction base="dms:Text">
          <xsd:maxLength value="255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Modified" ma:index="26" nillable="true" ma:displayName="Date Modified" ma:default="[today]" ma:format="DateTime" ma:internalName="DateModifi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f02910-0123-428f-bbba-f09bb309b04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7efd570c-62f7-4c05-8a11-590e529ea8b8}" ma:internalName="TaxCatchAll" ma:showField="CatchAllData" ma:web="07f02910-0123-428f-bbba-f09bb309b0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_x0020_Description xmlns="f88e24f3-da62-4d13-8742-1b7075cad43b" xsi:nil="true"/>
    <lcf76f155ced4ddcb4097134ff3c332f xmlns="f88e24f3-da62-4d13-8742-1b7075cad43b">
      <Terms xmlns="http://schemas.microsoft.com/office/infopath/2007/PartnerControls"/>
    </lcf76f155ced4ddcb4097134ff3c332f>
    <Topic xmlns="f88e24f3-da62-4d13-8742-1b7075cad43b">Powerpoint</Topic>
    <Category_x0020_1 xmlns="f88e24f3-da62-4d13-8742-1b7075cad43b" xsi:nil="true"/>
    <TaxCatchAll xmlns="07f02910-0123-428f-bbba-f09bb309b044" xsi:nil="true"/>
    <DateModified xmlns="f88e24f3-da62-4d13-8742-1b7075cad43b">2026-08-19T15:25:05+00:00</DateModified>
  </documentManagement>
</p:properties>
</file>

<file path=customXml/itemProps1.xml><?xml version="1.0" encoding="utf-8"?>
<ds:datastoreItem xmlns:ds="http://schemas.openxmlformats.org/officeDocument/2006/customXml" ds:itemID="{635E165D-0046-49FB-8100-4EF01C7E43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8e24f3-da62-4d13-8742-1b7075cad43b"/>
    <ds:schemaRef ds:uri="07f02910-0123-428f-bbba-f09bb309b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F7096E-D0A8-4894-BF7B-260D402228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02C26D-6F7C-4D50-AB8B-E5A346C0773F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07f02910-0123-428f-bbba-f09bb309b044"/>
    <ds:schemaRef ds:uri="f88e24f3-da62-4d13-8742-1b7075cad43b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4775</TotalTime>
  <Words>128</Words>
  <Application>Microsoft Office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Meiryo</vt:lpstr>
      <vt:lpstr>Aptos</vt:lpstr>
      <vt:lpstr>Arial</vt:lpstr>
      <vt:lpstr>Gill Sans MT</vt:lpstr>
      <vt:lpstr>Wingdings</vt:lpstr>
      <vt:lpstr>Wingdings 3</vt:lpstr>
      <vt:lpstr>Work Sans</vt:lpstr>
      <vt:lpstr>Office Theme</vt:lpstr>
      <vt:lpstr>PowerPoint Presentation</vt:lpstr>
      <vt:lpstr>SFY2027 HHS Budget</vt:lpstr>
      <vt:lpstr>Where do the dollars go?</vt:lpstr>
      <vt:lpstr>PowerPoint Presentation</vt:lpstr>
    </vt:vector>
  </TitlesOfParts>
  <Company>State of Iowa - DHS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Jordan, Laura [HHS]</dc:creator>
  <cp:lastModifiedBy>Benson, Jess [HHS]</cp:lastModifiedBy>
  <cp:revision>73</cp:revision>
  <dcterms:created xsi:type="dcterms:W3CDTF">2026-02-12T18:48:22Z</dcterms:created>
  <dcterms:modified xsi:type="dcterms:W3CDTF">2026-08-24T13:05:18Z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0x0101005CE3B404801B3747A26CBE4DA53E86AF</vt:lpwstr>
  </property>
</Properties>
</file>