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4"/>
  </p:sldMasterIdLst>
  <p:notesMasterIdLst>
    <p:notesMasterId r:id="rId4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Lst>
  <p:sldSz cx="12192000" cy="6858000"/>
  <p:notesSz cx="6858000" cy="9144000"/>
  <p:embeddedFontLst>
    <p:embeddedFont>
      <p:font typeface="Kalam" panose="020B0604020202020204" charset="0"/>
      <p:regular r:id="rId45"/>
      <p:bold r:id="rId46"/>
    </p:embeddedFont>
    <p:embeddedFont>
      <p:font typeface="Quicksand" panose="020B0604020202020204" charset="0"/>
      <p:regular r:id="rId47"/>
      <p:bold r:id="rId48"/>
    </p:embeddedFont>
    <p:embeddedFont>
      <p:font typeface="Quicksand Medium" panose="020B0604020202020204" charset="0"/>
      <p:regular r:id="rId49"/>
      <p:bold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font" Target="fonts/font3.fntdata"/><Relationship Id="rId50" Type="http://schemas.openxmlformats.org/officeDocument/2006/relationships/font" Target="fonts/font6.fntdata"/><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font" Target="fonts/font1.fntdata"/><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font" Target="fonts/font4.fntdata"/><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2.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docs.google.com/forms/d/1__SwKZMNJpOdhORn8VI4XOqBUxo5NXN1ghJ5GS8P4-Y/viewform?ts=6a872cd2&amp;edit_requested=true"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Start by engaging audience → Before we dive in, how is everyone’s day going? (</a:t>
            </a:r>
            <a:r>
              <a:rPr lang="en-US" sz="1200" i="1">
                <a:solidFill>
                  <a:schemeClr val="dk1"/>
                </a:solidFill>
                <a:latin typeface="Times New Roman"/>
                <a:ea typeface="Times New Roman"/>
                <a:cs typeface="Times New Roman"/>
                <a:sym typeface="Times New Roman"/>
              </a:rPr>
              <a:t>wait for response)</a:t>
            </a:r>
            <a:endParaRPr sz="1200">
              <a:solidFill>
                <a:schemeClr val="dk1"/>
              </a:solidFill>
              <a:latin typeface="Times New Roman"/>
              <a:ea typeface="Times New Roman"/>
              <a:cs typeface="Times New Roman"/>
              <a:sym typeface="Times New Roman"/>
            </a:endParaRPr>
          </a:p>
          <a:p>
            <a:pPr marL="457200" lvl="0"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Say your name, (grade/role), and a fun fact about yourself</a:t>
            </a:r>
            <a:endParaRPr sz="1200">
              <a:solidFill>
                <a:schemeClr val="dk1"/>
              </a:solidFill>
              <a:latin typeface="Times New Roman"/>
              <a:ea typeface="Times New Roman"/>
              <a:cs typeface="Times New Roman"/>
              <a:sym typeface="Times New Roman"/>
            </a:endParaRPr>
          </a:p>
          <a:p>
            <a:pPr marL="457200" lvl="0"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Include an introduction of your local ISTEP chapter, if applicable</a:t>
            </a:r>
            <a:endParaRPr sz="120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To obtain this information you need to use sources you can trust. Here are 5 places to find good information:</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US" sz="1200">
                <a:solidFill>
                  <a:schemeClr val="dk1"/>
                </a:solidFill>
                <a:latin typeface="Times New Roman"/>
                <a:ea typeface="Times New Roman"/>
                <a:cs typeface="Times New Roman"/>
                <a:sym typeface="Times New Roman"/>
              </a:rPr>
              <a:t>School: You can get information from school meetings like this one, or by reaching out to trusted adults like a counselor.</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US" sz="1200">
                <a:solidFill>
                  <a:schemeClr val="dk1"/>
                </a:solidFill>
                <a:latin typeface="Times New Roman"/>
                <a:ea typeface="Times New Roman"/>
                <a:cs typeface="Times New Roman"/>
                <a:sym typeface="Times New Roman"/>
              </a:rPr>
              <a:t>Family: If you have questions or concerns about substances, talking to your family is a great first step.</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US" sz="1200">
                <a:solidFill>
                  <a:schemeClr val="dk1"/>
                </a:solidFill>
                <a:latin typeface="Times New Roman"/>
                <a:ea typeface="Times New Roman"/>
                <a:cs typeface="Times New Roman"/>
                <a:sym typeface="Times New Roman"/>
              </a:rPr>
              <a:t>Community: Places like community centers, youth clubs, or places of worship can provide extra support and help.</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US" sz="1200">
                <a:solidFill>
                  <a:schemeClr val="dk1"/>
                </a:solidFill>
                <a:latin typeface="Times New Roman"/>
                <a:ea typeface="Times New Roman"/>
                <a:cs typeface="Times New Roman"/>
                <a:sym typeface="Times New Roman"/>
              </a:rPr>
              <a:t>Policy: Laws and school rules are designed to keep everyone safe and provide clear guidelines.</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US" sz="1200">
                <a:solidFill>
                  <a:schemeClr val="dk1"/>
                </a:solidFill>
                <a:latin typeface="Times New Roman"/>
                <a:ea typeface="Times New Roman"/>
                <a:cs typeface="Times New Roman"/>
                <a:sym typeface="Times New Roman"/>
              </a:rPr>
              <a:t>Other Resources: You can use the internet to find information, but always double-check that the source is reliable and expert-backed.</a:t>
            </a:r>
            <a:endParaRPr>
              <a:solidFill>
                <a:schemeClr val="dk1"/>
              </a:solidFill>
            </a:endParaRPr>
          </a:p>
          <a:p>
            <a:pPr marL="0" lvl="0" indent="0" algn="l" rtl="0">
              <a:spcBef>
                <a:spcPts val="0"/>
              </a:spcBef>
              <a:spcAft>
                <a:spcPts val="0"/>
              </a:spcAft>
              <a:buNone/>
            </a:pPr>
            <a:endParaRPr/>
          </a:p>
        </p:txBody>
      </p:sp>
      <p:sp>
        <p:nvSpPr>
          <p:cNvPr id="211" name="Google Shape;211;p1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200">
                <a:solidFill>
                  <a:schemeClr val="dk1"/>
                </a:solidFill>
                <a:latin typeface="Times New Roman"/>
                <a:ea typeface="Times New Roman"/>
                <a:cs typeface="Times New Roman"/>
                <a:sym typeface="Times New Roman"/>
              </a:rPr>
              <a:t>There are two main types of consequences when taking substances. But first, what is a consequence? (</a:t>
            </a:r>
            <a:r>
              <a:rPr lang="en-US" sz="1200" i="1">
                <a:solidFill>
                  <a:schemeClr val="dk1"/>
                </a:solidFill>
                <a:latin typeface="Times New Roman"/>
                <a:ea typeface="Times New Roman"/>
                <a:cs typeface="Times New Roman"/>
                <a:sym typeface="Times New Roman"/>
              </a:rPr>
              <a:t>await answer</a:t>
            </a:r>
            <a:r>
              <a:rPr lang="en-US" sz="1200">
                <a:solidFill>
                  <a:schemeClr val="dk1"/>
                </a:solidFill>
                <a:latin typeface="Times New Roman"/>
                <a:ea typeface="Times New Roman"/>
                <a:cs typeface="Times New Roman"/>
                <a:sym typeface="Times New Roman"/>
              </a:rPr>
              <a:t>) </a:t>
            </a:r>
            <a:endParaRPr sz="1200">
              <a:solidFill>
                <a:schemeClr val="dk1"/>
              </a:solidFill>
              <a:latin typeface="Times New Roman"/>
              <a:ea typeface="Times New Roman"/>
              <a:cs typeface="Times New Roman"/>
              <a:sym typeface="Times New Roman"/>
            </a:endParaRPr>
          </a:p>
          <a:p>
            <a:pPr marL="457200" lvl="0"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Exactly! A consequence is a result of an action.</a:t>
            </a:r>
            <a:endParaRPr sz="12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endParaRPr sz="12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There are two main types of consequences: long-term and short-term consequences. Short-term consequences are those that happen after a short period of time after that action. For example, drinking soda in the morning can make you feel energized or taste good in the moment. Long term consequences, on the other hand, are those that happen after a longer period of time after doing that action. Going back to our previous example, drinking soda in the morning can make you feel tired later in the day or give you a sugar rush. </a:t>
            </a:r>
            <a:endParaRPr sz="12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endParaRPr sz="12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r>
              <a:rPr lang="en-US" sz="1200">
                <a:solidFill>
                  <a:schemeClr val="dk1"/>
                </a:solidFill>
                <a:latin typeface="Times New Roman"/>
                <a:ea typeface="Times New Roman"/>
                <a:cs typeface="Times New Roman"/>
                <a:sym typeface="Times New Roman"/>
              </a:rPr>
              <a:t>For substance use, I want you to think of a few short and long term consequences (</a:t>
            </a:r>
            <a:r>
              <a:rPr lang="en-US" sz="1200" i="1">
                <a:solidFill>
                  <a:schemeClr val="dk1"/>
                </a:solidFill>
                <a:latin typeface="Times New Roman"/>
                <a:ea typeface="Times New Roman"/>
                <a:cs typeface="Times New Roman"/>
                <a:sym typeface="Times New Roman"/>
              </a:rPr>
              <a:t>give a minute or two to think). </a:t>
            </a:r>
            <a:r>
              <a:rPr lang="en-US" sz="1200">
                <a:solidFill>
                  <a:schemeClr val="dk1"/>
                </a:solidFill>
                <a:latin typeface="Times New Roman"/>
                <a:ea typeface="Times New Roman"/>
                <a:cs typeface="Times New Roman"/>
                <a:sym typeface="Times New Roman"/>
              </a:rPr>
              <a:t>Does anyone want to share? (</a:t>
            </a:r>
            <a:r>
              <a:rPr lang="en-US" sz="1200" i="1">
                <a:solidFill>
                  <a:schemeClr val="dk1"/>
                </a:solidFill>
                <a:latin typeface="Times New Roman"/>
                <a:ea typeface="Times New Roman"/>
                <a:cs typeface="Times New Roman"/>
                <a:sym typeface="Times New Roman"/>
              </a:rPr>
              <a:t>await response) </a:t>
            </a:r>
            <a:endParaRPr sz="1200" i="1">
              <a:solidFill>
                <a:schemeClr val="dk1"/>
              </a:solidFill>
              <a:latin typeface="Times New Roman"/>
              <a:ea typeface="Times New Roman"/>
              <a:cs typeface="Times New Roman"/>
              <a:sym typeface="Times New Roman"/>
            </a:endParaRPr>
          </a:p>
          <a:p>
            <a:pPr marL="457200" lvl="0"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Great! Another example of a short term consequence of substance use can be having fun with friends but a long term consequence can be it changing your brain’s pathways.  </a:t>
            </a:r>
            <a:endParaRPr sz="120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a:p>
        </p:txBody>
      </p:sp>
      <p:sp>
        <p:nvSpPr>
          <p:cNvPr id="233" name="Google Shape;233;p1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One of the largest reasons adolescents use substances are to cope with stress. Does you know what coping with stress means? (</a:t>
            </a:r>
            <a:r>
              <a:rPr lang="en-US" sz="1200" i="1">
                <a:solidFill>
                  <a:schemeClr val="dk1"/>
                </a:solidFill>
                <a:latin typeface="Times New Roman"/>
                <a:ea typeface="Times New Roman"/>
                <a:cs typeface="Times New Roman"/>
                <a:sym typeface="Times New Roman"/>
              </a:rPr>
              <a:t>await response) </a:t>
            </a:r>
            <a:endParaRPr sz="1200">
              <a:solidFill>
                <a:schemeClr val="dk1"/>
              </a:solidFill>
              <a:latin typeface="Times New Roman"/>
              <a:ea typeface="Times New Roman"/>
              <a:cs typeface="Times New Roman"/>
              <a:sym typeface="Times New Roman"/>
            </a:endParaRPr>
          </a:p>
          <a:p>
            <a:pPr marL="457200" lvl="0" indent="-298450" algn="l" rtl="0">
              <a:lnSpc>
                <a:spcPct val="115000"/>
              </a:lnSpc>
              <a:spcBef>
                <a:spcPts val="0"/>
              </a:spcBef>
              <a:spcAft>
                <a:spcPts val="0"/>
              </a:spcAft>
              <a:buSzPts val="1100"/>
              <a:buChar char="●"/>
            </a:pPr>
            <a:r>
              <a:rPr lang="en-US" sz="1200">
                <a:solidFill>
                  <a:schemeClr val="dk1"/>
                </a:solidFill>
                <a:latin typeface="Times New Roman"/>
                <a:ea typeface="Times New Roman"/>
                <a:cs typeface="Times New Roman"/>
                <a:sym typeface="Times New Roman"/>
              </a:rPr>
              <a:t>Exactly! It is when you do something to relieve or reduce the stress you may be feeling. So, using substances to cope with stress means that many may use substances to reduce the stress they feel. Let’s explore healthier ways to cope with stress. </a:t>
            </a:r>
            <a:endParaRPr sz="12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endParaRPr sz="12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endParaRPr sz="12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r>
              <a:rPr lang="en-US" sz="1200">
                <a:solidFill>
                  <a:schemeClr val="dk1"/>
                </a:solidFill>
                <a:latin typeface="Times New Roman"/>
                <a:ea typeface="Times New Roman"/>
                <a:cs typeface="Times New Roman"/>
                <a:sym typeface="Times New Roman"/>
              </a:rPr>
              <a:t>*</a:t>
            </a:r>
            <a:r>
              <a:rPr lang="en-US" sz="1300">
                <a:solidFill>
                  <a:schemeClr val="dk1"/>
                </a:solidFill>
                <a:latin typeface="Calibri"/>
                <a:ea typeface="Calibri"/>
                <a:cs typeface="Calibri"/>
                <a:sym typeface="Calibri"/>
              </a:rPr>
              <a:t>Image: Magnific/Freepik (used under Free License)</a:t>
            </a:r>
            <a:endParaRPr/>
          </a:p>
        </p:txBody>
      </p:sp>
      <p:sp>
        <p:nvSpPr>
          <p:cNvPr id="249" name="Google Shape;249;p2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l" rtl="0">
              <a:lnSpc>
                <a:spcPct val="115000"/>
              </a:lnSpc>
              <a:spcBef>
                <a:spcPts val="0"/>
              </a:spcBef>
              <a:spcAft>
                <a:spcPts val="0"/>
              </a:spcAft>
              <a:buClr>
                <a:schemeClr val="dk1"/>
              </a:buClr>
              <a:buSzPts val="1200"/>
              <a:buFont typeface="Times New Roman"/>
              <a:buAutoNum type="arabicPeriod"/>
            </a:pPr>
            <a:r>
              <a:rPr lang="en-US" sz="1200">
                <a:solidFill>
                  <a:schemeClr val="dk1"/>
                </a:solidFill>
                <a:latin typeface="Times New Roman"/>
                <a:ea typeface="Times New Roman"/>
                <a:cs typeface="Times New Roman"/>
                <a:sym typeface="Times New Roman"/>
              </a:rPr>
              <a:t>One of the best ways to cope with stress is to figure out what may be causing you stress and how you can fix it. There are a few ways you may be able to do this. For example, you can get support and talk with a trusted adult such as a parent or counselor. These adults can help you identify your stress or figure out a plan to face that stress. </a:t>
            </a:r>
            <a:endParaRPr>
              <a:solidFill>
                <a:schemeClr val="dk1"/>
              </a:solidFill>
            </a:endParaRPr>
          </a:p>
          <a:p>
            <a:pPr marL="457200" lvl="0" indent="-298450" algn="l" rtl="0">
              <a:lnSpc>
                <a:spcPct val="115000"/>
              </a:lnSpc>
              <a:spcBef>
                <a:spcPts val="0"/>
              </a:spcBef>
              <a:spcAft>
                <a:spcPts val="0"/>
              </a:spcAft>
              <a:buClr>
                <a:schemeClr val="dk1"/>
              </a:buClr>
              <a:buSzPts val="1100"/>
              <a:buAutoNum type="arabicPeriod"/>
            </a:pPr>
            <a:r>
              <a:rPr lang="en-US" sz="1200">
                <a:solidFill>
                  <a:schemeClr val="dk1"/>
                </a:solidFill>
                <a:latin typeface="Times New Roman"/>
                <a:ea typeface="Times New Roman"/>
                <a:cs typeface="Times New Roman"/>
                <a:sym typeface="Times New Roman"/>
              </a:rPr>
              <a:t>The next way you can cope with stress in a healthy way is by connecting more with community or faith based organizations such as community centers, youth clubs, sports teams, or places of worship. </a:t>
            </a:r>
            <a:endParaRPr>
              <a:solidFill>
                <a:schemeClr val="dk1"/>
              </a:solidFill>
            </a:endParaRPr>
          </a:p>
          <a:p>
            <a:pPr marL="457200" lvl="0" indent="-298450" algn="l" rtl="0">
              <a:lnSpc>
                <a:spcPct val="115000"/>
              </a:lnSpc>
              <a:spcBef>
                <a:spcPts val="0"/>
              </a:spcBef>
              <a:spcAft>
                <a:spcPts val="0"/>
              </a:spcAft>
              <a:buClr>
                <a:schemeClr val="dk1"/>
              </a:buClr>
              <a:buSzPts val="1100"/>
              <a:buAutoNum type="arabicPeriod"/>
            </a:pPr>
            <a:r>
              <a:rPr lang="en-US" sz="1200">
                <a:solidFill>
                  <a:schemeClr val="dk1"/>
                </a:solidFill>
                <a:latin typeface="Times New Roman"/>
                <a:ea typeface="Times New Roman"/>
                <a:cs typeface="Times New Roman"/>
                <a:sym typeface="Times New Roman"/>
              </a:rPr>
              <a:t>The third way that can help reduce your stress is by deleting social media or taking a break from technology to reset your mind. </a:t>
            </a:r>
            <a:endParaRPr>
              <a:solidFill>
                <a:schemeClr val="dk1"/>
              </a:solidFill>
            </a:endParaRPr>
          </a:p>
          <a:p>
            <a:pPr marL="0" lvl="0" indent="0" algn="l" rtl="0">
              <a:spcBef>
                <a:spcPts val="0"/>
              </a:spcBef>
              <a:spcAft>
                <a:spcPts val="0"/>
              </a:spcAft>
              <a:buNone/>
            </a:pPr>
            <a:endParaRPr/>
          </a:p>
        </p:txBody>
      </p:sp>
      <p:sp>
        <p:nvSpPr>
          <p:cNvPr id="259" name="Google Shape;259;p2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Lastly, some other ways to cope with stress in a healthy way is mindfulness such as yoga, taking time to do your favorite hobbies, and moving your body. </a:t>
            </a:r>
            <a:endParaRPr sz="120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a:p>
        </p:txBody>
      </p:sp>
      <p:sp>
        <p:nvSpPr>
          <p:cNvPr id="277" name="Google Shape;277;p2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3f97fa9ac4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We will be giving scenarios regarding stressful situations to practice responding to them in a healthy way. Imagine you have homework, sports practice, and chores all on the same day. It feels like you can’t keep up. </a:t>
            </a:r>
            <a:endParaRPr>
              <a:latin typeface="Times New Roman"/>
              <a:ea typeface="Times New Roman"/>
              <a:cs typeface="Times New Roman"/>
              <a:sym typeface="Times New Roman"/>
            </a:endParaRPr>
          </a:p>
          <a:p>
            <a:pPr marL="457200" lvl="0" indent="-298450" algn="l" rtl="0">
              <a:spcBef>
                <a:spcPts val="0"/>
              </a:spcBef>
              <a:spcAft>
                <a:spcPts val="0"/>
              </a:spcAft>
              <a:buSzPts val="1100"/>
              <a:buFont typeface="Times New Roman"/>
              <a:buChar char="●"/>
            </a:pPr>
            <a:r>
              <a:rPr lang="en-US">
                <a:latin typeface="Times New Roman"/>
                <a:ea typeface="Times New Roman"/>
                <a:cs typeface="Times New Roman"/>
                <a:sym typeface="Times New Roman"/>
              </a:rPr>
              <a:t>How do you feel? (</a:t>
            </a:r>
            <a:r>
              <a:rPr lang="en-US" i="1">
                <a:latin typeface="Times New Roman"/>
                <a:ea typeface="Times New Roman"/>
                <a:cs typeface="Times New Roman"/>
                <a:sym typeface="Times New Roman"/>
              </a:rPr>
              <a:t>await response - share as big group) </a:t>
            </a:r>
            <a:endParaRPr i="1">
              <a:latin typeface="Times New Roman"/>
              <a:ea typeface="Times New Roman"/>
              <a:cs typeface="Times New Roman"/>
              <a:sym typeface="Times New Roman"/>
            </a:endParaRPr>
          </a:p>
          <a:p>
            <a:pPr marL="914400" lvl="1" indent="-298450" algn="l" rtl="0">
              <a:spcBef>
                <a:spcPts val="0"/>
              </a:spcBef>
              <a:spcAft>
                <a:spcPts val="0"/>
              </a:spcAft>
              <a:buSzPts val="1100"/>
              <a:buFont typeface="Times New Roman"/>
              <a:buChar char="○"/>
            </a:pPr>
            <a:r>
              <a:rPr lang="en-US">
                <a:latin typeface="Times New Roman"/>
                <a:ea typeface="Times New Roman"/>
                <a:cs typeface="Times New Roman"/>
                <a:sym typeface="Times New Roman"/>
              </a:rPr>
              <a:t>Great! This is a situation that might happen to you guys, and _____.</a:t>
            </a:r>
            <a:endParaRPr>
              <a:latin typeface="Times New Roman"/>
              <a:ea typeface="Times New Roman"/>
              <a:cs typeface="Times New Roman"/>
              <a:sym typeface="Times New Roman"/>
            </a:endParaRPr>
          </a:p>
          <a:p>
            <a:pPr marL="457200" lvl="0" indent="-298450" algn="l" rtl="0">
              <a:spcBef>
                <a:spcPts val="0"/>
              </a:spcBef>
              <a:spcAft>
                <a:spcPts val="0"/>
              </a:spcAft>
              <a:buSzPts val="1100"/>
              <a:buFont typeface="Times New Roman"/>
              <a:buChar char="●"/>
            </a:pPr>
            <a:r>
              <a:rPr lang="en-US">
                <a:latin typeface="Times New Roman"/>
                <a:ea typeface="Times New Roman"/>
                <a:cs typeface="Times New Roman"/>
                <a:sym typeface="Times New Roman"/>
              </a:rPr>
              <a:t>How might you relieve this stress? (</a:t>
            </a:r>
            <a:r>
              <a:rPr lang="en-US" i="1">
                <a:latin typeface="Times New Roman"/>
                <a:ea typeface="Times New Roman"/>
                <a:cs typeface="Times New Roman"/>
                <a:sym typeface="Times New Roman"/>
              </a:rPr>
              <a:t>await response - share as big group)</a:t>
            </a:r>
            <a:endParaRPr>
              <a:latin typeface="Times New Roman"/>
              <a:ea typeface="Times New Roman"/>
              <a:cs typeface="Times New Roman"/>
              <a:sym typeface="Times New Roman"/>
            </a:endParaRPr>
          </a:p>
          <a:p>
            <a:pPr marL="0" lvl="0" indent="0" algn="l" rtl="0">
              <a:spcBef>
                <a:spcPts val="0"/>
              </a:spcBef>
              <a:spcAft>
                <a:spcPts val="0"/>
              </a:spcAft>
              <a:buNone/>
            </a:pPr>
            <a:endParaRPr>
              <a:latin typeface="Times New Roman"/>
              <a:ea typeface="Times New Roman"/>
              <a:cs typeface="Times New Roman"/>
              <a:sym typeface="Times New Roman"/>
            </a:endParaRPr>
          </a:p>
          <a:p>
            <a:pPr marL="0" lvl="0" indent="0" algn="l" rtl="0">
              <a:spcBef>
                <a:spcPts val="0"/>
              </a:spcBef>
              <a:spcAft>
                <a:spcPts val="0"/>
              </a:spcAft>
              <a:buNone/>
            </a:pPr>
            <a:endParaRPr>
              <a:latin typeface="Times New Roman"/>
              <a:ea typeface="Times New Roman"/>
              <a:cs typeface="Times New Roman"/>
              <a:sym typeface="Times New Roman"/>
            </a:endParaRPr>
          </a:p>
          <a:p>
            <a:pPr marL="0" lvl="0" indent="0" algn="l" rtl="0">
              <a:spcBef>
                <a:spcPts val="0"/>
              </a:spcBef>
              <a:spcAft>
                <a:spcPts val="0"/>
              </a:spcAft>
              <a:buNone/>
            </a:pPr>
            <a:r>
              <a:rPr lang="en-US">
                <a:latin typeface="Times New Roman"/>
                <a:ea typeface="Times New Roman"/>
                <a:cs typeface="Times New Roman"/>
                <a:sym typeface="Times New Roman"/>
              </a:rPr>
              <a:t>*</a:t>
            </a:r>
            <a:r>
              <a:rPr lang="en-US" sz="1300">
                <a:solidFill>
                  <a:schemeClr val="dk1"/>
                </a:solidFill>
                <a:latin typeface="Calibri"/>
                <a:ea typeface="Calibri"/>
                <a:cs typeface="Calibri"/>
                <a:sym typeface="Calibri"/>
              </a:rPr>
              <a:t>Image: Magnific/Freepik (used under Free License)</a:t>
            </a:r>
            <a:endParaRPr>
              <a:latin typeface="Times New Roman"/>
              <a:ea typeface="Times New Roman"/>
              <a:cs typeface="Times New Roman"/>
              <a:sym typeface="Times New Roman"/>
            </a:endParaRPr>
          </a:p>
        </p:txBody>
      </p:sp>
      <p:sp>
        <p:nvSpPr>
          <p:cNvPr id="295" name="Google Shape;295;g3f97fa9ac4a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3f97fa9ac4a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Times New Roman"/>
                <a:ea typeface="Times New Roman"/>
                <a:cs typeface="Times New Roman"/>
                <a:sym typeface="Times New Roman"/>
              </a:rPr>
              <a:t>We will be giving scenarios regarding stressful situations to practice responding to them in a healthy way. Imagine you have homework, sports practice, and chores all on the same day. It feels like you can’t keep up. How do you feel? (</a:t>
            </a:r>
            <a:r>
              <a:rPr lang="en-US" i="1">
                <a:solidFill>
                  <a:schemeClr val="dk1"/>
                </a:solidFill>
                <a:latin typeface="Times New Roman"/>
                <a:ea typeface="Times New Roman"/>
                <a:cs typeface="Times New Roman"/>
                <a:sym typeface="Times New Roman"/>
              </a:rPr>
              <a:t>await response - share as big group) </a:t>
            </a:r>
            <a:r>
              <a:rPr lang="en-US">
                <a:solidFill>
                  <a:schemeClr val="dk1"/>
                </a:solidFill>
                <a:latin typeface="Times New Roman"/>
                <a:ea typeface="Times New Roman"/>
                <a:cs typeface="Times New Roman"/>
                <a:sym typeface="Times New Roman"/>
              </a:rPr>
              <a:t>How might you relieve this stress? (</a:t>
            </a:r>
            <a:r>
              <a:rPr lang="en-US" i="1">
                <a:solidFill>
                  <a:schemeClr val="dk1"/>
                </a:solidFill>
                <a:latin typeface="Times New Roman"/>
                <a:ea typeface="Times New Roman"/>
                <a:cs typeface="Times New Roman"/>
                <a:sym typeface="Times New Roman"/>
              </a:rPr>
              <a:t>await response - share as big group)</a:t>
            </a:r>
            <a:endParaRPr i="1">
              <a:solidFill>
                <a:schemeClr val="dk1"/>
              </a:solidFill>
              <a:latin typeface="Times New Roman"/>
              <a:ea typeface="Times New Roman"/>
              <a:cs typeface="Times New Roman"/>
              <a:sym typeface="Times New Roman"/>
            </a:endParaRPr>
          </a:p>
          <a:p>
            <a:pPr marL="0" lvl="0" indent="0" algn="l" rtl="0">
              <a:spcBef>
                <a:spcPts val="0"/>
              </a:spcBef>
              <a:spcAft>
                <a:spcPts val="0"/>
              </a:spcAft>
              <a:buClr>
                <a:schemeClr val="dk1"/>
              </a:buClr>
              <a:buSzPts val="1100"/>
              <a:buFont typeface="Arial"/>
              <a:buNone/>
            </a:pPr>
            <a:endParaRPr i="1">
              <a:solidFill>
                <a:schemeClr val="dk1"/>
              </a:solidFill>
              <a:latin typeface="Times New Roman"/>
              <a:ea typeface="Times New Roman"/>
              <a:cs typeface="Times New Roman"/>
              <a:sym typeface="Times New Roman"/>
            </a:endParaRPr>
          </a:p>
          <a:p>
            <a:pPr marL="0" lvl="0" indent="0" algn="l" rtl="0">
              <a:spcBef>
                <a:spcPts val="0"/>
              </a:spcBef>
              <a:spcAft>
                <a:spcPts val="0"/>
              </a:spcAft>
              <a:buClr>
                <a:schemeClr val="dk1"/>
              </a:buClr>
              <a:buSzPts val="1100"/>
              <a:buFont typeface="Arial"/>
              <a:buNone/>
            </a:pPr>
            <a:endParaRPr i="1">
              <a:solidFill>
                <a:schemeClr val="dk1"/>
              </a:solidFill>
              <a:latin typeface="Times New Roman"/>
              <a:ea typeface="Times New Roman"/>
              <a:cs typeface="Times New Roman"/>
              <a:sym typeface="Times New Roman"/>
            </a:endParaRPr>
          </a:p>
          <a:p>
            <a:pPr marL="0" lvl="0" indent="0" algn="l" rtl="0">
              <a:spcBef>
                <a:spcPts val="0"/>
              </a:spcBef>
              <a:spcAft>
                <a:spcPts val="0"/>
              </a:spcAft>
              <a:buClr>
                <a:schemeClr val="dk1"/>
              </a:buClr>
              <a:buSzPts val="1100"/>
              <a:buFont typeface="Arial"/>
              <a:buNone/>
            </a:pPr>
            <a:r>
              <a:rPr lang="en-US" i="1">
                <a:solidFill>
                  <a:schemeClr val="dk1"/>
                </a:solidFill>
                <a:latin typeface="Times New Roman"/>
                <a:ea typeface="Times New Roman"/>
                <a:cs typeface="Times New Roman"/>
                <a:sym typeface="Times New Roman"/>
              </a:rPr>
              <a:t>*</a:t>
            </a:r>
            <a:r>
              <a:rPr lang="en-US" sz="1300">
                <a:solidFill>
                  <a:schemeClr val="dk1"/>
                </a:solidFill>
                <a:latin typeface="Calibri"/>
                <a:ea typeface="Calibri"/>
                <a:cs typeface="Calibri"/>
                <a:sym typeface="Calibri"/>
              </a:rPr>
              <a:t>Image: Magnific/Freepik (used under Free License)</a:t>
            </a:r>
            <a:endParaRPr i="1">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a:p>
        </p:txBody>
      </p:sp>
      <p:sp>
        <p:nvSpPr>
          <p:cNvPr id="306" name="Google Shape;306;g3f97fa9ac4a_0_6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Once you know </a:t>
            </a:r>
            <a:r>
              <a:rPr lang="en-US" sz="1200" i="1">
                <a:solidFill>
                  <a:schemeClr val="dk1"/>
                </a:solidFill>
                <a:latin typeface="Times New Roman"/>
                <a:ea typeface="Times New Roman"/>
                <a:cs typeface="Times New Roman"/>
                <a:sym typeface="Times New Roman"/>
              </a:rPr>
              <a:t>why </a:t>
            </a:r>
            <a:r>
              <a:rPr lang="en-US" sz="1200">
                <a:solidFill>
                  <a:schemeClr val="dk1"/>
                </a:solidFill>
                <a:latin typeface="Times New Roman"/>
                <a:ea typeface="Times New Roman"/>
                <a:cs typeface="Times New Roman"/>
                <a:sym typeface="Times New Roman"/>
              </a:rPr>
              <a:t>it's important to be careful of substance use, how do you recognize dangerous situations where this might happen?</a:t>
            </a:r>
            <a:endParaRPr sz="120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a:p>
        </p:txBody>
      </p:sp>
      <p:sp>
        <p:nvSpPr>
          <p:cNvPr id="316" name="Google Shape;316;p1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38b8beb2f8e_0_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3" name="Google Shape;323;g38b8beb2f8e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Just to recap, we have gone over: </a:t>
            </a:r>
            <a:endParaRPr sz="1200">
              <a:solidFill>
                <a:schemeClr val="dk1"/>
              </a:solidFill>
              <a:latin typeface="Times New Roman"/>
              <a:ea typeface="Times New Roman"/>
              <a:cs typeface="Times New Roman"/>
              <a:sym typeface="Times New Roman"/>
            </a:endParaRPr>
          </a:p>
          <a:p>
            <a:pPr marL="457200" lvl="0" indent="-298450" algn="l" rtl="0">
              <a:lnSpc>
                <a:spcPct val="115000"/>
              </a:lnSpc>
              <a:spcBef>
                <a:spcPts val="0"/>
              </a:spcBef>
              <a:spcAft>
                <a:spcPts val="0"/>
              </a:spcAft>
              <a:buClr>
                <a:schemeClr val="dk1"/>
              </a:buClr>
              <a:buSzPts val="1100"/>
              <a:buAutoNum type="arabicPeriod"/>
            </a:pPr>
            <a:r>
              <a:rPr lang="en-US" sz="1200">
                <a:solidFill>
                  <a:schemeClr val="dk1"/>
                </a:solidFill>
                <a:latin typeface="Times New Roman"/>
                <a:ea typeface="Times New Roman"/>
                <a:cs typeface="Times New Roman"/>
                <a:sym typeface="Times New Roman"/>
              </a:rPr>
              <a:t>The reason this presentation is so important. Addiction is a large problem and often begins in adolescence. Does anybody remember the average age of someone starting to use substances? (</a:t>
            </a:r>
            <a:r>
              <a:rPr lang="en-US" sz="1200" i="1">
                <a:solidFill>
                  <a:schemeClr val="dk1"/>
                </a:solidFill>
                <a:latin typeface="Times New Roman"/>
                <a:ea typeface="Times New Roman"/>
                <a:cs typeface="Times New Roman"/>
                <a:sym typeface="Times New Roman"/>
              </a:rPr>
              <a:t>await answer) </a:t>
            </a:r>
            <a:r>
              <a:rPr lang="en-US" sz="1200">
                <a:solidFill>
                  <a:schemeClr val="dk1"/>
                </a:solidFill>
                <a:latin typeface="Times New Roman"/>
                <a:ea typeface="Times New Roman"/>
                <a:cs typeface="Times New Roman"/>
                <a:sym typeface="Times New Roman"/>
              </a:rPr>
              <a:t>– click screen: it is 14. </a:t>
            </a:r>
            <a:endParaRPr>
              <a:solidFill>
                <a:schemeClr val="dk1"/>
              </a:solidFill>
            </a:endParaRPr>
          </a:p>
          <a:p>
            <a:pPr marL="457200" lvl="0" indent="-298450" algn="l" rtl="0">
              <a:lnSpc>
                <a:spcPct val="115000"/>
              </a:lnSpc>
              <a:spcBef>
                <a:spcPts val="0"/>
              </a:spcBef>
              <a:spcAft>
                <a:spcPts val="0"/>
              </a:spcAft>
              <a:buClr>
                <a:schemeClr val="dk1"/>
              </a:buClr>
              <a:buSzPts val="1100"/>
              <a:buAutoNum type="arabicPeriod"/>
            </a:pPr>
            <a:r>
              <a:rPr lang="en-US" sz="1200">
                <a:solidFill>
                  <a:schemeClr val="dk1"/>
                </a:solidFill>
                <a:latin typeface="Times New Roman"/>
                <a:ea typeface="Times New Roman"/>
                <a:cs typeface="Times New Roman"/>
                <a:sym typeface="Times New Roman"/>
              </a:rPr>
              <a:t>Having the information you need to make important decisions is highly important to guide smart choices. Places to get information are at school, from your family, community centers, through rules, and the internet if it is a trustworthy source.</a:t>
            </a:r>
            <a:endParaRPr>
              <a:solidFill>
                <a:schemeClr val="dk1"/>
              </a:solidFill>
            </a:endParaRPr>
          </a:p>
          <a:p>
            <a:pPr marL="457200" lvl="0" indent="-304800" algn="l" rtl="0">
              <a:lnSpc>
                <a:spcPct val="115000"/>
              </a:lnSpc>
              <a:spcBef>
                <a:spcPts val="0"/>
              </a:spcBef>
              <a:spcAft>
                <a:spcPts val="0"/>
              </a:spcAft>
              <a:buClr>
                <a:schemeClr val="dk1"/>
              </a:buClr>
              <a:buSzPts val="1200"/>
              <a:buFont typeface="Times New Roman"/>
              <a:buAutoNum type="arabicPeriod"/>
            </a:pPr>
            <a:r>
              <a:rPr lang="en-US" sz="1200">
                <a:solidFill>
                  <a:schemeClr val="dk1"/>
                </a:solidFill>
                <a:latin typeface="Times New Roman"/>
                <a:ea typeface="Times New Roman"/>
                <a:cs typeface="Times New Roman"/>
                <a:sym typeface="Times New Roman"/>
              </a:rPr>
              <a:t>Stress is a large reason people turn to substances. What are a few healthy ways to cope with stress? (</a:t>
            </a:r>
            <a:r>
              <a:rPr lang="en-US" sz="1200" i="1">
                <a:solidFill>
                  <a:schemeClr val="dk1"/>
                </a:solidFill>
                <a:latin typeface="Times New Roman"/>
                <a:ea typeface="Times New Roman"/>
                <a:cs typeface="Times New Roman"/>
                <a:sym typeface="Times New Roman"/>
              </a:rPr>
              <a:t>await answers) </a:t>
            </a:r>
            <a:endParaRPr sz="1200">
              <a:solidFill>
                <a:schemeClr val="dk1"/>
              </a:solidFill>
              <a:latin typeface="Times New Roman"/>
              <a:ea typeface="Times New Roman"/>
              <a:cs typeface="Times New Roman"/>
              <a:sym typeface="Times New Roman"/>
            </a:endParaRPr>
          </a:p>
          <a:p>
            <a:pPr marL="914400" lvl="1" indent="-304800" algn="l" rtl="0">
              <a:lnSpc>
                <a:spcPct val="115000"/>
              </a:lnSpc>
              <a:spcBef>
                <a:spcPts val="0"/>
              </a:spcBef>
              <a:spcAft>
                <a:spcPts val="0"/>
              </a:spcAft>
              <a:buClr>
                <a:schemeClr val="dk1"/>
              </a:buClr>
              <a:buSzPts val="1200"/>
              <a:buFont typeface="Times New Roman"/>
              <a:buAutoNum type="alphaLcPeriod"/>
            </a:pPr>
            <a:r>
              <a:rPr lang="en-US" sz="1200">
                <a:solidFill>
                  <a:schemeClr val="dk1"/>
                </a:solidFill>
                <a:latin typeface="Times New Roman"/>
                <a:ea typeface="Times New Roman"/>
                <a:cs typeface="Times New Roman"/>
                <a:sym typeface="Times New Roman"/>
              </a:rPr>
              <a:t>Great! Healthy ways to cope with stress can be doing things you enjoy, talking to someone you trust, or meditating. </a:t>
            </a:r>
            <a:endParaRPr sz="12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endParaRPr sz="120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One of the easiest ways to memorize what to do in a situation with substances is the STOP acronym. Look down at your card to fill in this information; it’s okay to simply write: see, think, option, pick.</a:t>
            </a:r>
            <a:endParaRPr sz="1200">
              <a:solidFill>
                <a:schemeClr val="dk1"/>
              </a:solidFill>
              <a:latin typeface="Times New Roman"/>
              <a:ea typeface="Times New Roman"/>
              <a:cs typeface="Times New Roman"/>
              <a:sym typeface="Times New Roman"/>
            </a:endParaRPr>
          </a:p>
          <a:p>
            <a:pPr marL="457200" lvl="0"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S stands for see: it is important you are observant and know what is happening around you</a:t>
            </a:r>
            <a:endParaRPr sz="1200">
              <a:solidFill>
                <a:schemeClr val="dk1"/>
              </a:solidFill>
              <a:latin typeface="Times New Roman"/>
              <a:ea typeface="Times New Roman"/>
              <a:cs typeface="Times New Roman"/>
              <a:sym typeface="Times New Roman"/>
            </a:endParaRPr>
          </a:p>
          <a:p>
            <a:pPr marL="457200" lvl="0"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T stands for think: is is important for you to think about the short and long term consequences of substance use and why it may be dangerous</a:t>
            </a:r>
            <a:endParaRPr sz="1200">
              <a:solidFill>
                <a:schemeClr val="dk1"/>
              </a:solidFill>
              <a:latin typeface="Times New Roman"/>
              <a:ea typeface="Times New Roman"/>
              <a:cs typeface="Times New Roman"/>
              <a:sym typeface="Times New Roman"/>
            </a:endParaRPr>
          </a:p>
          <a:p>
            <a:pPr marL="457200" lvl="0"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O stands for options: look at the different options and choices you have. </a:t>
            </a:r>
            <a:endParaRPr sz="1200">
              <a:solidFill>
                <a:schemeClr val="dk1"/>
              </a:solidFill>
              <a:latin typeface="Times New Roman"/>
              <a:ea typeface="Times New Roman"/>
              <a:cs typeface="Times New Roman"/>
              <a:sym typeface="Times New Roman"/>
            </a:endParaRPr>
          </a:p>
          <a:p>
            <a:pPr marL="457200" lvl="0"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P stands for pick. Once you know what choices you can possibly make, it’s important you pick the safest one.</a:t>
            </a:r>
            <a:endParaRPr/>
          </a:p>
        </p:txBody>
      </p:sp>
      <p:sp>
        <p:nvSpPr>
          <p:cNvPr id="328" name="Google Shape;328;p1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PROPEL isn't just a cool name; it stands for the values we're bringing to this room (point to each word on the image as you explain)</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US" sz="1200">
                <a:solidFill>
                  <a:schemeClr val="dk1"/>
                </a:solidFill>
                <a:latin typeface="Times New Roman"/>
                <a:ea typeface="Times New Roman"/>
                <a:cs typeface="Times New Roman"/>
                <a:sym typeface="Times New Roman"/>
              </a:rPr>
              <a:t>Prevention &amp; Resilience: It’s about building the skills to handle stress and challenges so we don’t feel like we need to turn to substances to cope.</a:t>
            </a:r>
            <a:endParaRPr>
              <a:solidFill>
                <a:schemeClr val="dk1"/>
              </a:solidFill>
            </a:endParaRPr>
          </a:p>
          <a:p>
            <a:pPr marL="457200" lvl="0"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Outreach is just like what I’m doing now, where I’m speaking and working directly with you. </a:t>
            </a:r>
            <a:endParaRPr sz="1200">
              <a:solidFill>
                <a:schemeClr val="dk1"/>
              </a:solidFill>
              <a:latin typeface="Times New Roman"/>
              <a:ea typeface="Times New Roman"/>
              <a:cs typeface="Times New Roman"/>
              <a:sym typeface="Times New Roman"/>
            </a:endParaRPr>
          </a:p>
          <a:p>
            <a:pPr marL="457200" lvl="0"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Peer Education is important because I’m also just a student. I’m not here as someone who has all the answers but someone who believes students can believe and support one another.</a:t>
            </a:r>
            <a:endParaRPr sz="1200">
              <a:solidFill>
                <a:schemeClr val="dk1"/>
              </a:solidFill>
              <a:latin typeface="Times New Roman"/>
              <a:ea typeface="Times New Roman"/>
              <a:cs typeface="Times New Roman"/>
              <a:sym typeface="Times New Roman"/>
            </a:endParaRPr>
          </a:p>
          <a:p>
            <a:pPr marL="914400" lvl="1"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For teachers: Peer Education is important because students can believe, support, and learn from and with one another</a:t>
            </a:r>
            <a:endParaRPr sz="1200">
              <a:solidFill>
                <a:schemeClr val="dk1"/>
              </a:solidFill>
              <a:latin typeface="Times New Roman"/>
              <a:ea typeface="Times New Roman"/>
              <a:cs typeface="Times New Roman"/>
              <a:sym typeface="Times New Roman"/>
            </a:endParaRPr>
          </a:p>
          <a:p>
            <a:pPr marL="457200" lvl="0" indent="-298450" algn="l" rtl="0">
              <a:lnSpc>
                <a:spcPct val="115000"/>
              </a:lnSpc>
              <a:spcBef>
                <a:spcPts val="0"/>
              </a:spcBef>
              <a:spcAft>
                <a:spcPts val="0"/>
              </a:spcAft>
              <a:buClr>
                <a:schemeClr val="dk1"/>
              </a:buClr>
              <a:buSzPts val="1100"/>
              <a:buChar char="●"/>
            </a:pPr>
            <a:r>
              <a:rPr lang="en-US" sz="1200">
                <a:solidFill>
                  <a:schemeClr val="dk1"/>
                </a:solidFill>
                <a:latin typeface="Times New Roman"/>
                <a:ea typeface="Times New Roman"/>
                <a:cs typeface="Times New Roman"/>
                <a:sym typeface="Times New Roman"/>
              </a:rPr>
              <a:t>Leadership: Recognizing that we can actually change the stigmas and habits in our own schools.</a:t>
            </a:r>
            <a:endParaRPr sz="12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endParaRPr sz="12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r>
              <a:rPr lang="en-US" sz="1200">
                <a:solidFill>
                  <a:schemeClr val="dk1"/>
                </a:solidFill>
                <a:latin typeface="Times New Roman"/>
                <a:ea typeface="Times New Roman"/>
                <a:cs typeface="Times New Roman"/>
                <a:sym typeface="Times New Roman"/>
              </a:rPr>
              <a:t>PROPEL’s goal is to equip schools and communities with research-based substance use prevention curriculum that help youth make healthy choices</a:t>
            </a:r>
            <a:endParaRPr sz="1200">
              <a:solidFill>
                <a:schemeClr val="dk1"/>
              </a:solidFill>
              <a:latin typeface="Times New Roman"/>
              <a:ea typeface="Times New Roman"/>
              <a:cs typeface="Times New Roman"/>
              <a:sym typeface="Times New Roman"/>
            </a:endParaRPr>
          </a:p>
        </p:txBody>
      </p:sp>
      <p:sp>
        <p:nvSpPr>
          <p:cNvPr id="94" name="Google Shape;94;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To see what is happening around you and recognize if it is dangerous, it can be helpful to know red flags on what to look for. Look down at your card to fill in this information so you can use it in the future.</a:t>
            </a:r>
            <a:endParaRPr sz="12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endParaRPr sz="1200">
              <a:solidFill>
                <a:schemeClr val="dk1"/>
              </a:solidFill>
              <a:latin typeface="Times New Roman"/>
              <a:ea typeface="Times New Roman"/>
              <a:cs typeface="Times New Roman"/>
              <a:sym typeface="Times New Roman"/>
            </a:endParaRPr>
          </a:p>
          <a:p>
            <a:pPr marL="457200" lvl="0"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People: when looking at the people around you, you can ask three questions</a:t>
            </a:r>
            <a:endParaRPr sz="1200">
              <a:solidFill>
                <a:schemeClr val="dk1"/>
              </a:solidFill>
              <a:latin typeface="Times New Roman"/>
              <a:ea typeface="Times New Roman"/>
              <a:cs typeface="Times New Roman"/>
              <a:sym typeface="Times New Roman"/>
            </a:endParaRPr>
          </a:p>
          <a:p>
            <a:pPr marL="914400" lvl="1"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What are they saying? Are they talking about drinking alcohol or smoking?  </a:t>
            </a:r>
            <a:endParaRPr sz="1200">
              <a:solidFill>
                <a:schemeClr val="dk1"/>
              </a:solidFill>
              <a:latin typeface="Times New Roman"/>
              <a:ea typeface="Times New Roman"/>
              <a:cs typeface="Times New Roman"/>
              <a:sym typeface="Times New Roman"/>
            </a:endParaRPr>
          </a:p>
          <a:p>
            <a:pPr marL="914400" lvl="1"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What are they doing? Are they actively drinking, smoking, or engaging in a dangerous activity?</a:t>
            </a:r>
            <a:endParaRPr sz="1200">
              <a:solidFill>
                <a:schemeClr val="dk1"/>
              </a:solidFill>
              <a:latin typeface="Times New Roman"/>
              <a:ea typeface="Times New Roman"/>
              <a:cs typeface="Times New Roman"/>
              <a:sym typeface="Times New Roman"/>
            </a:endParaRPr>
          </a:p>
          <a:p>
            <a:pPr marL="914400" lvl="1"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How are they doing it?  </a:t>
            </a:r>
            <a:endParaRPr sz="1200">
              <a:solidFill>
                <a:schemeClr val="dk1"/>
              </a:solidFill>
              <a:latin typeface="Times New Roman"/>
              <a:ea typeface="Times New Roman"/>
              <a:cs typeface="Times New Roman"/>
              <a:sym typeface="Times New Roman"/>
            </a:endParaRPr>
          </a:p>
          <a:p>
            <a:pPr marL="457200" lvl="0"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Place: look at the environment around you and the location you are in</a:t>
            </a:r>
            <a:endParaRPr sz="1200">
              <a:solidFill>
                <a:schemeClr val="dk1"/>
              </a:solidFill>
              <a:latin typeface="Times New Roman"/>
              <a:ea typeface="Times New Roman"/>
              <a:cs typeface="Times New Roman"/>
              <a:sym typeface="Times New Roman"/>
            </a:endParaRPr>
          </a:p>
          <a:p>
            <a:pPr marL="914400" lvl="1"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Is this a place you are familiar with? Does this place look safe and if it isn’t, is there somewhere you can go for safety? Do you recognize any escape routes?</a:t>
            </a:r>
            <a:endParaRPr sz="1200">
              <a:solidFill>
                <a:schemeClr val="dk1"/>
              </a:solidFill>
              <a:latin typeface="Times New Roman"/>
              <a:ea typeface="Times New Roman"/>
              <a:cs typeface="Times New Roman"/>
              <a:sym typeface="Times New Roman"/>
            </a:endParaRPr>
          </a:p>
          <a:p>
            <a:pPr marL="914400" lvl="1"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Are you with people you are familiar with? Do you feel safe with those around you?</a:t>
            </a:r>
            <a:endParaRPr sz="1200">
              <a:solidFill>
                <a:schemeClr val="dk1"/>
              </a:solidFill>
              <a:latin typeface="Times New Roman"/>
              <a:ea typeface="Times New Roman"/>
              <a:cs typeface="Times New Roman"/>
              <a:sym typeface="Times New Roman"/>
            </a:endParaRPr>
          </a:p>
          <a:p>
            <a:pPr marL="914400" lvl="1"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Is there conflict? Is there imminent danger around you? Is there something you can do to make it better or stay safe?</a:t>
            </a:r>
            <a:endParaRPr/>
          </a:p>
        </p:txBody>
      </p:sp>
      <p:sp>
        <p:nvSpPr>
          <p:cNvPr id="350" name="Google Shape;350;p1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g3f9394b61aa_0_21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8" name="Google Shape;368;g3f9394b61aa_0_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We say this all the time, but it’s important to trust your instincts!</a:t>
            </a:r>
            <a:endParaRPr sz="120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Ever heard of a "gut feeling"? There’s actually a reason for it! Your body has a huge network of nerves in your stomach that acts like a second brain. It’s naturally built to give you a heads-up when something feels off, so if your gut is telling you a situation isn't right, you should probably listen to it.</a:t>
            </a:r>
            <a:endParaRPr>
              <a:solidFill>
                <a:schemeClr val="dk1"/>
              </a:solidFill>
            </a:endParaRPr>
          </a:p>
          <a:p>
            <a:pPr marL="0" lvl="0" indent="0" algn="l" rtl="0">
              <a:spcBef>
                <a:spcPts val="0"/>
              </a:spcBef>
              <a:spcAft>
                <a:spcPts val="0"/>
              </a:spcAft>
              <a:buNone/>
            </a:pPr>
            <a:endParaRPr/>
          </a:p>
        </p:txBody>
      </p:sp>
      <p:sp>
        <p:nvSpPr>
          <p:cNvPr id="373" name="Google Shape;373;p1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Next we will be doing an activity to practice recognizing dangerous situations. For each example there will be two choices. For choice A, do a thumbs up, and for choice B, do a thumbs down. Ready? </a:t>
            </a:r>
            <a:endParaRPr sz="120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a:p>
        </p:txBody>
      </p:sp>
      <p:sp>
        <p:nvSpPr>
          <p:cNvPr id="388" name="Google Shape;388;p1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Our first scenario is that before a big game, a teammate offers you a drink from an unlabeled bottle and says, “trust me it’ll help you play better.” What should you do? Give a thumbs up if you politely decline it or drink it  (</a:t>
            </a:r>
            <a:r>
              <a:rPr lang="en-US" sz="1200" i="1">
                <a:solidFill>
                  <a:schemeClr val="dk1"/>
                </a:solidFill>
                <a:latin typeface="Times New Roman"/>
                <a:ea typeface="Times New Roman"/>
                <a:cs typeface="Times New Roman"/>
                <a:sym typeface="Times New Roman"/>
              </a:rPr>
              <a:t>await response</a:t>
            </a:r>
            <a:r>
              <a:rPr lang="en-US" sz="1200">
                <a:solidFill>
                  <a:schemeClr val="dk1"/>
                </a:solidFill>
                <a:latin typeface="Times New Roman"/>
                <a:ea typeface="Times New Roman"/>
                <a:cs typeface="Times New Roman"/>
                <a:sym typeface="Times New Roman"/>
              </a:rPr>
              <a:t>)</a:t>
            </a:r>
            <a:endParaRPr sz="12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endParaRPr sz="12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r>
              <a:rPr lang="en-US" sz="1200">
                <a:solidFill>
                  <a:schemeClr val="dk1"/>
                </a:solidFill>
                <a:latin typeface="Times New Roman"/>
                <a:ea typeface="Times New Roman"/>
                <a:cs typeface="Times New Roman"/>
                <a:sym typeface="Times New Roman"/>
              </a:rPr>
              <a:t>Do we have any volunteers who want to share why they chose what they did?</a:t>
            </a:r>
            <a:endParaRPr sz="1200">
              <a:solidFill>
                <a:schemeClr val="dk1"/>
              </a:solidFill>
              <a:latin typeface="Times New Roman"/>
              <a:ea typeface="Times New Roman"/>
              <a:cs typeface="Times New Roman"/>
              <a:sym typeface="Times New Roman"/>
            </a:endParaRPr>
          </a:p>
          <a:p>
            <a:pPr marL="457200" lvl="0"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Great! Let’s see what the best action would be: </a:t>
            </a:r>
            <a:r>
              <a:rPr lang="en-US" sz="1200" i="1">
                <a:solidFill>
                  <a:schemeClr val="dk1"/>
                </a:solidFill>
                <a:latin typeface="Times New Roman"/>
                <a:ea typeface="Times New Roman"/>
                <a:cs typeface="Times New Roman"/>
                <a:sym typeface="Times New Roman"/>
              </a:rPr>
              <a:t>click screen</a:t>
            </a:r>
            <a:endParaRPr sz="1200">
              <a:solidFill>
                <a:schemeClr val="dk1"/>
              </a:solidFill>
              <a:latin typeface="Times New Roman"/>
              <a:ea typeface="Times New Roman"/>
              <a:cs typeface="Times New Roman"/>
              <a:sym typeface="Times New Roman"/>
            </a:endParaRPr>
          </a:p>
          <a:p>
            <a:pPr marL="457200" lvl="0"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The safest choice in this case would be to politely decline it because you don’t know what’s in it. </a:t>
            </a:r>
            <a:endParaRPr sz="1200">
              <a:solidFill>
                <a:schemeClr val="dk1"/>
              </a:solidFill>
              <a:latin typeface="Times New Roman"/>
              <a:ea typeface="Times New Roman"/>
              <a:cs typeface="Times New Roman"/>
              <a:sym typeface="Times New Roman"/>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r>
              <a:rPr lang="en-US"/>
              <a:t>*</a:t>
            </a:r>
            <a:r>
              <a:rPr lang="en-US" sz="1300">
                <a:solidFill>
                  <a:schemeClr val="dk1"/>
                </a:solidFill>
                <a:latin typeface="Calibri"/>
                <a:ea typeface="Calibri"/>
                <a:cs typeface="Calibri"/>
                <a:sym typeface="Calibri"/>
              </a:rPr>
              <a:t>Image: Magnific/Freepik (used under Free License)</a:t>
            </a:r>
            <a:endParaRPr sz="13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
        <p:nvSpPr>
          <p:cNvPr id="404" name="Google Shape;404;p2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Our next scenario is a little more tricky. A friend invites you to a party. When you arrive, you notice some older teens are vaping in the basement. Do a thumbs up if you decide to stay because your close friends aren’t vaping and do a thumbs down if you text a trusted adult for a ride home to leave  (</a:t>
            </a:r>
            <a:r>
              <a:rPr lang="en-US" sz="1200" i="1">
                <a:solidFill>
                  <a:schemeClr val="dk1"/>
                </a:solidFill>
                <a:latin typeface="Times New Roman"/>
                <a:ea typeface="Times New Roman"/>
                <a:cs typeface="Times New Roman"/>
                <a:sym typeface="Times New Roman"/>
              </a:rPr>
              <a:t>await response</a:t>
            </a:r>
            <a:r>
              <a:rPr lang="en-US" sz="1200">
                <a:solidFill>
                  <a:schemeClr val="dk1"/>
                </a:solidFill>
                <a:latin typeface="Times New Roman"/>
                <a:ea typeface="Times New Roman"/>
                <a:cs typeface="Times New Roman"/>
                <a:sym typeface="Times New Roman"/>
              </a:rPr>
              <a:t>)</a:t>
            </a:r>
            <a:endParaRPr sz="12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endParaRPr sz="12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Do we have any volunteers who want to share why they chose what they did? (</a:t>
            </a:r>
            <a:r>
              <a:rPr lang="en-US" sz="1200" i="1">
                <a:solidFill>
                  <a:schemeClr val="dk1"/>
                </a:solidFill>
                <a:latin typeface="Times New Roman"/>
                <a:ea typeface="Times New Roman"/>
                <a:cs typeface="Times New Roman"/>
                <a:sym typeface="Times New Roman"/>
              </a:rPr>
              <a:t>try to get someone to share why they chose thumbs up and someone to share why they chose thumbs down)</a:t>
            </a:r>
            <a:endParaRPr sz="1200" i="1">
              <a:solidFill>
                <a:schemeClr val="dk1"/>
              </a:solidFill>
              <a:latin typeface="Times New Roman"/>
              <a:ea typeface="Times New Roman"/>
              <a:cs typeface="Times New Roman"/>
              <a:sym typeface="Times New Roman"/>
            </a:endParaRPr>
          </a:p>
          <a:p>
            <a:pPr marL="457200" lvl="0"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Great! Let’s see what the best action would be: </a:t>
            </a:r>
            <a:r>
              <a:rPr lang="en-US" sz="1200" i="1">
                <a:solidFill>
                  <a:schemeClr val="dk1"/>
                </a:solidFill>
                <a:latin typeface="Times New Roman"/>
                <a:ea typeface="Times New Roman"/>
                <a:cs typeface="Times New Roman"/>
                <a:sym typeface="Times New Roman"/>
              </a:rPr>
              <a:t>move to next slide</a:t>
            </a:r>
            <a:endParaRPr sz="1200" i="1">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endParaRPr sz="1200" i="1">
              <a:solidFill>
                <a:schemeClr val="dk1"/>
              </a:solidFill>
              <a:latin typeface="Times New Roman"/>
              <a:ea typeface="Times New Roman"/>
              <a:cs typeface="Times New Roman"/>
              <a:sym typeface="Times New Roman"/>
            </a:endParaRPr>
          </a:p>
        </p:txBody>
      </p:sp>
      <p:sp>
        <p:nvSpPr>
          <p:cNvPr id="417" name="Google Shape;417;p2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atin typeface="Times New Roman"/>
                <a:ea typeface="Times New Roman"/>
                <a:cs typeface="Times New Roman"/>
                <a:sym typeface="Times New Roman"/>
              </a:rPr>
              <a:t>This one is a little tricky. We understand you also want fun. However if you did a thumbs up, what are the risks of staying in that environment? (</a:t>
            </a:r>
            <a:r>
              <a:rPr lang="en-US" i="1">
                <a:latin typeface="Times New Roman"/>
                <a:ea typeface="Times New Roman"/>
                <a:cs typeface="Times New Roman"/>
                <a:sym typeface="Times New Roman"/>
              </a:rPr>
              <a:t>await response)</a:t>
            </a:r>
            <a:r>
              <a:rPr lang="en-US">
                <a:latin typeface="Times New Roman"/>
                <a:ea typeface="Times New Roman"/>
                <a:cs typeface="Times New Roman"/>
                <a:sym typeface="Times New Roman"/>
              </a:rPr>
              <a:t> </a:t>
            </a:r>
            <a:endParaRPr>
              <a:latin typeface="Times New Roman"/>
              <a:ea typeface="Times New Roman"/>
              <a:cs typeface="Times New Roman"/>
              <a:sym typeface="Times New Roman"/>
            </a:endParaRPr>
          </a:p>
          <a:p>
            <a:pPr marL="457200" lvl="0" indent="-298450" algn="l" rtl="0">
              <a:spcBef>
                <a:spcPts val="0"/>
              </a:spcBef>
              <a:spcAft>
                <a:spcPts val="0"/>
              </a:spcAft>
              <a:buSzPts val="1100"/>
              <a:buFont typeface="Times New Roman"/>
              <a:buChar char="●"/>
            </a:pPr>
            <a:r>
              <a:rPr lang="en-US">
                <a:latin typeface="Times New Roman"/>
                <a:ea typeface="Times New Roman"/>
                <a:cs typeface="Times New Roman"/>
                <a:sym typeface="Times New Roman"/>
              </a:rPr>
              <a:t>Exactly! Even though your close friends may not be engaging in substance misuse, the scenario could always escalate. This doesn’t mean you have to leave right away, but be cautious and think of exit strategies in case they do. We will discuss this more in the upcoming slides.</a:t>
            </a:r>
            <a:endParaRPr>
              <a:latin typeface="Times New Roman"/>
              <a:ea typeface="Times New Roman"/>
              <a:cs typeface="Times New Roman"/>
              <a:sym typeface="Times New Roman"/>
            </a:endParaRPr>
          </a:p>
          <a:p>
            <a:pPr marL="0" lvl="0" indent="0" algn="l" rtl="0">
              <a:spcBef>
                <a:spcPts val="0"/>
              </a:spcBef>
              <a:spcAft>
                <a:spcPts val="0"/>
              </a:spcAft>
              <a:buNone/>
            </a:pPr>
            <a:r>
              <a:rPr lang="en-US">
                <a:latin typeface="Times New Roman"/>
                <a:ea typeface="Times New Roman"/>
                <a:cs typeface="Times New Roman"/>
                <a:sym typeface="Times New Roman"/>
              </a:rPr>
              <a:t>If you chose choice B, this is a great  choice to maintain your boundaries. </a:t>
            </a:r>
            <a:endParaRPr>
              <a:latin typeface="Times New Roman"/>
              <a:ea typeface="Times New Roman"/>
              <a:cs typeface="Times New Roman"/>
              <a:sym typeface="Times New Roman"/>
            </a:endParaRPr>
          </a:p>
          <a:p>
            <a:pPr marL="0" lvl="0" indent="0" algn="l" rtl="0">
              <a:spcBef>
                <a:spcPts val="0"/>
              </a:spcBef>
              <a:spcAft>
                <a:spcPts val="0"/>
              </a:spcAft>
              <a:buNone/>
            </a:pPr>
            <a:endParaRPr>
              <a:latin typeface="Times New Roman"/>
              <a:ea typeface="Times New Roman"/>
              <a:cs typeface="Times New Roman"/>
              <a:sym typeface="Times New Roman"/>
            </a:endParaRPr>
          </a:p>
        </p:txBody>
      </p:sp>
      <p:sp>
        <p:nvSpPr>
          <p:cNvPr id="429" name="Google Shape;429;p2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3f9394b61aa_0_21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3" name="Google Shape;443;g3f9394b61aa_0_2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Now that we know what a risky situation may be, what do we do to keep ourselves safe?</a:t>
            </a:r>
            <a:endParaRPr sz="120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There are two keys strategies to keep yourselves safe from a risky situation. Look down at your card to fill in this information.</a:t>
            </a:r>
            <a:endParaRPr sz="1200">
              <a:solidFill>
                <a:schemeClr val="dk1"/>
              </a:solidFill>
              <a:latin typeface="Times New Roman"/>
              <a:ea typeface="Times New Roman"/>
              <a:cs typeface="Times New Roman"/>
              <a:sym typeface="Times New Roman"/>
            </a:endParaRPr>
          </a:p>
          <a:p>
            <a:pPr marL="457200" lvl="0" indent="-304800" algn="l" rtl="0">
              <a:lnSpc>
                <a:spcPct val="115000"/>
              </a:lnSpc>
              <a:spcBef>
                <a:spcPts val="0"/>
              </a:spcBef>
              <a:spcAft>
                <a:spcPts val="0"/>
              </a:spcAft>
              <a:buClr>
                <a:schemeClr val="dk1"/>
              </a:buClr>
              <a:buSzPts val="1200"/>
              <a:buFont typeface="Times New Roman"/>
              <a:buAutoNum type="arabicPeriod"/>
            </a:pPr>
            <a:r>
              <a:rPr lang="en-US" sz="1200">
                <a:solidFill>
                  <a:schemeClr val="dk1"/>
                </a:solidFill>
                <a:latin typeface="Times New Roman"/>
                <a:ea typeface="Times New Roman"/>
                <a:cs typeface="Times New Roman"/>
                <a:sym typeface="Times New Roman"/>
              </a:rPr>
              <a:t>Have a plan: discuss potential exits or escape routes in case of a dangerous emergency before you arrive. For example, if you think there may be alcohol or other substances, you can ask a trusted adult to be ready to pick you up in case you feel uncomfortable or need to leave.</a:t>
            </a:r>
            <a:endParaRPr>
              <a:solidFill>
                <a:schemeClr val="dk1"/>
              </a:solidFill>
            </a:endParaRPr>
          </a:p>
          <a:p>
            <a:pPr marL="457200" lvl="0" indent="-304800" algn="l" rtl="0">
              <a:lnSpc>
                <a:spcPct val="115000"/>
              </a:lnSpc>
              <a:spcBef>
                <a:spcPts val="0"/>
              </a:spcBef>
              <a:spcAft>
                <a:spcPts val="0"/>
              </a:spcAft>
              <a:buClr>
                <a:schemeClr val="dk1"/>
              </a:buClr>
              <a:buSzPts val="1200"/>
              <a:buFont typeface="Times New Roman"/>
              <a:buAutoNum type="arabicPeriod"/>
            </a:pPr>
            <a:r>
              <a:rPr lang="en-US" sz="1200">
                <a:solidFill>
                  <a:schemeClr val="dk1"/>
                </a:solidFill>
                <a:latin typeface="Times New Roman"/>
                <a:ea typeface="Times New Roman"/>
                <a:cs typeface="Times New Roman"/>
                <a:sym typeface="Times New Roman"/>
              </a:rPr>
              <a:t>Have a code word: having a code word whether to text a trusted adult or talk to a friend can be incredibly helpful. Pick a word you don’t use often like ‘walrus’ to signal you don’t feel safe and need them to help you get out of the situation. Do you guys have any ideas on code words you would want to use? (</a:t>
            </a:r>
            <a:r>
              <a:rPr lang="en-US" sz="1200" i="1">
                <a:solidFill>
                  <a:schemeClr val="dk1"/>
                </a:solidFill>
                <a:latin typeface="Times New Roman"/>
                <a:ea typeface="Times New Roman"/>
                <a:cs typeface="Times New Roman"/>
                <a:sym typeface="Times New Roman"/>
              </a:rPr>
              <a:t>await response) </a:t>
            </a:r>
            <a:endParaRPr sz="1200" i="1">
              <a:solidFill>
                <a:schemeClr val="dk1"/>
              </a:solidFill>
              <a:latin typeface="Times New Roman"/>
              <a:ea typeface="Times New Roman"/>
              <a:cs typeface="Times New Roman"/>
              <a:sym typeface="Times New Roman"/>
            </a:endParaRPr>
          </a:p>
          <a:p>
            <a:pPr marL="914400" lvl="0"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Great! Now how would you use that in a sentence?</a:t>
            </a:r>
            <a:endParaRPr>
              <a:solidFill>
                <a:schemeClr val="dk1"/>
              </a:solidFill>
            </a:endParaRPr>
          </a:p>
          <a:p>
            <a:pPr marL="0" lvl="0" indent="0" algn="l" rtl="0">
              <a:spcBef>
                <a:spcPts val="0"/>
              </a:spcBef>
              <a:spcAft>
                <a:spcPts val="0"/>
              </a:spcAft>
              <a:buNone/>
            </a:pPr>
            <a:endParaRPr/>
          </a:p>
        </p:txBody>
      </p:sp>
      <p:sp>
        <p:nvSpPr>
          <p:cNvPr id="448" name="Google Shape;448;p2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200">
                <a:solidFill>
                  <a:schemeClr val="dk1"/>
                </a:solidFill>
                <a:latin typeface="Times New Roman"/>
                <a:ea typeface="Times New Roman"/>
                <a:cs typeface="Times New Roman"/>
                <a:sym typeface="Times New Roman"/>
              </a:rPr>
              <a:t>One of the most common reasons to engage in substance use is because of peer pressure. Who here can tell me what peer pressure is? (</a:t>
            </a:r>
            <a:r>
              <a:rPr lang="en-US" sz="1200" i="1">
                <a:solidFill>
                  <a:schemeClr val="dk1"/>
                </a:solidFill>
                <a:latin typeface="Times New Roman"/>
                <a:ea typeface="Times New Roman"/>
                <a:cs typeface="Times New Roman"/>
                <a:sym typeface="Times New Roman"/>
              </a:rPr>
              <a:t>await response) </a:t>
            </a:r>
            <a:endParaRPr sz="1200" i="1">
              <a:solidFill>
                <a:schemeClr val="dk1"/>
              </a:solidFill>
              <a:latin typeface="Times New Roman"/>
              <a:ea typeface="Times New Roman"/>
              <a:cs typeface="Times New Roman"/>
              <a:sym typeface="Times New Roman"/>
            </a:endParaRPr>
          </a:p>
          <a:p>
            <a:pPr marL="457200" lvl="0"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Nice! Peer pressure is when the people around you influence your decisions and actions. For example, if you went to hangout with your friends and they are all drinking, they may encourage you to drink as well. </a:t>
            </a:r>
            <a:endParaRPr sz="120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a:p>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Ways to say no to peer pressure are: </a:t>
            </a:r>
            <a:endParaRPr sz="1200">
              <a:solidFill>
                <a:schemeClr val="dk1"/>
              </a:solidFill>
              <a:latin typeface="Times New Roman"/>
              <a:ea typeface="Times New Roman"/>
              <a:cs typeface="Times New Roman"/>
              <a:sym typeface="Times New Roman"/>
            </a:endParaRPr>
          </a:p>
          <a:p>
            <a:pPr marL="457200" lvl="0" indent="-304800" algn="l" rtl="0">
              <a:lnSpc>
                <a:spcPct val="115000"/>
              </a:lnSpc>
              <a:spcBef>
                <a:spcPts val="0"/>
              </a:spcBef>
              <a:spcAft>
                <a:spcPts val="0"/>
              </a:spcAft>
              <a:buClr>
                <a:schemeClr val="dk1"/>
              </a:buClr>
              <a:buSzPts val="1200"/>
              <a:buFont typeface="Times New Roman"/>
              <a:buAutoNum type="arabicPeriod"/>
            </a:pPr>
            <a:r>
              <a:rPr lang="en-US" sz="1200">
                <a:solidFill>
                  <a:schemeClr val="dk1"/>
                </a:solidFill>
                <a:latin typeface="Times New Roman"/>
                <a:ea typeface="Times New Roman"/>
                <a:cs typeface="Times New Roman"/>
                <a:sym typeface="Times New Roman"/>
              </a:rPr>
              <a:t>Saying no firmly – this can be helpful to do with practice. Lets all practice saying “no” three times. (</a:t>
            </a:r>
            <a:r>
              <a:rPr lang="en-US" sz="1200" i="1">
                <a:solidFill>
                  <a:schemeClr val="dk1"/>
                </a:solidFill>
                <a:latin typeface="Times New Roman"/>
                <a:ea typeface="Times New Roman"/>
                <a:cs typeface="Times New Roman"/>
                <a:sym typeface="Times New Roman"/>
              </a:rPr>
              <a:t>practice as group)</a:t>
            </a:r>
            <a:endParaRPr sz="1200" i="1">
              <a:solidFill>
                <a:schemeClr val="dk1"/>
              </a:solidFill>
              <a:latin typeface="Times New Roman"/>
              <a:ea typeface="Times New Roman"/>
              <a:cs typeface="Times New Roman"/>
              <a:sym typeface="Times New Roman"/>
            </a:endParaRPr>
          </a:p>
          <a:p>
            <a:pPr marL="457200" lvl="0" indent="-304800" algn="l" rtl="0">
              <a:lnSpc>
                <a:spcPct val="115000"/>
              </a:lnSpc>
              <a:spcBef>
                <a:spcPts val="0"/>
              </a:spcBef>
              <a:spcAft>
                <a:spcPts val="0"/>
              </a:spcAft>
              <a:buClr>
                <a:schemeClr val="dk1"/>
              </a:buClr>
              <a:buSzPts val="1200"/>
              <a:buFont typeface="Times New Roman"/>
              <a:buAutoNum type="arabicPeriod"/>
            </a:pPr>
            <a:r>
              <a:rPr lang="en-US" sz="1200">
                <a:solidFill>
                  <a:schemeClr val="dk1"/>
                </a:solidFill>
                <a:latin typeface="Times New Roman"/>
                <a:ea typeface="Times New Roman"/>
                <a:cs typeface="Times New Roman"/>
                <a:sym typeface="Times New Roman"/>
              </a:rPr>
              <a:t>You can also explain alternative things to do such as playing a board game.</a:t>
            </a:r>
            <a:endParaRPr sz="1200">
              <a:solidFill>
                <a:schemeClr val="dk1"/>
              </a:solidFill>
              <a:latin typeface="Times New Roman"/>
              <a:ea typeface="Times New Roman"/>
              <a:cs typeface="Times New Roman"/>
              <a:sym typeface="Times New Roman"/>
            </a:endParaRPr>
          </a:p>
          <a:p>
            <a:pPr marL="457200" lvl="0" indent="-304800" algn="l" rtl="0">
              <a:lnSpc>
                <a:spcPct val="115000"/>
              </a:lnSpc>
              <a:spcBef>
                <a:spcPts val="0"/>
              </a:spcBef>
              <a:spcAft>
                <a:spcPts val="0"/>
              </a:spcAft>
              <a:buClr>
                <a:schemeClr val="dk1"/>
              </a:buClr>
              <a:buSzPts val="1200"/>
              <a:buFont typeface="Times New Roman"/>
              <a:buAutoNum type="arabicPeriod"/>
            </a:pPr>
            <a:r>
              <a:rPr lang="en-US" sz="1200">
                <a:solidFill>
                  <a:schemeClr val="dk1"/>
                </a:solidFill>
                <a:latin typeface="Times New Roman"/>
                <a:ea typeface="Times New Roman"/>
                <a:cs typeface="Times New Roman"/>
                <a:sym typeface="Times New Roman"/>
              </a:rPr>
              <a:t>Lastly, a protective buffer against stress can be to surround yourself with people who make good decisions and share similar values.</a:t>
            </a:r>
            <a:endParaRPr/>
          </a:p>
        </p:txBody>
      </p:sp>
      <p:sp>
        <p:nvSpPr>
          <p:cNvPr id="463" name="Google Shape;463;p2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Let’s get some basics out of the way. If a word is confusing, feel free to raise your hand to ask! You never know when others are confused on the same thing. Otherwise, keep those deeper questions for the end!</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US" sz="1200">
                <a:solidFill>
                  <a:schemeClr val="dk1"/>
                </a:solidFill>
                <a:latin typeface="Times New Roman"/>
                <a:ea typeface="Times New Roman"/>
                <a:cs typeface="Times New Roman"/>
                <a:sym typeface="Times New Roman"/>
              </a:rPr>
              <a:t>Adolescence is a time period when you learn more about who you are, explore independence, and make your own choices. This is normally ages 10 to 19. </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US" sz="1200">
                <a:solidFill>
                  <a:schemeClr val="dk1"/>
                </a:solidFill>
                <a:latin typeface="Times New Roman"/>
                <a:ea typeface="Times New Roman"/>
                <a:cs typeface="Times New Roman"/>
                <a:sym typeface="Times New Roman"/>
              </a:rPr>
              <a:t>Substance use: The act of consuming substances such as alcohol, tobacco, or other drugs.</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US" sz="1200">
                <a:solidFill>
                  <a:schemeClr val="dk1"/>
                </a:solidFill>
                <a:latin typeface="Times New Roman"/>
                <a:ea typeface="Times New Roman"/>
                <a:cs typeface="Times New Roman"/>
                <a:sym typeface="Times New Roman"/>
              </a:rPr>
              <a:t>Substance misuse or abuse: Using these substances in a way that is harmful to your health, safety, or well-being, or using them in ways not intended</a:t>
            </a:r>
            <a:endParaRPr/>
          </a:p>
        </p:txBody>
      </p:sp>
      <p:sp>
        <p:nvSpPr>
          <p:cNvPr id="104" name="Google Shape;104;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Now that we know more about identifying risky situations and how to handle them, we are going to practice with a few examples. For each example, I want you to spend a minute or two discussing what you would say, what you would do, who you might contact, and why it is dangerous or not dangerous. Then, I’ll call on volunteers to explain what they said. </a:t>
            </a:r>
            <a:endParaRPr sz="120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a:p>
        </p:txBody>
      </p:sp>
      <p:sp>
        <p:nvSpPr>
          <p:cNvPr id="478" name="Google Shape;478;p2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200">
                <a:solidFill>
                  <a:schemeClr val="dk1"/>
                </a:solidFill>
                <a:latin typeface="Times New Roman"/>
                <a:ea typeface="Times New Roman"/>
                <a:cs typeface="Times New Roman"/>
                <a:sym typeface="Times New Roman"/>
              </a:rPr>
              <a:t>Our first scenario is that you are at a friend’s house when their older sibling and friends arrive. Someone says, “You should stay, we’re going to try something fun later.” What would you say back and how may this be or not be dangerous? (</a:t>
            </a:r>
            <a:r>
              <a:rPr lang="en-US" sz="1200" i="1">
                <a:solidFill>
                  <a:schemeClr val="dk1"/>
                </a:solidFill>
                <a:latin typeface="Times New Roman"/>
                <a:ea typeface="Times New Roman"/>
                <a:cs typeface="Times New Roman"/>
                <a:sym typeface="Times New Roman"/>
              </a:rPr>
              <a:t>give two minutes and discuss responses</a:t>
            </a:r>
            <a:r>
              <a:rPr lang="en-US" sz="1200">
                <a:solidFill>
                  <a:schemeClr val="dk1"/>
                </a:solidFill>
                <a:latin typeface="Times New Roman"/>
                <a:ea typeface="Times New Roman"/>
                <a:cs typeface="Times New Roman"/>
                <a:sym typeface="Times New Roman"/>
              </a:rPr>
              <a:t>)</a:t>
            </a:r>
            <a:endParaRPr sz="12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endParaRPr sz="12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How was that (</a:t>
            </a:r>
            <a:r>
              <a:rPr lang="en-US" sz="1200" i="1">
                <a:solidFill>
                  <a:schemeClr val="dk1"/>
                </a:solidFill>
                <a:latin typeface="Times New Roman"/>
                <a:ea typeface="Times New Roman"/>
                <a:cs typeface="Times New Roman"/>
                <a:sym typeface="Times New Roman"/>
              </a:rPr>
              <a:t>await response</a:t>
            </a:r>
            <a:r>
              <a:rPr lang="en-US" sz="1200">
                <a:solidFill>
                  <a:schemeClr val="dk1"/>
                </a:solidFill>
                <a:latin typeface="Times New Roman"/>
                <a:ea typeface="Times New Roman"/>
                <a:cs typeface="Times New Roman"/>
                <a:sym typeface="Times New Roman"/>
              </a:rPr>
              <a:t>)? Do we have any volunteers who want to share what they thought? (</a:t>
            </a:r>
            <a:r>
              <a:rPr lang="en-US" sz="1200" i="1">
                <a:solidFill>
                  <a:schemeClr val="dk1"/>
                </a:solidFill>
                <a:latin typeface="Times New Roman"/>
                <a:ea typeface="Times New Roman"/>
                <a:cs typeface="Times New Roman"/>
                <a:sym typeface="Times New Roman"/>
              </a:rPr>
              <a:t>await response) </a:t>
            </a:r>
            <a:endParaRPr sz="1200">
              <a:solidFill>
                <a:schemeClr val="dk1"/>
              </a:solidFill>
              <a:latin typeface="Times New Roman"/>
              <a:ea typeface="Times New Roman"/>
              <a:cs typeface="Times New Roman"/>
              <a:sym typeface="Times New Roman"/>
            </a:endParaRPr>
          </a:p>
          <a:p>
            <a:pPr marL="457200" lvl="0"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Great! Let’s move on to the next one</a:t>
            </a:r>
            <a:endParaRPr sz="120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a:p>
          <a:p>
            <a:pPr marL="0" lvl="0" indent="0" algn="l" rtl="0">
              <a:spcBef>
                <a:spcPts val="0"/>
              </a:spcBef>
              <a:spcAft>
                <a:spcPts val="0"/>
              </a:spcAft>
              <a:buNone/>
            </a:pPr>
            <a:r>
              <a:rPr lang="en-US"/>
              <a:t>*</a:t>
            </a:r>
            <a:r>
              <a:rPr lang="en-US" sz="1300">
                <a:solidFill>
                  <a:schemeClr val="dk1"/>
                </a:solidFill>
                <a:latin typeface="Calibri"/>
                <a:ea typeface="Calibri"/>
                <a:cs typeface="Calibri"/>
                <a:sym typeface="Calibri"/>
              </a:rPr>
              <a:t>Image: Magnific/Freepik (used under Free License)</a:t>
            </a:r>
            <a:endParaRPr/>
          </a:p>
        </p:txBody>
      </p:sp>
      <p:sp>
        <p:nvSpPr>
          <p:cNvPr id="491" name="Google Shape;491;p3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Your friends start sending messages encouraging you to try something risky. They say, “Don’t be boring, everyone does it.” What would you text back, what can you do next, and who is someone you may report this to?  (</a:t>
            </a:r>
            <a:r>
              <a:rPr lang="en-US" sz="1200" i="1">
                <a:solidFill>
                  <a:schemeClr val="dk1"/>
                </a:solidFill>
                <a:latin typeface="Times New Roman"/>
                <a:ea typeface="Times New Roman"/>
                <a:cs typeface="Times New Roman"/>
                <a:sym typeface="Times New Roman"/>
              </a:rPr>
              <a:t>give two minutes and discuss responses</a:t>
            </a:r>
            <a:r>
              <a:rPr lang="en-US" sz="1200">
                <a:solidFill>
                  <a:schemeClr val="dk1"/>
                </a:solidFill>
                <a:latin typeface="Times New Roman"/>
                <a:ea typeface="Times New Roman"/>
                <a:cs typeface="Times New Roman"/>
                <a:sym typeface="Times New Roman"/>
              </a:rPr>
              <a:t>)</a:t>
            </a:r>
            <a:endParaRPr sz="120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a:p>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How was that (</a:t>
            </a:r>
            <a:r>
              <a:rPr lang="en-US" sz="1200" i="1">
                <a:solidFill>
                  <a:schemeClr val="dk1"/>
                </a:solidFill>
                <a:latin typeface="Times New Roman"/>
                <a:ea typeface="Times New Roman"/>
                <a:cs typeface="Times New Roman"/>
                <a:sym typeface="Times New Roman"/>
              </a:rPr>
              <a:t>await response</a:t>
            </a:r>
            <a:r>
              <a:rPr lang="en-US" sz="1200">
                <a:solidFill>
                  <a:schemeClr val="dk1"/>
                </a:solidFill>
                <a:latin typeface="Times New Roman"/>
                <a:ea typeface="Times New Roman"/>
                <a:cs typeface="Times New Roman"/>
                <a:sym typeface="Times New Roman"/>
              </a:rPr>
              <a:t>)? Do we have any volunteers who want to share what they thought? (</a:t>
            </a:r>
            <a:r>
              <a:rPr lang="en-US" sz="1200" i="1">
                <a:solidFill>
                  <a:schemeClr val="dk1"/>
                </a:solidFill>
                <a:latin typeface="Times New Roman"/>
                <a:ea typeface="Times New Roman"/>
                <a:cs typeface="Times New Roman"/>
                <a:sym typeface="Times New Roman"/>
              </a:rPr>
              <a:t>await response) </a:t>
            </a:r>
            <a:endParaRPr sz="1200">
              <a:solidFill>
                <a:schemeClr val="dk1"/>
              </a:solidFill>
              <a:latin typeface="Times New Roman"/>
              <a:ea typeface="Times New Roman"/>
              <a:cs typeface="Times New Roman"/>
              <a:sym typeface="Times New Roman"/>
            </a:endParaRPr>
          </a:p>
          <a:p>
            <a:pPr marL="457200" lvl="0"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Great! Let’s move on to the next one</a:t>
            </a:r>
            <a:endParaRPr sz="1200">
              <a:solidFill>
                <a:schemeClr val="dk1"/>
              </a:solidFill>
              <a:latin typeface="Times New Roman"/>
              <a:ea typeface="Times New Roman"/>
              <a:cs typeface="Times New Roman"/>
              <a:sym typeface="Times New Roman"/>
            </a:endParaRPr>
          </a:p>
          <a:p>
            <a:pPr marL="457200" lvl="0" indent="0" algn="l" rtl="0">
              <a:lnSpc>
                <a:spcPct val="115000"/>
              </a:lnSpc>
              <a:spcBef>
                <a:spcPts val="0"/>
              </a:spcBef>
              <a:spcAft>
                <a:spcPts val="0"/>
              </a:spcAft>
              <a:buNone/>
            </a:pPr>
            <a:endParaRPr sz="12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r>
              <a:rPr lang="en-US" sz="1200">
                <a:solidFill>
                  <a:schemeClr val="dk1"/>
                </a:solidFill>
                <a:latin typeface="Times New Roman"/>
                <a:ea typeface="Times New Roman"/>
                <a:cs typeface="Times New Roman"/>
                <a:sym typeface="Times New Roman"/>
              </a:rPr>
              <a:t>*</a:t>
            </a:r>
            <a:r>
              <a:rPr lang="en-US" sz="1300">
                <a:solidFill>
                  <a:schemeClr val="dk1"/>
                </a:solidFill>
                <a:latin typeface="Calibri"/>
                <a:ea typeface="Calibri"/>
                <a:cs typeface="Calibri"/>
                <a:sym typeface="Calibri"/>
              </a:rPr>
              <a:t>Image: Magnific/Freepik (used under Free License)</a:t>
            </a:r>
            <a:endParaRPr sz="1200">
              <a:solidFill>
                <a:schemeClr val="dk1"/>
              </a:solidFill>
              <a:latin typeface="Times New Roman"/>
              <a:ea typeface="Times New Roman"/>
              <a:cs typeface="Times New Roman"/>
              <a:sym typeface="Times New Roman"/>
            </a:endParaRPr>
          </a:p>
        </p:txBody>
      </p:sp>
      <p:sp>
        <p:nvSpPr>
          <p:cNvPr id="504" name="Google Shape;504;p3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200">
                <a:solidFill>
                  <a:schemeClr val="dk1"/>
                </a:solidFill>
                <a:latin typeface="Times New Roman"/>
                <a:ea typeface="Times New Roman"/>
                <a:cs typeface="Times New Roman"/>
                <a:sym typeface="Times New Roman"/>
              </a:rPr>
              <a:t>You are at a friend’s house and learn that the person who is supposed to take you home may not be able to drive safely due to alcohol use. How will you get home? Will you contact someone to pick you up, if so who, or will you just stick it out? (</a:t>
            </a:r>
            <a:r>
              <a:rPr lang="en-US" sz="1200" i="1">
                <a:solidFill>
                  <a:schemeClr val="dk1"/>
                </a:solidFill>
                <a:latin typeface="Times New Roman"/>
                <a:ea typeface="Times New Roman"/>
                <a:cs typeface="Times New Roman"/>
                <a:sym typeface="Times New Roman"/>
              </a:rPr>
              <a:t>give two minutes and discuss responses</a:t>
            </a:r>
            <a:r>
              <a:rPr lang="en-US" sz="1200">
                <a:solidFill>
                  <a:schemeClr val="dk1"/>
                </a:solidFill>
                <a:latin typeface="Times New Roman"/>
                <a:ea typeface="Times New Roman"/>
                <a:cs typeface="Times New Roman"/>
                <a:sym typeface="Times New Roman"/>
              </a:rPr>
              <a:t>)</a:t>
            </a:r>
            <a:endParaRPr sz="120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a:p>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How was that (</a:t>
            </a:r>
            <a:r>
              <a:rPr lang="en-US" sz="1200" i="1">
                <a:solidFill>
                  <a:schemeClr val="dk1"/>
                </a:solidFill>
                <a:latin typeface="Times New Roman"/>
                <a:ea typeface="Times New Roman"/>
                <a:cs typeface="Times New Roman"/>
                <a:sym typeface="Times New Roman"/>
              </a:rPr>
              <a:t>await response</a:t>
            </a:r>
            <a:r>
              <a:rPr lang="en-US" sz="1200">
                <a:solidFill>
                  <a:schemeClr val="dk1"/>
                </a:solidFill>
                <a:latin typeface="Times New Roman"/>
                <a:ea typeface="Times New Roman"/>
                <a:cs typeface="Times New Roman"/>
                <a:sym typeface="Times New Roman"/>
              </a:rPr>
              <a:t>)? Do we have any volunteers who want to share what they thought? (</a:t>
            </a:r>
            <a:r>
              <a:rPr lang="en-US" sz="1200" i="1">
                <a:solidFill>
                  <a:schemeClr val="dk1"/>
                </a:solidFill>
                <a:latin typeface="Times New Roman"/>
                <a:ea typeface="Times New Roman"/>
                <a:cs typeface="Times New Roman"/>
                <a:sym typeface="Times New Roman"/>
              </a:rPr>
              <a:t>await response) </a:t>
            </a:r>
            <a:endParaRPr sz="1200">
              <a:solidFill>
                <a:schemeClr val="dk1"/>
              </a:solidFill>
              <a:latin typeface="Times New Roman"/>
              <a:ea typeface="Times New Roman"/>
              <a:cs typeface="Times New Roman"/>
              <a:sym typeface="Times New Roman"/>
            </a:endParaRPr>
          </a:p>
          <a:p>
            <a:pPr marL="457200" lvl="0"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Great! Let’s move on to the next one</a:t>
            </a:r>
            <a:endParaRPr sz="12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endParaRPr sz="12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r>
              <a:rPr lang="en-US" sz="1200">
                <a:solidFill>
                  <a:schemeClr val="dk1"/>
                </a:solidFill>
                <a:latin typeface="Times New Roman"/>
                <a:ea typeface="Times New Roman"/>
                <a:cs typeface="Times New Roman"/>
                <a:sym typeface="Times New Roman"/>
              </a:rPr>
              <a:t>*</a:t>
            </a:r>
            <a:r>
              <a:rPr lang="en-US" sz="1300">
                <a:solidFill>
                  <a:schemeClr val="dk1"/>
                </a:solidFill>
                <a:latin typeface="Calibri"/>
                <a:ea typeface="Calibri"/>
                <a:cs typeface="Calibri"/>
                <a:sym typeface="Calibri"/>
              </a:rPr>
              <a:t>Image: Magnific/Freepik (used under Free License)</a:t>
            </a:r>
            <a:endParaRPr sz="1200">
              <a:solidFill>
                <a:schemeClr val="dk1"/>
              </a:solidFill>
              <a:latin typeface="Times New Roman"/>
              <a:ea typeface="Times New Roman"/>
              <a:cs typeface="Times New Roman"/>
              <a:sym typeface="Times New Roman"/>
            </a:endParaRPr>
          </a:p>
        </p:txBody>
      </p:sp>
      <p:sp>
        <p:nvSpPr>
          <p:cNvPr id="521" name="Google Shape;521;p3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A friend tells you they are secretly vaping and using drugs. They say you can’t tell anyone and that you should also do it, if you are really friends. This is a common example of peer pressure. What would you say back and what are your next steps of action? (</a:t>
            </a:r>
            <a:r>
              <a:rPr lang="en-US" sz="1200" i="1">
                <a:solidFill>
                  <a:schemeClr val="dk1"/>
                </a:solidFill>
                <a:latin typeface="Times New Roman"/>
                <a:ea typeface="Times New Roman"/>
                <a:cs typeface="Times New Roman"/>
                <a:sym typeface="Times New Roman"/>
              </a:rPr>
              <a:t>give two minutes and discuss responses</a:t>
            </a:r>
            <a:r>
              <a:rPr lang="en-US" sz="1200">
                <a:solidFill>
                  <a:schemeClr val="dk1"/>
                </a:solidFill>
                <a:latin typeface="Times New Roman"/>
                <a:ea typeface="Times New Roman"/>
                <a:cs typeface="Times New Roman"/>
                <a:sym typeface="Times New Roman"/>
              </a:rPr>
              <a:t>)</a:t>
            </a:r>
            <a:endParaRPr sz="120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a:p>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How was that (</a:t>
            </a:r>
            <a:r>
              <a:rPr lang="en-US" sz="1200" i="1">
                <a:solidFill>
                  <a:schemeClr val="dk1"/>
                </a:solidFill>
                <a:latin typeface="Times New Roman"/>
                <a:ea typeface="Times New Roman"/>
                <a:cs typeface="Times New Roman"/>
                <a:sym typeface="Times New Roman"/>
              </a:rPr>
              <a:t>await response</a:t>
            </a:r>
            <a:r>
              <a:rPr lang="en-US" sz="1200">
                <a:solidFill>
                  <a:schemeClr val="dk1"/>
                </a:solidFill>
                <a:latin typeface="Times New Roman"/>
                <a:ea typeface="Times New Roman"/>
                <a:cs typeface="Times New Roman"/>
                <a:sym typeface="Times New Roman"/>
              </a:rPr>
              <a:t>)? Do we have any volunteers who want to share what they thought? (</a:t>
            </a:r>
            <a:r>
              <a:rPr lang="en-US" sz="1200" i="1">
                <a:solidFill>
                  <a:schemeClr val="dk1"/>
                </a:solidFill>
                <a:latin typeface="Times New Roman"/>
                <a:ea typeface="Times New Roman"/>
                <a:cs typeface="Times New Roman"/>
                <a:sym typeface="Times New Roman"/>
              </a:rPr>
              <a:t>await response) </a:t>
            </a:r>
            <a:endParaRPr sz="1200">
              <a:solidFill>
                <a:schemeClr val="dk1"/>
              </a:solidFill>
              <a:latin typeface="Times New Roman"/>
              <a:ea typeface="Times New Roman"/>
              <a:cs typeface="Times New Roman"/>
              <a:sym typeface="Times New Roman"/>
            </a:endParaRPr>
          </a:p>
          <a:p>
            <a:pPr marL="457200" lvl="0"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Great! If we have more time we can practice a few more scenarios. </a:t>
            </a:r>
            <a:endParaRPr sz="12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endParaRPr sz="12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r>
              <a:rPr lang="en-US" sz="1200">
                <a:solidFill>
                  <a:schemeClr val="dk1"/>
                </a:solidFill>
                <a:latin typeface="Times New Roman"/>
                <a:ea typeface="Times New Roman"/>
                <a:cs typeface="Times New Roman"/>
                <a:sym typeface="Times New Roman"/>
              </a:rPr>
              <a:t>*</a:t>
            </a:r>
            <a:r>
              <a:rPr lang="en-US" sz="1300">
                <a:solidFill>
                  <a:schemeClr val="dk1"/>
                </a:solidFill>
                <a:latin typeface="Calibri"/>
                <a:ea typeface="Calibri"/>
                <a:cs typeface="Calibri"/>
                <a:sym typeface="Calibri"/>
              </a:rPr>
              <a:t>Image: Magnific/Freepik (used under Free License)</a:t>
            </a:r>
            <a:endParaRPr sz="13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200">
              <a:solidFill>
                <a:schemeClr val="dk1"/>
              </a:solidFill>
              <a:latin typeface="Times New Roman"/>
              <a:ea typeface="Times New Roman"/>
              <a:cs typeface="Times New Roman"/>
              <a:sym typeface="Times New Roman"/>
            </a:endParaRPr>
          </a:p>
        </p:txBody>
      </p:sp>
      <p:sp>
        <p:nvSpPr>
          <p:cNvPr id="534" name="Google Shape;534;p3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g3f9880ff971_0_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8" name="Google Shape;548;g3f9880ff971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Some other helpful free resources include Quitline Iowa to help an Adult with quitting tobacco and nicotine products, My Life My Quit to help teens quit tobacco and nicotine products and 988 the Suicide and Crisis Lifeline.</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g3f98aa7f8d8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9" name="Google Shape;559;g3f98aa7f8d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Here is a guide to what your card might look like. It’s okay if it’s not the exact same as long as it helps you!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3f77f0f2416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8" name="Google Shape;568;g3f77f0f241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Great job! Now, we will have you fill out a quick survey responding to how helpful this curriculum was. </a:t>
            </a:r>
            <a:endParaRPr/>
          </a:p>
          <a:p>
            <a:pPr marL="0" lvl="0" indent="0" algn="l" rtl="0">
              <a:spcBef>
                <a:spcPts val="0"/>
              </a:spcBef>
              <a:spcAft>
                <a:spcPts val="0"/>
              </a:spcAft>
              <a:buNone/>
            </a:pPr>
            <a:endParaRPr/>
          </a:p>
          <a:p>
            <a:pPr marL="0" lvl="0" indent="0" algn="l" rtl="0">
              <a:spcBef>
                <a:spcPts val="0"/>
              </a:spcBef>
              <a:spcAft>
                <a:spcPts val="0"/>
              </a:spcAft>
              <a:buNone/>
            </a:pPr>
            <a:r>
              <a:rPr lang="en-US"/>
              <a:t>*members can fill out the form while you talk about next slide</a:t>
            </a:r>
            <a:endParaRPr/>
          </a:p>
          <a:p>
            <a:pPr marL="0" lvl="0" indent="0" algn="l" rtl="0">
              <a:spcBef>
                <a:spcPts val="0"/>
              </a:spcBef>
              <a:spcAft>
                <a:spcPts val="0"/>
              </a:spcAft>
              <a:buNone/>
            </a:pPr>
            <a:endParaRPr/>
          </a:p>
          <a:p>
            <a:pPr marL="0" lvl="0" indent="0" algn="l" rtl="0">
              <a:spcBef>
                <a:spcPts val="0"/>
              </a:spcBef>
              <a:spcAft>
                <a:spcPts val="0"/>
              </a:spcAft>
              <a:buNone/>
            </a:pPr>
            <a:r>
              <a:rPr lang="en-US"/>
              <a:t>*Direct site: </a:t>
            </a:r>
            <a:r>
              <a:rPr lang="en-US" u="sng">
                <a:solidFill>
                  <a:schemeClr val="hlink"/>
                </a:solidFill>
                <a:hlinkClick r:id="rId3"/>
              </a:rPr>
              <a:t>PROPEL Curriculum Feedback</a:t>
            </a:r>
            <a:r>
              <a:rPr lang="en-US">
                <a:solidFill>
                  <a:schemeClr val="dk1"/>
                </a:solidFill>
              </a:rPr>
              <a:t>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g3f5eb881ddc_1_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6" name="Google Shape;576;g3f5eb881ddc_1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Overall, we went over four key concepts. </a:t>
            </a:r>
            <a:endParaRPr sz="1200">
              <a:solidFill>
                <a:schemeClr val="dk1"/>
              </a:solidFill>
              <a:latin typeface="Times New Roman"/>
              <a:ea typeface="Times New Roman"/>
              <a:cs typeface="Times New Roman"/>
              <a:sym typeface="Times New Roman"/>
            </a:endParaRPr>
          </a:p>
          <a:p>
            <a:pPr marL="457200" lvl="0" indent="-298450" algn="l" rtl="0">
              <a:lnSpc>
                <a:spcPct val="115000"/>
              </a:lnSpc>
              <a:spcBef>
                <a:spcPts val="0"/>
              </a:spcBef>
              <a:spcAft>
                <a:spcPts val="0"/>
              </a:spcAft>
              <a:buClr>
                <a:schemeClr val="dk1"/>
              </a:buClr>
              <a:buSzPts val="1100"/>
              <a:buAutoNum type="arabicPeriod"/>
            </a:pPr>
            <a:r>
              <a:rPr lang="en-US" sz="1200">
                <a:solidFill>
                  <a:schemeClr val="dk1"/>
                </a:solidFill>
                <a:latin typeface="Times New Roman"/>
                <a:ea typeface="Times New Roman"/>
                <a:cs typeface="Times New Roman"/>
                <a:sym typeface="Times New Roman"/>
              </a:rPr>
              <a:t>This presentation was important because of the high impact of adolescent substance use, as it is often associated with addiction further on.</a:t>
            </a:r>
            <a:endParaRPr>
              <a:solidFill>
                <a:schemeClr val="dk1"/>
              </a:solidFill>
            </a:endParaRPr>
          </a:p>
          <a:p>
            <a:pPr marL="457200" lvl="0" indent="-298450" algn="l" rtl="0">
              <a:lnSpc>
                <a:spcPct val="115000"/>
              </a:lnSpc>
              <a:spcBef>
                <a:spcPts val="0"/>
              </a:spcBef>
              <a:spcAft>
                <a:spcPts val="0"/>
              </a:spcAft>
              <a:buClr>
                <a:schemeClr val="dk1"/>
              </a:buClr>
              <a:buSzPts val="1100"/>
              <a:buAutoNum type="arabicPeriod"/>
            </a:pPr>
            <a:r>
              <a:rPr lang="en-US" sz="1200">
                <a:solidFill>
                  <a:schemeClr val="dk1"/>
                </a:solidFill>
                <a:latin typeface="Times New Roman"/>
                <a:ea typeface="Times New Roman"/>
                <a:cs typeface="Times New Roman"/>
                <a:sym typeface="Times New Roman"/>
              </a:rPr>
              <a:t>Having the information you need to make important decisions is highly important as it empowers you to make healthy, informed choices for your future.</a:t>
            </a:r>
            <a:endParaRPr>
              <a:solidFill>
                <a:schemeClr val="dk1"/>
              </a:solidFill>
            </a:endParaRPr>
          </a:p>
          <a:p>
            <a:pPr marL="457200" lvl="0" indent="-298450" algn="l" rtl="0">
              <a:lnSpc>
                <a:spcPct val="115000"/>
              </a:lnSpc>
              <a:spcBef>
                <a:spcPts val="0"/>
              </a:spcBef>
              <a:spcAft>
                <a:spcPts val="0"/>
              </a:spcAft>
              <a:buClr>
                <a:schemeClr val="dk1"/>
              </a:buClr>
              <a:buSzPts val="1100"/>
              <a:buAutoNum type="arabicPeriod"/>
            </a:pPr>
            <a:r>
              <a:rPr lang="en-US" sz="1200">
                <a:solidFill>
                  <a:schemeClr val="dk1"/>
                </a:solidFill>
                <a:latin typeface="Times New Roman"/>
                <a:ea typeface="Times New Roman"/>
                <a:cs typeface="Times New Roman"/>
                <a:sym typeface="Times New Roman"/>
              </a:rPr>
              <a:t>We learned to recognize risky decisions through the S.T.O.P. (see, think, options, and pick) acronym and noticing red flags.</a:t>
            </a:r>
            <a:endParaRPr>
              <a:solidFill>
                <a:schemeClr val="dk1"/>
              </a:solidFill>
            </a:endParaRPr>
          </a:p>
          <a:p>
            <a:pPr marL="457200" lvl="0" indent="-304800" algn="l" rtl="0">
              <a:lnSpc>
                <a:spcPct val="115000"/>
              </a:lnSpc>
              <a:spcBef>
                <a:spcPts val="0"/>
              </a:spcBef>
              <a:spcAft>
                <a:spcPts val="0"/>
              </a:spcAft>
              <a:buClr>
                <a:schemeClr val="dk1"/>
              </a:buClr>
              <a:buSzPts val="1200"/>
              <a:buFont typeface="Times New Roman"/>
              <a:buAutoNum type="arabicPeriod"/>
            </a:pPr>
            <a:r>
              <a:rPr lang="en-US" sz="1200">
                <a:solidFill>
                  <a:schemeClr val="dk1"/>
                </a:solidFill>
                <a:latin typeface="Times New Roman"/>
                <a:ea typeface="Times New Roman"/>
                <a:cs typeface="Times New Roman"/>
                <a:sym typeface="Times New Roman"/>
              </a:rPr>
              <a:t>Lastly, we learned strategies on staying safe after recognizing risky situations.</a:t>
            </a:r>
            <a:endParaRPr sz="12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endParaRPr sz="120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3f5eb881ddc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200">
                <a:solidFill>
                  <a:schemeClr val="dk1"/>
                </a:solidFill>
                <a:latin typeface="Times New Roman"/>
                <a:ea typeface="Times New Roman"/>
                <a:cs typeface="Times New Roman"/>
                <a:sym typeface="Times New Roman"/>
              </a:rPr>
              <a:t>Closing remarks: We hope you guys were all able to learn more about substance use and how to stay safe!</a:t>
            </a:r>
            <a:endParaRPr sz="1200">
              <a:solidFill>
                <a:schemeClr val="dk1"/>
              </a:solidFill>
              <a:latin typeface="Times New Roman"/>
              <a:ea typeface="Times New Roman"/>
              <a:cs typeface="Times New Roman"/>
              <a:sym typeface="Times New Roman"/>
            </a:endParaRPr>
          </a:p>
          <a:p>
            <a:pPr marL="457200" lvl="0"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Refer to facilitator guide on more activities depending on time</a:t>
            </a:r>
            <a:endParaRPr sz="120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a:p>
        </p:txBody>
      </p:sp>
      <p:sp>
        <p:nvSpPr>
          <p:cNvPr id="596" name="Google Shape;596;g3f5eb881ddc_0_1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200">
                <a:solidFill>
                  <a:schemeClr val="dk1"/>
                </a:solidFill>
                <a:latin typeface="Times New Roman"/>
                <a:ea typeface="Times New Roman"/>
                <a:cs typeface="Times New Roman"/>
                <a:sym typeface="Times New Roman"/>
              </a:rPr>
              <a:t>Some of you may be wondering, why are we even talking about this? During middle and high school, you are learning more about who you are, exploring independence, facing new pressures, and figuring out what influences the decisions you make. </a:t>
            </a:r>
            <a:endParaRPr/>
          </a:p>
        </p:txBody>
      </p:sp>
      <p:sp>
        <p:nvSpPr>
          <p:cNvPr id="123" name="Google Shape;123;p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200">
                <a:solidFill>
                  <a:schemeClr val="dk1"/>
                </a:solidFill>
                <a:latin typeface="Times New Roman"/>
                <a:ea typeface="Times New Roman"/>
                <a:cs typeface="Times New Roman"/>
                <a:sym typeface="Times New Roman"/>
              </a:rPr>
              <a:t>Think of your brain like a smartphone that’s still getting a major software update. This update won’t be finished until you’re around 25! A huge part of this is your prefrontal cortex. Does anyone know what it does? (</a:t>
            </a:r>
            <a:r>
              <a:rPr lang="en-US" sz="1200" i="1">
                <a:solidFill>
                  <a:schemeClr val="dk1"/>
                </a:solidFill>
                <a:latin typeface="Times New Roman"/>
                <a:ea typeface="Times New Roman"/>
                <a:cs typeface="Times New Roman"/>
                <a:sym typeface="Times New Roman"/>
              </a:rPr>
              <a:t>wait for response)</a:t>
            </a:r>
            <a:endParaRPr sz="1200">
              <a:solidFill>
                <a:schemeClr val="dk1"/>
              </a:solidFill>
              <a:latin typeface="Times New Roman"/>
              <a:ea typeface="Times New Roman"/>
              <a:cs typeface="Times New Roman"/>
              <a:sym typeface="Times New Roman"/>
            </a:endParaRPr>
          </a:p>
          <a:p>
            <a:pPr marL="457200" lvl="0"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Your prefrontal cortex is the part of your brain in charge of making smart choices.</a:t>
            </a:r>
            <a:endParaRPr sz="12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endParaRPr sz="12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r>
              <a:rPr lang="en-US" sz="1200">
                <a:solidFill>
                  <a:schemeClr val="dk1"/>
                </a:solidFill>
                <a:latin typeface="Times New Roman"/>
                <a:ea typeface="Times New Roman"/>
                <a:cs typeface="Times New Roman"/>
                <a:sym typeface="Times New Roman"/>
              </a:rPr>
              <a:t>Using substances like alcohol or drugs right now is like throwing a glitch into that update. It can mess with your memory, your moods, and your ability to focus on the things you actually love doing.</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US" sz="1200">
                <a:solidFill>
                  <a:schemeClr val="dk1"/>
                </a:solidFill>
                <a:latin typeface="Times New Roman"/>
                <a:ea typeface="Times New Roman"/>
                <a:cs typeface="Times New Roman"/>
                <a:sym typeface="Times New Roman"/>
              </a:rPr>
              <a:t>Because your brain is still growing, it’s much easier for substances to cause real damage.</a:t>
            </a:r>
            <a:endParaRPr sz="1200">
              <a:solidFill>
                <a:schemeClr val="dk1"/>
              </a:solidFill>
              <a:latin typeface="Times New Roman"/>
              <a:ea typeface="Times New Roman"/>
              <a:cs typeface="Times New Roman"/>
              <a:sym typeface="Times New Roman"/>
            </a:endParaRPr>
          </a:p>
          <a:p>
            <a:pPr marL="0" lvl="0" indent="0" algn="l" rtl="0">
              <a:spcBef>
                <a:spcPts val="450"/>
              </a:spcBef>
              <a:spcAft>
                <a:spcPts val="0"/>
              </a:spcAft>
              <a:buClr>
                <a:schemeClr val="dk1"/>
              </a:buClr>
              <a:buSzPts val="1100"/>
              <a:buFont typeface="Arial"/>
              <a:buNone/>
            </a:pPr>
            <a:endParaRPr/>
          </a:p>
        </p:txBody>
      </p:sp>
      <p:sp>
        <p:nvSpPr>
          <p:cNvPr id="130" name="Google Shape;130;p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200">
                <a:solidFill>
                  <a:schemeClr val="dk1"/>
                </a:solidFill>
                <a:latin typeface="Times New Roman"/>
                <a:ea typeface="Times New Roman"/>
                <a:cs typeface="Times New Roman"/>
                <a:sym typeface="Times New Roman"/>
              </a:rPr>
              <a:t>Take a guess: what percent of people with substance addiction started using substances before turning 18? (</a:t>
            </a:r>
            <a:r>
              <a:rPr lang="en-US" sz="1200" i="1">
                <a:solidFill>
                  <a:schemeClr val="dk1"/>
                </a:solidFill>
                <a:latin typeface="Times New Roman"/>
                <a:ea typeface="Times New Roman"/>
                <a:cs typeface="Times New Roman"/>
                <a:sym typeface="Times New Roman"/>
              </a:rPr>
              <a:t>wait for response</a:t>
            </a:r>
            <a:r>
              <a:rPr lang="en-US" sz="1200">
                <a:solidFill>
                  <a:schemeClr val="dk1"/>
                </a:solidFill>
                <a:latin typeface="Times New Roman"/>
                <a:ea typeface="Times New Roman"/>
                <a:cs typeface="Times New Roman"/>
                <a:sym typeface="Times New Roman"/>
              </a:rPr>
              <a:t>)</a:t>
            </a:r>
            <a:endParaRPr sz="1200">
              <a:solidFill>
                <a:schemeClr val="dk1"/>
              </a:solidFill>
              <a:latin typeface="Times New Roman"/>
              <a:ea typeface="Times New Roman"/>
              <a:cs typeface="Times New Roman"/>
              <a:sym typeface="Times New Roman"/>
            </a:endParaRPr>
          </a:p>
          <a:p>
            <a:pPr marL="457200" lvl="0"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Click screen: it is 90% which is very high</a:t>
            </a:r>
            <a:endParaRPr sz="12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endParaRPr sz="12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Now for another one: What do you think is the average age to start using substances? (</a:t>
            </a:r>
            <a:r>
              <a:rPr lang="en-US" sz="1200" i="1">
                <a:solidFill>
                  <a:schemeClr val="dk1"/>
                </a:solidFill>
                <a:latin typeface="Times New Roman"/>
                <a:ea typeface="Times New Roman"/>
                <a:cs typeface="Times New Roman"/>
                <a:sym typeface="Times New Roman"/>
              </a:rPr>
              <a:t>wait for response)</a:t>
            </a:r>
            <a:endParaRPr sz="1200" i="1">
              <a:solidFill>
                <a:schemeClr val="dk1"/>
              </a:solidFill>
              <a:latin typeface="Times New Roman"/>
              <a:ea typeface="Times New Roman"/>
              <a:cs typeface="Times New Roman"/>
              <a:sym typeface="Times New Roman"/>
            </a:endParaRPr>
          </a:p>
          <a:p>
            <a:pPr marL="457200" lvl="0"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It's 14 which is a large reason we’re talking to you today.</a:t>
            </a:r>
            <a:endParaRPr>
              <a:solidFill>
                <a:schemeClr val="dk1"/>
              </a:solidFill>
            </a:endParaRPr>
          </a:p>
          <a:p>
            <a:pPr marL="914400" lvl="1" indent="-298450" algn="l" rtl="0">
              <a:lnSpc>
                <a:spcPct val="115000"/>
              </a:lnSpc>
              <a:spcBef>
                <a:spcPts val="0"/>
              </a:spcBef>
              <a:spcAft>
                <a:spcPts val="0"/>
              </a:spcAft>
              <a:buClr>
                <a:schemeClr val="dk1"/>
              </a:buClr>
              <a:buSzPts val="1100"/>
              <a:buChar char="○"/>
            </a:pPr>
            <a:r>
              <a:rPr lang="en-US" sz="1200">
                <a:solidFill>
                  <a:schemeClr val="dk1"/>
                </a:solidFill>
                <a:latin typeface="Times New Roman"/>
                <a:ea typeface="Times New Roman"/>
                <a:cs typeface="Times New Roman"/>
                <a:sym typeface="Times New Roman"/>
              </a:rPr>
              <a:t>The point of this isn’t to scare you but to educate and teach you important information and skills to reduce your vulnerability to substance use. It’s also important to know that substance use prevention is not about punishing you or getting you in trouble but helping you make healthy and safe choices for your future. </a:t>
            </a:r>
            <a:endParaRPr>
              <a:solidFill>
                <a:schemeClr val="dk1"/>
              </a:solidFill>
            </a:endParaRPr>
          </a:p>
          <a:p>
            <a:pPr marL="0" lvl="0" indent="0" algn="l" rtl="0">
              <a:spcBef>
                <a:spcPts val="0"/>
              </a:spcBef>
              <a:spcAft>
                <a:spcPts val="0"/>
              </a:spcAft>
              <a:buNone/>
            </a:pPr>
            <a:endParaRPr/>
          </a:p>
        </p:txBody>
      </p:sp>
      <p:sp>
        <p:nvSpPr>
          <p:cNvPr id="151" name="Google Shape;151;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Life throws us curveballs. Some things make us more vulnerable, but other things, what we call "protective factors", keep us safe:</a:t>
            </a:r>
            <a:endParaRPr>
              <a:solidFill>
                <a:schemeClr val="dk1"/>
              </a:solidFill>
            </a:endParaRPr>
          </a:p>
          <a:p>
            <a:pPr marL="457200" lvl="0"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Risks factors that increase the likelihood of illegal substance use are: </a:t>
            </a:r>
            <a:endParaRPr sz="1200">
              <a:solidFill>
                <a:schemeClr val="dk1"/>
              </a:solidFill>
              <a:latin typeface="Times New Roman"/>
              <a:ea typeface="Times New Roman"/>
              <a:cs typeface="Times New Roman"/>
              <a:sym typeface="Times New Roman"/>
            </a:endParaRPr>
          </a:p>
          <a:p>
            <a:pPr marL="914400" lvl="1" indent="-298450" algn="l" rtl="0">
              <a:lnSpc>
                <a:spcPct val="115000"/>
              </a:lnSpc>
              <a:spcBef>
                <a:spcPts val="0"/>
              </a:spcBef>
              <a:spcAft>
                <a:spcPts val="0"/>
              </a:spcAft>
              <a:buClr>
                <a:schemeClr val="dk1"/>
              </a:buClr>
              <a:buSzPts val="1100"/>
              <a:buChar char="○"/>
            </a:pPr>
            <a:r>
              <a:rPr lang="en-US" sz="1200">
                <a:solidFill>
                  <a:schemeClr val="dk1"/>
                </a:solidFill>
                <a:latin typeface="Times New Roman"/>
                <a:ea typeface="Times New Roman"/>
                <a:cs typeface="Times New Roman"/>
                <a:sym typeface="Times New Roman"/>
              </a:rPr>
              <a:t>Peer pressure and social stigma: this is when you feel forced or pressured to do something just to fit in or be accepted by others.</a:t>
            </a:r>
            <a:endParaRPr>
              <a:solidFill>
                <a:schemeClr val="dk1"/>
              </a:solidFill>
            </a:endParaRPr>
          </a:p>
          <a:p>
            <a:pPr marL="914400" lvl="1"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Stress, anxiety, or depression: mental health struggles can lead you to be vulnerable to coping with substances</a:t>
            </a:r>
            <a:endParaRPr sz="1200">
              <a:solidFill>
                <a:schemeClr val="dk1"/>
              </a:solidFill>
              <a:latin typeface="Times New Roman"/>
              <a:ea typeface="Times New Roman"/>
              <a:cs typeface="Times New Roman"/>
              <a:sym typeface="Times New Roman"/>
            </a:endParaRPr>
          </a:p>
          <a:p>
            <a:pPr marL="914400" lvl="1"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Family history of substance use</a:t>
            </a:r>
            <a:endParaRPr sz="1200">
              <a:solidFill>
                <a:schemeClr val="dk1"/>
              </a:solidFill>
              <a:latin typeface="Times New Roman"/>
              <a:ea typeface="Times New Roman"/>
              <a:cs typeface="Times New Roman"/>
              <a:sym typeface="Times New Roman"/>
            </a:endParaRPr>
          </a:p>
          <a:p>
            <a:pPr marL="914400" lvl="1"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If you have easy access to substance use</a:t>
            </a:r>
            <a:endParaRPr sz="1200">
              <a:solidFill>
                <a:schemeClr val="dk1"/>
              </a:solidFill>
              <a:latin typeface="Times New Roman"/>
              <a:ea typeface="Times New Roman"/>
              <a:cs typeface="Times New Roman"/>
              <a:sym typeface="Times New Roman"/>
            </a:endParaRPr>
          </a:p>
          <a:p>
            <a:pPr marL="914400" lvl="1" indent="-298450" algn="l" rtl="0">
              <a:lnSpc>
                <a:spcPct val="115000"/>
              </a:lnSpc>
              <a:spcBef>
                <a:spcPts val="0"/>
              </a:spcBef>
              <a:spcAft>
                <a:spcPts val="0"/>
              </a:spcAft>
              <a:buClr>
                <a:schemeClr val="dk1"/>
              </a:buClr>
              <a:buSzPts val="1100"/>
              <a:buChar char="○"/>
            </a:pPr>
            <a:r>
              <a:rPr lang="en-US" sz="1200">
                <a:solidFill>
                  <a:schemeClr val="dk1"/>
                </a:solidFill>
                <a:latin typeface="Times New Roman"/>
                <a:ea typeface="Times New Roman"/>
                <a:cs typeface="Times New Roman"/>
                <a:sym typeface="Times New Roman"/>
              </a:rPr>
              <a:t>If you don’t do well in school, it has been shown that you are more vulnerable to substance use.</a:t>
            </a:r>
            <a:endParaRPr>
              <a:solidFill>
                <a:schemeClr val="dk1"/>
              </a:solidFill>
            </a:endParaRPr>
          </a:p>
          <a:p>
            <a:pPr marL="457200" lvl="0"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Factors that can reduce the likelihood of illegal substance use are:</a:t>
            </a:r>
            <a:endParaRPr sz="1200">
              <a:solidFill>
                <a:schemeClr val="dk1"/>
              </a:solidFill>
              <a:latin typeface="Times New Roman"/>
              <a:ea typeface="Times New Roman"/>
              <a:cs typeface="Times New Roman"/>
              <a:sym typeface="Times New Roman"/>
            </a:endParaRPr>
          </a:p>
          <a:p>
            <a:pPr marL="914400" lvl="1"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Strong family relationships</a:t>
            </a:r>
            <a:endParaRPr sz="1200">
              <a:solidFill>
                <a:schemeClr val="dk1"/>
              </a:solidFill>
              <a:latin typeface="Times New Roman"/>
              <a:ea typeface="Times New Roman"/>
              <a:cs typeface="Times New Roman"/>
              <a:sym typeface="Times New Roman"/>
            </a:endParaRPr>
          </a:p>
          <a:p>
            <a:pPr marL="914400" lvl="1"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Positive peer groups which are similar to friend groups or school environment</a:t>
            </a:r>
            <a:endParaRPr sz="1200">
              <a:solidFill>
                <a:schemeClr val="dk1"/>
              </a:solidFill>
              <a:latin typeface="Times New Roman"/>
              <a:ea typeface="Times New Roman"/>
              <a:cs typeface="Times New Roman"/>
              <a:sym typeface="Times New Roman"/>
            </a:endParaRPr>
          </a:p>
          <a:p>
            <a:pPr marL="914400" lvl="1"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Being involved in school</a:t>
            </a:r>
            <a:endParaRPr sz="1200">
              <a:solidFill>
                <a:schemeClr val="dk1"/>
              </a:solidFill>
              <a:latin typeface="Times New Roman"/>
              <a:ea typeface="Times New Roman"/>
              <a:cs typeface="Times New Roman"/>
              <a:sym typeface="Times New Roman"/>
            </a:endParaRPr>
          </a:p>
          <a:p>
            <a:pPr marL="914400" lvl="1"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Having positive coping strategies </a:t>
            </a:r>
            <a:endParaRPr sz="1200">
              <a:solidFill>
                <a:schemeClr val="dk1"/>
              </a:solidFill>
              <a:latin typeface="Times New Roman"/>
              <a:ea typeface="Times New Roman"/>
              <a:cs typeface="Times New Roman"/>
              <a:sym typeface="Times New Roman"/>
            </a:endParaRPr>
          </a:p>
          <a:p>
            <a:pPr marL="914400" lvl="1"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Clear goals in the future</a:t>
            </a:r>
            <a:endParaRPr sz="120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a:p>
        </p:txBody>
      </p:sp>
      <p:sp>
        <p:nvSpPr>
          <p:cNvPr id="164" name="Google Shape;164;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Every day we make decisions based on the information we have. For example, why do we brush our teeth? (</a:t>
            </a:r>
            <a:r>
              <a:rPr lang="en-US" sz="1200" i="1">
                <a:solidFill>
                  <a:schemeClr val="dk1"/>
                </a:solidFill>
                <a:latin typeface="Times New Roman"/>
                <a:ea typeface="Times New Roman"/>
                <a:cs typeface="Times New Roman"/>
                <a:sym typeface="Times New Roman"/>
              </a:rPr>
              <a:t>await answer</a:t>
            </a:r>
            <a:r>
              <a:rPr lang="en-US" sz="1200">
                <a:solidFill>
                  <a:schemeClr val="dk1"/>
                </a:solidFill>
                <a:latin typeface="Times New Roman"/>
                <a:ea typeface="Times New Roman"/>
                <a:cs typeface="Times New Roman"/>
                <a:sym typeface="Times New Roman"/>
              </a:rPr>
              <a:t>) </a:t>
            </a:r>
            <a:endParaRPr sz="1200">
              <a:solidFill>
                <a:schemeClr val="dk1"/>
              </a:solidFill>
              <a:latin typeface="Times New Roman"/>
              <a:ea typeface="Times New Roman"/>
              <a:cs typeface="Times New Roman"/>
              <a:sym typeface="Times New Roman"/>
            </a:endParaRPr>
          </a:p>
          <a:p>
            <a:pPr marL="457200" lvl="0"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Exactly, because it prevents cavities and maintains our teeth to be healthy. But how do we know this? Because research was done and we were told of it from a young age.</a:t>
            </a:r>
            <a:endParaRPr/>
          </a:p>
        </p:txBody>
      </p:sp>
      <p:sp>
        <p:nvSpPr>
          <p:cNvPr id="188" name="Google Shape;188;p1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Times New Roman"/>
                <a:ea typeface="Times New Roman"/>
                <a:cs typeface="Times New Roman"/>
                <a:sym typeface="Times New Roman"/>
              </a:rPr>
              <a:t>To make informed decisions regarding adolescent substance use, it’s the same thing. It’s important you have proper information to help you make decisions regarding adolescent substance use. So what kind of information may this be? </a:t>
            </a:r>
            <a:endParaRPr sz="1200">
              <a:solidFill>
                <a:schemeClr val="dk1"/>
              </a:solidFill>
              <a:latin typeface="Times New Roman"/>
              <a:ea typeface="Times New Roman"/>
              <a:cs typeface="Times New Roman"/>
              <a:sym typeface="Times New Roman"/>
            </a:endParaRPr>
          </a:p>
          <a:p>
            <a:pPr marL="457200" lvl="0"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Potential outcomes of substance misuse</a:t>
            </a:r>
            <a:endParaRPr sz="1200">
              <a:solidFill>
                <a:schemeClr val="dk1"/>
              </a:solidFill>
              <a:latin typeface="Times New Roman"/>
              <a:ea typeface="Times New Roman"/>
              <a:cs typeface="Times New Roman"/>
              <a:sym typeface="Times New Roman"/>
            </a:endParaRPr>
          </a:p>
          <a:p>
            <a:pPr marL="457200" lvl="0"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Risks of substance misuse</a:t>
            </a:r>
            <a:endParaRPr sz="1200">
              <a:solidFill>
                <a:schemeClr val="dk1"/>
              </a:solidFill>
              <a:latin typeface="Times New Roman"/>
              <a:ea typeface="Times New Roman"/>
              <a:cs typeface="Times New Roman"/>
              <a:sym typeface="Times New Roman"/>
            </a:endParaRPr>
          </a:p>
          <a:p>
            <a:pPr marL="457200" lvl="0" indent="-304800" algn="l" rtl="0">
              <a:lnSpc>
                <a:spcPct val="115000"/>
              </a:lnSpc>
              <a:spcBef>
                <a:spcPts val="0"/>
              </a:spcBef>
              <a:spcAft>
                <a:spcPts val="0"/>
              </a:spcAft>
              <a:buClr>
                <a:schemeClr val="dk1"/>
              </a:buClr>
              <a:buSzPts val="1200"/>
              <a:buFont typeface="Times New Roman"/>
              <a:buChar char="●"/>
            </a:pPr>
            <a:r>
              <a:rPr lang="en-US" sz="1200">
                <a:solidFill>
                  <a:schemeClr val="dk1"/>
                </a:solidFill>
                <a:latin typeface="Times New Roman"/>
                <a:ea typeface="Times New Roman"/>
                <a:cs typeface="Times New Roman"/>
                <a:sym typeface="Times New Roman"/>
              </a:rPr>
              <a:t>Ways to prevent substance misuse</a:t>
            </a:r>
            <a:endParaRPr sz="120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a:p>
          <a:p>
            <a:pPr marL="0" lvl="0" indent="0" algn="l" rtl="0">
              <a:spcBef>
                <a:spcPts val="0"/>
              </a:spcBef>
              <a:spcAft>
                <a:spcPts val="0"/>
              </a:spcAft>
              <a:buNone/>
            </a:pPr>
            <a:r>
              <a:rPr lang="en-US"/>
              <a:t>*</a:t>
            </a:r>
            <a:r>
              <a:rPr lang="en-US" sz="1300">
                <a:solidFill>
                  <a:schemeClr val="dk1"/>
                </a:solidFill>
                <a:latin typeface="Calibri"/>
                <a:ea typeface="Calibri"/>
                <a:cs typeface="Calibri"/>
                <a:sym typeface="Calibri"/>
              </a:rPr>
              <a:t>Image: PNGTree (used under Free License)</a:t>
            </a:r>
            <a:endParaRPr/>
          </a:p>
        </p:txBody>
      </p:sp>
      <p:sp>
        <p:nvSpPr>
          <p:cNvPr id="195" name="Google Shape;195;p1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1792288" y="612775"/>
            <a:ext cx="5486400" cy="4114800"/>
          </a:xfrm>
          <a:prstGeom prst="rect">
            <a:avLst/>
          </a:prstGeom>
          <a:noFill/>
          <a:ln>
            <a:noFill/>
          </a:ln>
        </p:spPr>
      </p:sp>
      <p:sp>
        <p:nvSpPr>
          <p:cNvPr id="64" name="Google Shape;64;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3" Type="http://schemas.openxmlformats.org/officeDocument/2006/relationships/image" Target="../media/image1.png"/><Relationship Id="rId7" Type="http://schemas.openxmlformats.org/officeDocument/2006/relationships/image" Target="../media/image32.png"/><Relationship Id="rId12"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 Id="rId1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43.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1.png"/><Relationship Id="rId7"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s/_rels/slide14.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1.png"/><Relationship Id="rId7" Type="http://schemas.openxmlformats.org/officeDocument/2006/relationships/image" Target="../media/image50.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5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54.png"/><Relationship Id="rId4" Type="http://schemas.openxmlformats.org/officeDocument/2006/relationships/image" Target="../media/image53.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55.png"/><Relationship Id="rId4" Type="http://schemas.openxmlformats.org/officeDocument/2006/relationships/image" Target="../media/image53.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0.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4.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21.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9.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53.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73.png"/><Relationship Id="rId5" Type="http://schemas.openxmlformats.org/officeDocument/2006/relationships/image" Target="../media/image70.png"/><Relationship Id="rId4" Type="http://schemas.openxmlformats.org/officeDocument/2006/relationships/image" Target="../media/image72.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74.png"/></Relationships>
</file>

<file path=ppt/slides/_rels/slide27.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1.png"/><Relationship Id="rId7" Type="http://schemas.openxmlformats.org/officeDocument/2006/relationships/image" Target="../media/image79.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83.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84.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86.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85.png"/><Relationship Id="rId4" Type="http://schemas.openxmlformats.org/officeDocument/2006/relationships/image" Target="../media/image53.png"/></Relationships>
</file>

<file path=ppt/slides/_rels/slide3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png"/><Relationship Id="rId7" Type="http://schemas.openxmlformats.org/officeDocument/2006/relationships/image" Target="../media/image90.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 Id="rId9" Type="http://schemas.openxmlformats.org/officeDocument/2006/relationships/image" Target="../media/image91.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94.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53.png"/></Relationships>
</file>

<file path=ppt/slides/_rels/slide34.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53.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1.xml"/><Relationship Id="rId5" Type="http://schemas.openxmlformats.org/officeDocument/2006/relationships/image" Target="../media/image102.png"/><Relationship Id="rId4" Type="http://schemas.openxmlformats.org/officeDocument/2006/relationships/image" Target="../media/image101.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1.xml"/><Relationship Id="rId5" Type="http://schemas.openxmlformats.org/officeDocument/2006/relationships/image" Target="../media/image103.png"/><Relationship Id="rId4" Type="http://schemas.openxmlformats.org/officeDocument/2006/relationships/image" Target="../media/image102.pn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104.png"/></Relationships>
</file>

<file path=ppt/slides/_rels/slide39.xml.rels><?xml version="1.0" encoding="UTF-8" standalone="yes"?>
<Relationships xmlns="http://schemas.openxmlformats.org/package/2006/relationships"><Relationship Id="rId8" Type="http://schemas.openxmlformats.org/officeDocument/2006/relationships/hyperlink" Target="https://drughelpline.org/" TargetMode="External"/><Relationship Id="rId13" Type="http://schemas.openxmlformats.org/officeDocument/2006/relationships/hyperlink" Target="https://medium.com/@KatieWoodlandPsychologist/how-to-trust-your-gut-instinct-the-neuroscience-behind-intuition-5b52f7dc8452" TargetMode="External"/><Relationship Id="rId18" Type="http://schemas.openxmlformats.org/officeDocument/2006/relationships/hyperlink" Target="https://www.patientadvocatesofswfl.com/informed-decision-making-empowering-patients-through-knowledge-and-clarity" TargetMode="External"/><Relationship Id="rId3" Type="http://schemas.openxmlformats.org/officeDocument/2006/relationships/image" Target="../media/image1.png"/><Relationship Id="rId21" Type="http://schemas.openxmlformats.org/officeDocument/2006/relationships/hyperlink" Target="https://www.apa.org/news/press/releases/2018/09/gut-trust" TargetMode="External"/><Relationship Id="rId7" Type="http://schemas.openxmlformats.org/officeDocument/2006/relationships/hyperlink" Target="https://www.childline.org.uk/info-advice/friends-relationships-sex/friends/peer-pressure/" TargetMode="External"/><Relationship Id="rId12" Type="http://schemas.openxmlformats.org/officeDocument/2006/relationships/hyperlink" Target="https://www.magnific.com/" TargetMode="External"/><Relationship Id="rId17" Type="http://schemas.openxmlformats.org/officeDocument/2006/relationships/hyperlink" Target="https://www.overdoselifeline.org/youth-prevention-programs/" TargetMode="External"/><Relationship Id="rId2" Type="http://schemas.openxmlformats.org/officeDocument/2006/relationships/notesSlide" Target="../notesSlides/notesSlide39.xml"/><Relationship Id="rId16" Type="http://schemas.openxmlformats.org/officeDocument/2006/relationships/hyperlink" Target="https://www.nimh.nih.gov/health/publications/the-teen-brain-7-things-to-know" TargetMode="External"/><Relationship Id="rId20" Type="http://schemas.openxmlformats.org/officeDocument/2006/relationships/hyperlink" Target="https://smclinn.org/wp-content/uploads/2025/02/Iowa-Drug-Trends-Brief-Overview-April-2023.pdf" TargetMode="External"/><Relationship Id="rId1" Type="http://schemas.openxmlformats.org/officeDocument/2006/relationships/slideLayout" Target="../slideLayouts/slideLayout1.xml"/><Relationship Id="rId6" Type="http://schemas.openxmlformats.org/officeDocument/2006/relationships/hyperlink" Target="https://www.cdc.gov/nchs/hus/sources-definitions/substance-use.htm" TargetMode="External"/><Relationship Id="rId11" Type="http://schemas.openxmlformats.org/officeDocument/2006/relationships/hyperlink" Target="https://hhs.iowa.gov/about/data-reports/health-disease/substance-use/youth-substance-abuse" TargetMode="External"/><Relationship Id="rId5" Type="http://schemas.openxmlformats.org/officeDocument/2006/relationships/hyperlink" Target="https://www.cdc.gov/nchs/data/databriefs/db440.pdf" TargetMode="External"/><Relationship Id="rId15" Type="http://schemas.openxmlformats.org/officeDocument/2006/relationships/hyperlink" Target="https://www.niaaa.nih.gov/publications/brochures-and-fact-sheets/underage-drinking" TargetMode="External"/><Relationship Id="rId23" Type="http://schemas.openxmlformats.org/officeDocument/2006/relationships/hyperlink" Target="https://youth.gov/youth-topics/substance-use/risk-and-protective-factors" TargetMode="External"/><Relationship Id="rId10" Type="http://schemas.openxmlformats.org/officeDocument/2006/relationships/hyperlink" Target="https://www.hunter-ed.com/national/studyGuide/S.T.O.P.-Stop-Think-Observe-Plan/201099_93097/" TargetMode="External"/><Relationship Id="rId19" Type="http://schemas.openxmlformats.org/officeDocument/2006/relationships/hyperlink" Target="https://safety.stanford.edu/threat-concern/warning-signs" TargetMode="External"/><Relationship Id="rId4" Type="http://schemas.openxmlformats.org/officeDocument/2006/relationships/hyperlink" Target="https://www.apha.org/topics-and-issues/substance-misuse" TargetMode="External"/><Relationship Id="rId9" Type="http://schemas.openxmlformats.org/officeDocument/2006/relationships/hyperlink" Target="https://www.horizonservices.org/how-to-avoid-risky-situations-tips-for-teens/" TargetMode="External"/><Relationship Id="rId14" Type="http://schemas.openxmlformats.org/officeDocument/2006/relationships/hyperlink" Target="https://www.niaaa.nih.gov/alcohols-effects-health/alcohols-effects-body" TargetMode="External"/><Relationship Id="rId22" Type="http://schemas.openxmlformats.org/officeDocument/2006/relationships/hyperlink" Target="https://nonviolence.wri-irg.org/en/node/40553"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6.jp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png"/><Relationship Id="rId7"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3" descr="image.png"/>
          <p:cNvPicPr preferRelativeResize="0"/>
          <p:nvPr/>
        </p:nvPicPr>
        <p:blipFill rotWithShape="1">
          <a:blip r:embed="rId3">
            <a:alphaModFix/>
          </a:blip>
          <a:srcRect/>
          <a:stretch/>
        </p:blipFill>
        <p:spPr>
          <a:xfrm>
            <a:off x="25" y="-74002"/>
            <a:ext cx="12192000" cy="6858000"/>
          </a:xfrm>
          <a:prstGeom prst="rect">
            <a:avLst/>
          </a:prstGeom>
          <a:noFill/>
          <a:ln>
            <a:noFill/>
          </a:ln>
        </p:spPr>
      </p:pic>
      <p:sp>
        <p:nvSpPr>
          <p:cNvPr id="85" name="Google Shape;85;p13"/>
          <p:cNvSpPr txBox="1"/>
          <p:nvPr/>
        </p:nvSpPr>
        <p:spPr>
          <a:xfrm>
            <a:off x="2954700" y="2317675"/>
            <a:ext cx="6282600" cy="1154400"/>
          </a:xfrm>
          <a:prstGeom prst="rect">
            <a:avLst/>
          </a:prstGeom>
          <a:noFill/>
          <a:ln>
            <a:noFill/>
          </a:ln>
        </p:spPr>
        <p:txBody>
          <a:bodyPr spcFirstLastPara="1" wrap="square" lIns="0" tIns="0" rIns="0" bIns="0" anchor="t" anchorCtr="0">
            <a:spAutoFit/>
          </a:bodyPr>
          <a:lstStyle/>
          <a:p>
            <a:pPr marL="0" marR="0" lvl="0" indent="0" algn="ctr" rtl="0">
              <a:lnSpc>
                <a:spcPct val="109992"/>
              </a:lnSpc>
              <a:spcBef>
                <a:spcPts val="0"/>
              </a:spcBef>
              <a:spcAft>
                <a:spcPts val="0"/>
              </a:spcAft>
              <a:buNone/>
            </a:pPr>
            <a:r>
              <a:rPr lang="en-US" sz="7500" b="1" i="0" u="none" strike="noStrike" cap="none">
                <a:solidFill>
                  <a:srgbClr val="1E293B"/>
                </a:solidFill>
                <a:latin typeface="Kalam"/>
                <a:ea typeface="Kalam"/>
                <a:cs typeface="Kalam"/>
                <a:sym typeface="Kalam"/>
              </a:rPr>
              <a:t>PROPEL</a:t>
            </a:r>
            <a:endParaRPr sz="7500"/>
          </a:p>
        </p:txBody>
      </p:sp>
      <p:sp>
        <p:nvSpPr>
          <p:cNvPr id="86" name="Google Shape;86;p13"/>
          <p:cNvSpPr txBox="1"/>
          <p:nvPr/>
        </p:nvSpPr>
        <p:spPr>
          <a:xfrm>
            <a:off x="1817770" y="4205100"/>
            <a:ext cx="8789400" cy="492600"/>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3200" b="1" i="0" u="none" strike="noStrike" cap="none">
                <a:solidFill>
                  <a:srgbClr val="334155"/>
                </a:solidFill>
                <a:latin typeface="Quicksand"/>
                <a:ea typeface="Quicksand"/>
                <a:cs typeface="Quicksand"/>
                <a:sym typeface="Quicksand"/>
              </a:rPr>
              <a:t>Adolescent Substance Use Prevention</a:t>
            </a:r>
            <a:endParaRPr sz="1900"/>
          </a:p>
        </p:txBody>
      </p:sp>
      <p:pic>
        <p:nvPicPr>
          <p:cNvPr id="87" name="Google Shape;87;p13" descr="image.png"/>
          <p:cNvPicPr preferRelativeResize="0"/>
          <p:nvPr/>
        </p:nvPicPr>
        <p:blipFill rotWithShape="1">
          <a:blip r:embed="rId4">
            <a:alphaModFix/>
          </a:blip>
          <a:srcRect/>
          <a:stretch/>
        </p:blipFill>
        <p:spPr>
          <a:xfrm>
            <a:off x="6933116" y="603196"/>
            <a:ext cx="610416" cy="610415"/>
          </a:xfrm>
          <a:prstGeom prst="rect">
            <a:avLst/>
          </a:prstGeom>
          <a:noFill/>
          <a:ln>
            <a:noFill/>
          </a:ln>
        </p:spPr>
      </p:pic>
      <p:pic>
        <p:nvPicPr>
          <p:cNvPr id="88" name="Google Shape;88;p13" descr="image.png"/>
          <p:cNvPicPr preferRelativeResize="0"/>
          <p:nvPr/>
        </p:nvPicPr>
        <p:blipFill rotWithShape="1">
          <a:blip r:embed="rId5">
            <a:alphaModFix/>
          </a:blip>
          <a:srcRect/>
          <a:stretch/>
        </p:blipFill>
        <p:spPr>
          <a:xfrm>
            <a:off x="3615681" y="1512841"/>
            <a:ext cx="638487" cy="598076"/>
          </a:xfrm>
          <a:prstGeom prst="rect">
            <a:avLst/>
          </a:prstGeom>
          <a:noFill/>
          <a:ln>
            <a:noFill/>
          </a:ln>
        </p:spPr>
      </p:pic>
      <p:pic>
        <p:nvPicPr>
          <p:cNvPr id="89" name="Google Shape;89;p13" descr="kmake title slide engaging with graphics but dont add any text"/>
          <p:cNvPicPr preferRelativeResize="0"/>
          <p:nvPr/>
        </p:nvPicPr>
        <p:blipFill rotWithShape="1">
          <a:blip r:embed="rId6">
            <a:alphaModFix/>
          </a:blip>
          <a:srcRect l="29757" t="9350" r="25670" b="2777"/>
          <a:stretch/>
        </p:blipFill>
        <p:spPr>
          <a:xfrm>
            <a:off x="9041444" y="-197318"/>
            <a:ext cx="3150573" cy="3466699"/>
          </a:xfrm>
          <a:prstGeom prst="rect">
            <a:avLst/>
          </a:prstGeom>
          <a:noFill/>
          <a:ln>
            <a:noFill/>
          </a:ln>
        </p:spPr>
      </p:pic>
      <p:pic>
        <p:nvPicPr>
          <p:cNvPr id="90" name="Google Shape;90;p13" descr="kmake title slide engaging with graphics but dont add any text"/>
          <p:cNvPicPr preferRelativeResize="0"/>
          <p:nvPr/>
        </p:nvPicPr>
        <p:blipFill rotWithShape="1">
          <a:blip r:embed="rId6">
            <a:alphaModFix/>
          </a:blip>
          <a:srcRect l="29757" t="9350" r="25670" b="2777"/>
          <a:stretch/>
        </p:blipFill>
        <p:spPr>
          <a:xfrm>
            <a:off x="-888725" y="2718050"/>
            <a:ext cx="3150573" cy="3466699"/>
          </a:xfrm>
          <a:prstGeom prst="rect">
            <a:avLst/>
          </a:prstGeom>
          <a:noFill/>
          <a:ln>
            <a:noFill/>
          </a:ln>
        </p:spPr>
      </p:pic>
      <p:pic>
        <p:nvPicPr>
          <p:cNvPr id="91" name="Google Shape;91;p13" title="ISTEP_CMYKLogo_Vert_2CTeal.jpg"/>
          <p:cNvPicPr preferRelativeResize="0"/>
          <p:nvPr/>
        </p:nvPicPr>
        <p:blipFill>
          <a:blip r:embed="rId7">
            <a:alphaModFix/>
          </a:blip>
          <a:stretch>
            <a:fillRect/>
          </a:stretch>
        </p:blipFill>
        <p:spPr>
          <a:xfrm>
            <a:off x="10013325" y="5746425"/>
            <a:ext cx="1599599" cy="682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pic>
        <p:nvPicPr>
          <p:cNvPr id="213" name="Google Shape;213;p22" descr="image.png"/>
          <p:cNvPicPr preferRelativeResize="0"/>
          <p:nvPr/>
        </p:nvPicPr>
        <p:blipFill rotWithShape="1">
          <a:blip r:embed="rId3">
            <a:alphaModFix/>
          </a:blip>
          <a:srcRect/>
          <a:stretch/>
        </p:blipFill>
        <p:spPr>
          <a:xfrm>
            <a:off x="-175" y="-12"/>
            <a:ext cx="12192000" cy="6858000"/>
          </a:xfrm>
          <a:prstGeom prst="rect">
            <a:avLst/>
          </a:prstGeom>
          <a:noFill/>
          <a:ln>
            <a:noFill/>
          </a:ln>
        </p:spPr>
      </p:pic>
      <p:pic>
        <p:nvPicPr>
          <p:cNvPr id="214" name="Google Shape;214;p22" descr="image.png"/>
          <p:cNvPicPr preferRelativeResize="0"/>
          <p:nvPr/>
        </p:nvPicPr>
        <p:blipFill rotWithShape="1">
          <a:blip r:embed="rId4">
            <a:alphaModFix/>
          </a:blip>
          <a:srcRect/>
          <a:stretch/>
        </p:blipFill>
        <p:spPr>
          <a:xfrm>
            <a:off x="2682775" y="2690812"/>
            <a:ext cx="3365450" cy="1590675"/>
          </a:xfrm>
          <a:prstGeom prst="rect">
            <a:avLst/>
          </a:prstGeom>
          <a:noFill/>
          <a:ln>
            <a:noFill/>
          </a:ln>
        </p:spPr>
      </p:pic>
      <p:pic>
        <p:nvPicPr>
          <p:cNvPr id="215" name="Google Shape;215;p22" descr="image.png"/>
          <p:cNvPicPr preferRelativeResize="0"/>
          <p:nvPr/>
        </p:nvPicPr>
        <p:blipFill rotWithShape="1">
          <a:blip r:embed="rId5">
            <a:alphaModFix/>
          </a:blip>
          <a:srcRect/>
          <a:stretch/>
        </p:blipFill>
        <p:spPr>
          <a:xfrm>
            <a:off x="6333975" y="2690812"/>
            <a:ext cx="3365599" cy="1590675"/>
          </a:xfrm>
          <a:prstGeom prst="rect">
            <a:avLst/>
          </a:prstGeom>
          <a:noFill/>
          <a:ln>
            <a:noFill/>
          </a:ln>
        </p:spPr>
      </p:pic>
      <p:pic>
        <p:nvPicPr>
          <p:cNvPr id="216" name="Google Shape;216;p22" descr="image.png"/>
          <p:cNvPicPr preferRelativeResize="0"/>
          <p:nvPr/>
        </p:nvPicPr>
        <p:blipFill rotWithShape="1">
          <a:blip r:embed="rId6">
            <a:alphaModFix/>
          </a:blip>
          <a:srcRect/>
          <a:stretch/>
        </p:blipFill>
        <p:spPr>
          <a:xfrm>
            <a:off x="762000" y="4567237"/>
            <a:ext cx="3365450" cy="1590675"/>
          </a:xfrm>
          <a:prstGeom prst="rect">
            <a:avLst/>
          </a:prstGeom>
          <a:noFill/>
          <a:ln>
            <a:noFill/>
          </a:ln>
        </p:spPr>
      </p:pic>
      <p:pic>
        <p:nvPicPr>
          <p:cNvPr id="217" name="Google Shape;217;p22" descr="image.png"/>
          <p:cNvPicPr preferRelativeResize="0"/>
          <p:nvPr/>
        </p:nvPicPr>
        <p:blipFill rotWithShape="1">
          <a:blip r:embed="rId7">
            <a:alphaModFix/>
          </a:blip>
          <a:srcRect/>
          <a:stretch/>
        </p:blipFill>
        <p:spPr>
          <a:xfrm>
            <a:off x="4413200" y="4567237"/>
            <a:ext cx="3365450" cy="1590675"/>
          </a:xfrm>
          <a:prstGeom prst="rect">
            <a:avLst/>
          </a:prstGeom>
          <a:noFill/>
          <a:ln>
            <a:noFill/>
          </a:ln>
        </p:spPr>
      </p:pic>
      <p:pic>
        <p:nvPicPr>
          <p:cNvPr id="218" name="Google Shape;218;p22" descr="image.png"/>
          <p:cNvPicPr preferRelativeResize="0"/>
          <p:nvPr/>
        </p:nvPicPr>
        <p:blipFill rotWithShape="1">
          <a:blip r:embed="rId8">
            <a:alphaModFix/>
          </a:blip>
          <a:srcRect/>
          <a:stretch/>
        </p:blipFill>
        <p:spPr>
          <a:xfrm>
            <a:off x="8064400" y="4567237"/>
            <a:ext cx="3365599" cy="1590675"/>
          </a:xfrm>
          <a:prstGeom prst="rect">
            <a:avLst/>
          </a:prstGeom>
          <a:noFill/>
          <a:ln>
            <a:noFill/>
          </a:ln>
        </p:spPr>
      </p:pic>
      <p:sp>
        <p:nvSpPr>
          <p:cNvPr id="219" name="Google Shape;219;p22"/>
          <p:cNvSpPr txBox="1"/>
          <p:nvPr/>
        </p:nvSpPr>
        <p:spPr>
          <a:xfrm>
            <a:off x="3610331" y="3548062"/>
            <a:ext cx="1510200" cy="2772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00" b="1" i="0" u="none" strike="noStrike" cap="none">
                <a:solidFill>
                  <a:srgbClr val="000000"/>
                </a:solidFill>
                <a:latin typeface="Kalam"/>
                <a:ea typeface="Kalam"/>
                <a:cs typeface="Kalam"/>
                <a:sym typeface="Kalam"/>
              </a:rPr>
              <a:t>School </a:t>
            </a:r>
            <a:endParaRPr/>
          </a:p>
        </p:txBody>
      </p:sp>
      <p:sp>
        <p:nvSpPr>
          <p:cNvPr id="220" name="Google Shape;220;p22"/>
          <p:cNvSpPr txBox="1"/>
          <p:nvPr/>
        </p:nvSpPr>
        <p:spPr>
          <a:xfrm>
            <a:off x="7251679" y="3548062"/>
            <a:ext cx="1530300" cy="2772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00" b="1" i="0" u="none" strike="noStrike" cap="none">
                <a:solidFill>
                  <a:srgbClr val="000000"/>
                </a:solidFill>
                <a:latin typeface="Kalam"/>
                <a:ea typeface="Kalam"/>
                <a:cs typeface="Kalam"/>
                <a:sym typeface="Kalam"/>
              </a:rPr>
              <a:t>Family </a:t>
            </a:r>
            <a:endParaRPr/>
          </a:p>
        </p:txBody>
      </p:sp>
      <p:sp>
        <p:nvSpPr>
          <p:cNvPr id="221" name="Google Shape;221;p22"/>
          <p:cNvSpPr txBox="1"/>
          <p:nvPr/>
        </p:nvSpPr>
        <p:spPr>
          <a:xfrm>
            <a:off x="1409521" y="5424487"/>
            <a:ext cx="2070258" cy="37147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00" b="1" i="0" u="none" strike="noStrike" cap="none">
                <a:solidFill>
                  <a:srgbClr val="000000"/>
                </a:solidFill>
                <a:latin typeface="Kalam"/>
                <a:ea typeface="Kalam"/>
                <a:cs typeface="Kalam"/>
                <a:sym typeface="Kalam"/>
              </a:rPr>
              <a:t>Community Based</a:t>
            </a:r>
            <a:endParaRPr/>
          </a:p>
        </p:txBody>
      </p:sp>
      <p:sp>
        <p:nvSpPr>
          <p:cNvPr id="222" name="Google Shape;222;p22"/>
          <p:cNvSpPr txBox="1"/>
          <p:nvPr/>
        </p:nvSpPr>
        <p:spPr>
          <a:xfrm>
            <a:off x="5425767" y="5424487"/>
            <a:ext cx="1340100" cy="2772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00" b="1" i="0" u="none" strike="noStrike" cap="none">
                <a:solidFill>
                  <a:srgbClr val="000000"/>
                </a:solidFill>
                <a:latin typeface="Kalam"/>
                <a:ea typeface="Kalam"/>
                <a:cs typeface="Kalam"/>
                <a:sym typeface="Kalam"/>
              </a:rPr>
              <a:t>Policy </a:t>
            </a:r>
            <a:endParaRPr/>
          </a:p>
        </p:txBody>
      </p:sp>
      <p:sp>
        <p:nvSpPr>
          <p:cNvPr id="223" name="Google Shape;223;p22"/>
          <p:cNvSpPr txBox="1"/>
          <p:nvPr/>
        </p:nvSpPr>
        <p:spPr>
          <a:xfrm>
            <a:off x="8802082" y="5424487"/>
            <a:ext cx="1890236" cy="37147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00" b="1" i="0" u="none" strike="noStrike" cap="none">
                <a:solidFill>
                  <a:srgbClr val="000000"/>
                </a:solidFill>
                <a:latin typeface="Kalam"/>
                <a:ea typeface="Kalam"/>
                <a:cs typeface="Kalam"/>
                <a:sym typeface="Kalam"/>
              </a:rPr>
              <a:t>Other Resources</a:t>
            </a:r>
            <a:endParaRPr/>
          </a:p>
        </p:txBody>
      </p:sp>
      <p:pic>
        <p:nvPicPr>
          <p:cNvPr id="224" name="Google Shape;224;p22" descr="image.png"/>
          <p:cNvPicPr preferRelativeResize="0"/>
          <p:nvPr/>
        </p:nvPicPr>
        <p:blipFill rotWithShape="1">
          <a:blip r:embed="rId9">
            <a:alphaModFix/>
          </a:blip>
          <a:srcRect/>
          <a:stretch/>
        </p:blipFill>
        <p:spPr>
          <a:xfrm>
            <a:off x="4127301" y="2928937"/>
            <a:ext cx="476250" cy="381000"/>
          </a:xfrm>
          <a:prstGeom prst="rect">
            <a:avLst/>
          </a:prstGeom>
          <a:noFill/>
          <a:ln>
            <a:noFill/>
          </a:ln>
        </p:spPr>
      </p:pic>
      <p:pic>
        <p:nvPicPr>
          <p:cNvPr id="225" name="Google Shape;225;p22" descr="image.png"/>
          <p:cNvPicPr preferRelativeResize="0"/>
          <p:nvPr/>
        </p:nvPicPr>
        <p:blipFill rotWithShape="1">
          <a:blip r:embed="rId10">
            <a:alphaModFix/>
          </a:blip>
          <a:srcRect/>
          <a:stretch/>
        </p:blipFill>
        <p:spPr>
          <a:xfrm>
            <a:off x="7802462" y="2928937"/>
            <a:ext cx="428625" cy="381000"/>
          </a:xfrm>
          <a:prstGeom prst="rect">
            <a:avLst/>
          </a:prstGeom>
          <a:noFill/>
          <a:ln>
            <a:noFill/>
          </a:ln>
        </p:spPr>
      </p:pic>
      <p:pic>
        <p:nvPicPr>
          <p:cNvPr id="226" name="Google Shape;226;p22" descr="image.png"/>
          <p:cNvPicPr preferRelativeResize="0"/>
          <p:nvPr/>
        </p:nvPicPr>
        <p:blipFill rotWithShape="1">
          <a:blip r:embed="rId11">
            <a:alphaModFix/>
          </a:blip>
          <a:srcRect/>
          <a:stretch/>
        </p:blipFill>
        <p:spPr>
          <a:xfrm>
            <a:off x="2206525" y="4805362"/>
            <a:ext cx="476250" cy="381000"/>
          </a:xfrm>
          <a:prstGeom prst="rect">
            <a:avLst/>
          </a:prstGeom>
          <a:noFill/>
          <a:ln>
            <a:noFill/>
          </a:ln>
        </p:spPr>
      </p:pic>
      <p:pic>
        <p:nvPicPr>
          <p:cNvPr id="227" name="Google Shape;227;p22" descr="image.png"/>
          <p:cNvPicPr preferRelativeResize="0"/>
          <p:nvPr/>
        </p:nvPicPr>
        <p:blipFill rotWithShape="1">
          <a:blip r:embed="rId12">
            <a:alphaModFix/>
          </a:blip>
          <a:srcRect/>
          <a:stretch/>
        </p:blipFill>
        <p:spPr>
          <a:xfrm>
            <a:off x="5905351" y="4805362"/>
            <a:ext cx="381000" cy="381000"/>
          </a:xfrm>
          <a:prstGeom prst="rect">
            <a:avLst/>
          </a:prstGeom>
          <a:noFill/>
          <a:ln>
            <a:noFill/>
          </a:ln>
        </p:spPr>
      </p:pic>
      <p:pic>
        <p:nvPicPr>
          <p:cNvPr id="228" name="Google Shape;228;p22" descr="image.png"/>
          <p:cNvPicPr preferRelativeResize="0"/>
          <p:nvPr/>
        </p:nvPicPr>
        <p:blipFill rotWithShape="1">
          <a:blip r:embed="rId13">
            <a:alphaModFix/>
          </a:blip>
          <a:srcRect/>
          <a:stretch/>
        </p:blipFill>
        <p:spPr>
          <a:xfrm>
            <a:off x="9556700" y="4805362"/>
            <a:ext cx="381000" cy="381000"/>
          </a:xfrm>
          <a:prstGeom prst="rect">
            <a:avLst/>
          </a:prstGeom>
          <a:noFill/>
          <a:ln>
            <a:noFill/>
          </a:ln>
        </p:spPr>
      </p:pic>
      <p:pic>
        <p:nvPicPr>
          <p:cNvPr id="229" name="Google Shape;229;p22" descr="image.png"/>
          <p:cNvPicPr preferRelativeResize="0"/>
          <p:nvPr/>
        </p:nvPicPr>
        <p:blipFill rotWithShape="1">
          <a:blip r:embed="rId14">
            <a:alphaModFix/>
          </a:blip>
          <a:srcRect/>
          <a:stretch/>
        </p:blipFill>
        <p:spPr>
          <a:xfrm>
            <a:off x="7674491" y="1093488"/>
            <a:ext cx="684666" cy="738548"/>
          </a:xfrm>
          <a:prstGeom prst="rect">
            <a:avLst/>
          </a:prstGeom>
          <a:noFill/>
          <a:ln>
            <a:noFill/>
          </a:ln>
        </p:spPr>
      </p:pic>
      <p:sp>
        <p:nvSpPr>
          <p:cNvPr id="230" name="Google Shape;230;p22"/>
          <p:cNvSpPr txBox="1"/>
          <p:nvPr/>
        </p:nvSpPr>
        <p:spPr>
          <a:xfrm>
            <a:off x="762000" y="1190625"/>
            <a:ext cx="11201400" cy="750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875" b="1">
                <a:solidFill>
                  <a:srgbClr val="1E293B"/>
                </a:solidFill>
                <a:latin typeface="Kalam"/>
                <a:ea typeface="Kalam"/>
                <a:cs typeface="Kalam"/>
                <a:sym typeface="Kalam"/>
              </a:rPr>
              <a:t>Ways to get information</a:t>
            </a:r>
            <a:endParaRPr sz="4875" b="1">
              <a:solidFill>
                <a:srgbClr val="1E293B"/>
              </a:solidFill>
              <a:latin typeface="Kalam"/>
              <a:ea typeface="Kalam"/>
              <a:cs typeface="Kalam"/>
              <a:sym typeface="Kalam"/>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pic>
        <p:nvPicPr>
          <p:cNvPr id="235" name="Google Shape;235;p23"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236" name="Google Shape;236;p23" descr="image.png"/>
          <p:cNvPicPr preferRelativeResize="0"/>
          <p:nvPr/>
        </p:nvPicPr>
        <p:blipFill rotWithShape="1">
          <a:blip r:embed="rId4">
            <a:alphaModFix/>
          </a:blip>
          <a:srcRect/>
          <a:stretch/>
        </p:blipFill>
        <p:spPr>
          <a:xfrm>
            <a:off x="762000" y="2362200"/>
            <a:ext cx="5095875" cy="3505200"/>
          </a:xfrm>
          <a:prstGeom prst="rect">
            <a:avLst/>
          </a:prstGeom>
          <a:noFill/>
          <a:ln>
            <a:noFill/>
          </a:ln>
        </p:spPr>
      </p:pic>
      <p:pic>
        <p:nvPicPr>
          <p:cNvPr id="237" name="Google Shape;237;p23" descr="image.png"/>
          <p:cNvPicPr preferRelativeResize="0"/>
          <p:nvPr/>
        </p:nvPicPr>
        <p:blipFill rotWithShape="1">
          <a:blip r:embed="rId5">
            <a:alphaModFix/>
          </a:blip>
          <a:srcRect/>
          <a:stretch/>
        </p:blipFill>
        <p:spPr>
          <a:xfrm>
            <a:off x="6334125" y="2362200"/>
            <a:ext cx="5095875" cy="3505200"/>
          </a:xfrm>
          <a:prstGeom prst="rect">
            <a:avLst/>
          </a:prstGeom>
          <a:noFill/>
          <a:ln>
            <a:noFill/>
          </a:ln>
        </p:spPr>
      </p:pic>
      <p:sp>
        <p:nvSpPr>
          <p:cNvPr id="238" name="Google Shape;238;p23"/>
          <p:cNvSpPr txBox="1"/>
          <p:nvPr/>
        </p:nvSpPr>
        <p:spPr>
          <a:xfrm>
            <a:off x="1064656" y="3429000"/>
            <a:ext cx="4490561" cy="5715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850" b="1" i="0" u="none" strike="noStrike" cap="none">
                <a:solidFill>
                  <a:srgbClr val="000000"/>
                </a:solidFill>
                <a:latin typeface="Kalam"/>
                <a:ea typeface="Kalam"/>
                <a:cs typeface="Kalam"/>
                <a:sym typeface="Kalam"/>
              </a:rPr>
              <a:t>Short Term</a:t>
            </a:r>
            <a:endParaRPr/>
          </a:p>
        </p:txBody>
      </p:sp>
      <p:sp>
        <p:nvSpPr>
          <p:cNvPr id="239" name="Google Shape;239;p23"/>
          <p:cNvSpPr txBox="1"/>
          <p:nvPr/>
        </p:nvSpPr>
        <p:spPr>
          <a:xfrm>
            <a:off x="1171575" y="4143375"/>
            <a:ext cx="4276800" cy="277200"/>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1800" b="1" i="1">
                <a:solidFill>
                  <a:srgbClr val="334155"/>
                </a:solidFill>
                <a:latin typeface="Quicksand"/>
                <a:ea typeface="Quicksand"/>
                <a:cs typeface="Quicksand"/>
                <a:sym typeface="Quicksand"/>
              </a:rPr>
              <a:t>Happen after a short period of time</a:t>
            </a:r>
            <a:endParaRPr/>
          </a:p>
        </p:txBody>
      </p:sp>
      <p:sp>
        <p:nvSpPr>
          <p:cNvPr id="240" name="Google Shape;240;p23"/>
          <p:cNvSpPr txBox="1"/>
          <p:nvPr/>
        </p:nvSpPr>
        <p:spPr>
          <a:xfrm>
            <a:off x="1171575" y="4629150"/>
            <a:ext cx="4276800" cy="277200"/>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1800" b="1" i="0" u="none" strike="noStrike" cap="none">
                <a:solidFill>
                  <a:srgbClr val="334155"/>
                </a:solidFill>
                <a:latin typeface="Quicksand"/>
                <a:ea typeface="Quicksand"/>
                <a:cs typeface="Quicksand"/>
                <a:sym typeface="Quicksand"/>
              </a:rPr>
              <a:t>Having fun with friends</a:t>
            </a:r>
            <a:endParaRPr/>
          </a:p>
        </p:txBody>
      </p:sp>
      <p:sp>
        <p:nvSpPr>
          <p:cNvPr id="241" name="Google Shape;241;p23"/>
          <p:cNvSpPr txBox="1"/>
          <p:nvPr/>
        </p:nvSpPr>
        <p:spPr>
          <a:xfrm>
            <a:off x="6636781" y="3429000"/>
            <a:ext cx="4490561" cy="5715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850" b="1" i="0" u="none" strike="noStrike" cap="none">
                <a:solidFill>
                  <a:srgbClr val="000000"/>
                </a:solidFill>
                <a:latin typeface="Kalam"/>
                <a:ea typeface="Kalam"/>
                <a:cs typeface="Kalam"/>
                <a:sym typeface="Kalam"/>
              </a:rPr>
              <a:t>Long Term</a:t>
            </a:r>
            <a:endParaRPr/>
          </a:p>
        </p:txBody>
      </p:sp>
      <p:sp>
        <p:nvSpPr>
          <p:cNvPr id="242" name="Google Shape;242;p23"/>
          <p:cNvSpPr txBox="1"/>
          <p:nvPr/>
        </p:nvSpPr>
        <p:spPr>
          <a:xfrm>
            <a:off x="6743700" y="4143375"/>
            <a:ext cx="4276800" cy="692700"/>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1800" b="1" i="1">
                <a:solidFill>
                  <a:srgbClr val="334155"/>
                </a:solidFill>
                <a:latin typeface="Quicksand"/>
                <a:ea typeface="Quicksand"/>
                <a:cs typeface="Quicksand"/>
                <a:sym typeface="Quicksand"/>
              </a:rPr>
              <a:t>Happens after a long period of time (often accumulates)</a:t>
            </a:r>
            <a:endParaRPr/>
          </a:p>
        </p:txBody>
      </p:sp>
      <p:sp>
        <p:nvSpPr>
          <p:cNvPr id="243" name="Google Shape;243;p23"/>
          <p:cNvSpPr txBox="1"/>
          <p:nvPr/>
        </p:nvSpPr>
        <p:spPr>
          <a:xfrm>
            <a:off x="6743700" y="4908785"/>
            <a:ext cx="4276800" cy="277200"/>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1800" b="1">
                <a:solidFill>
                  <a:srgbClr val="334155"/>
                </a:solidFill>
                <a:latin typeface="Quicksand"/>
                <a:ea typeface="Quicksand"/>
                <a:cs typeface="Quicksand"/>
                <a:sym typeface="Quicksand"/>
              </a:rPr>
              <a:t>Altered</a:t>
            </a:r>
            <a:r>
              <a:rPr lang="en-US" sz="1800" b="1" i="0" u="none" strike="noStrike" cap="none">
                <a:solidFill>
                  <a:srgbClr val="334155"/>
                </a:solidFill>
                <a:latin typeface="Quicksand"/>
                <a:ea typeface="Quicksand"/>
                <a:cs typeface="Quicksand"/>
                <a:sym typeface="Quicksand"/>
              </a:rPr>
              <a:t> brain pathways</a:t>
            </a:r>
            <a:endParaRPr/>
          </a:p>
        </p:txBody>
      </p:sp>
      <p:pic>
        <p:nvPicPr>
          <p:cNvPr id="244" name="Google Shape;244;p23" descr="image.png"/>
          <p:cNvPicPr preferRelativeResize="0"/>
          <p:nvPr/>
        </p:nvPicPr>
        <p:blipFill rotWithShape="1">
          <a:blip r:embed="rId6">
            <a:alphaModFix/>
          </a:blip>
          <a:srcRect/>
          <a:stretch/>
        </p:blipFill>
        <p:spPr>
          <a:xfrm>
            <a:off x="3057525" y="2790825"/>
            <a:ext cx="504825" cy="571500"/>
          </a:xfrm>
          <a:prstGeom prst="rect">
            <a:avLst/>
          </a:prstGeom>
          <a:noFill/>
          <a:ln>
            <a:noFill/>
          </a:ln>
        </p:spPr>
      </p:pic>
      <p:pic>
        <p:nvPicPr>
          <p:cNvPr id="245" name="Google Shape;245;p23" descr="image.png"/>
          <p:cNvPicPr preferRelativeResize="0"/>
          <p:nvPr/>
        </p:nvPicPr>
        <p:blipFill rotWithShape="1">
          <a:blip r:embed="rId7">
            <a:alphaModFix/>
          </a:blip>
          <a:srcRect/>
          <a:stretch/>
        </p:blipFill>
        <p:spPr>
          <a:xfrm>
            <a:off x="8629650" y="2790825"/>
            <a:ext cx="504825" cy="571500"/>
          </a:xfrm>
          <a:prstGeom prst="rect">
            <a:avLst/>
          </a:prstGeom>
          <a:noFill/>
          <a:ln>
            <a:noFill/>
          </a:ln>
        </p:spPr>
      </p:pic>
      <p:sp>
        <p:nvSpPr>
          <p:cNvPr id="246" name="Google Shape;246;p23"/>
          <p:cNvSpPr txBox="1"/>
          <p:nvPr/>
        </p:nvSpPr>
        <p:spPr>
          <a:xfrm>
            <a:off x="762000" y="754675"/>
            <a:ext cx="11201400" cy="750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875" b="1" i="0" u="none" strike="noStrike" cap="none">
                <a:solidFill>
                  <a:srgbClr val="1E293B"/>
                </a:solidFill>
                <a:latin typeface="Kalam"/>
                <a:ea typeface="Kalam"/>
                <a:cs typeface="Kalam"/>
                <a:sym typeface="Kalam"/>
              </a:rPr>
              <a:t>Consequences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pic>
        <p:nvPicPr>
          <p:cNvPr id="251" name="Google Shape;251;p24"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252" name="Google Shape;252;p24" descr="image.png"/>
          <p:cNvPicPr preferRelativeResize="0"/>
          <p:nvPr/>
        </p:nvPicPr>
        <p:blipFill rotWithShape="1">
          <a:blip r:embed="rId4">
            <a:alphaModFix/>
          </a:blip>
          <a:srcRect/>
          <a:stretch/>
        </p:blipFill>
        <p:spPr>
          <a:xfrm>
            <a:off x="6334125" y="2305050"/>
            <a:ext cx="5095875" cy="3619500"/>
          </a:xfrm>
          <a:prstGeom prst="rect">
            <a:avLst/>
          </a:prstGeom>
          <a:noFill/>
          <a:ln>
            <a:noFill/>
          </a:ln>
        </p:spPr>
      </p:pic>
      <p:sp>
        <p:nvSpPr>
          <p:cNvPr id="253" name="Google Shape;253;p24"/>
          <p:cNvSpPr txBox="1"/>
          <p:nvPr/>
        </p:nvSpPr>
        <p:spPr>
          <a:xfrm>
            <a:off x="762000" y="2305050"/>
            <a:ext cx="5095800" cy="17778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2100" b="1" i="0" u="none" strike="noStrike" cap="none">
                <a:solidFill>
                  <a:srgbClr val="334155"/>
                </a:solidFill>
                <a:latin typeface="Quicksand"/>
                <a:ea typeface="Quicksand"/>
                <a:cs typeface="Quicksand"/>
                <a:sym typeface="Quicksand"/>
              </a:rPr>
              <a:t>One of the largest risk factors for substance use is stress, because </a:t>
            </a:r>
            <a:r>
              <a:rPr lang="en-US" sz="2100" b="1">
                <a:solidFill>
                  <a:srgbClr val="334155"/>
                </a:solidFill>
                <a:latin typeface="Quicksand"/>
                <a:ea typeface="Quicksand"/>
                <a:cs typeface="Quicksand"/>
                <a:sym typeface="Quicksand"/>
              </a:rPr>
              <a:t>adolescents</a:t>
            </a:r>
            <a:r>
              <a:rPr lang="en-US" sz="2100" b="1" i="0" u="none" strike="noStrike" cap="none">
                <a:solidFill>
                  <a:srgbClr val="334155"/>
                </a:solidFill>
                <a:latin typeface="Quicksand"/>
                <a:ea typeface="Quicksand"/>
                <a:cs typeface="Quicksand"/>
                <a:sym typeface="Quicksand"/>
              </a:rPr>
              <a:t> often rely on substances to cope.</a:t>
            </a:r>
            <a:endParaRPr/>
          </a:p>
        </p:txBody>
      </p:sp>
      <p:sp>
        <p:nvSpPr>
          <p:cNvPr id="254" name="Google Shape;254;p24"/>
          <p:cNvSpPr txBox="1"/>
          <p:nvPr/>
        </p:nvSpPr>
        <p:spPr>
          <a:xfrm>
            <a:off x="762000" y="4632375"/>
            <a:ext cx="5095800" cy="8082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2100" b="1" i="0" u="none" strike="noStrike" cap="none">
                <a:solidFill>
                  <a:srgbClr val="2EC4B6"/>
                </a:solidFill>
                <a:latin typeface="Quicksand"/>
                <a:ea typeface="Quicksand"/>
                <a:cs typeface="Quicksand"/>
                <a:sym typeface="Quicksand"/>
              </a:rPr>
              <a:t>Let's explore healthy ways to cope and build resilience.</a:t>
            </a:r>
            <a:endParaRPr/>
          </a:p>
        </p:txBody>
      </p:sp>
      <p:sp>
        <p:nvSpPr>
          <p:cNvPr id="255" name="Google Shape;255;p24"/>
          <p:cNvSpPr txBox="1"/>
          <p:nvPr/>
        </p:nvSpPr>
        <p:spPr>
          <a:xfrm>
            <a:off x="762000" y="736350"/>
            <a:ext cx="11201400" cy="750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875" b="1" i="0" u="none" strike="noStrike" cap="none">
                <a:solidFill>
                  <a:srgbClr val="1E293B"/>
                </a:solidFill>
                <a:latin typeface="Kalam"/>
                <a:ea typeface="Kalam"/>
                <a:cs typeface="Kalam"/>
                <a:sym typeface="Kalam"/>
              </a:rPr>
              <a:t>Coping with Stress</a:t>
            </a:r>
            <a:endParaRPr/>
          </a:p>
        </p:txBody>
      </p:sp>
      <p:pic>
        <p:nvPicPr>
          <p:cNvPr id="256" name="Google Shape;256;p24"/>
          <p:cNvPicPr preferRelativeResize="0"/>
          <p:nvPr/>
        </p:nvPicPr>
        <p:blipFill>
          <a:blip r:embed="rId5">
            <a:alphaModFix/>
          </a:blip>
          <a:stretch>
            <a:fillRect/>
          </a:stretch>
        </p:blipFill>
        <p:spPr>
          <a:xfrm>
            <a:off x="7168175" y="2467513"/>
            <a:ext cx="3294574" cy="329457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pic>
        <p:nvPicPr>
          <p:cNvPr id="261" name="Google Shape;261;p25"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262" name="Google Shape;262;p25" descr="image.png"/>
          <p:cNvPicPr preferRelativeResize="0"/>
          <p:nvPr/>
        </p:nvPicPr>
        <p:blipFill rotWithShape="1">
          <a:blip r:embed="rId4">
            <a:alphaModFix/>
          </a:blip>
          <a:srcRect/>
          <a:stretch/>
        </p:blipFill>
        <p:spPr>
          <a:xfrm>
            <a:off x="762000" y="2290762"/>
            <a:ext cx="3365450" cy="3648075"/>
          </a:xfrm>
          <a:prstGeom prst="rect">
            <a:avLst/>
          </a:prstGeom>
          <a:noFill/>
          <a:ln>
            <a:noFill/>
          </a:ln>
        </p:spPr>
      </p:pic>
      <p:pic>
        <p:nvPicPr>
          <p:cNvPr id="263" name="Google Shape;263;p25" descr="image.png"/>
          <p:cNvPicPr preferRelativeResize="0"/>
          <p:nvPr/>
        </p:nvPicPr>
        <p:blipFill rotWithShape="1">
          <a:blip r:embed="rId5">
            <a:alphaModFix/>
          </a:blip>
          <a:srcRect/>
          <a:stretch/>
        </p:blipFill>
        <p:spPr>
          <a:xfrm>
            <a:off x="4413200" y="2290762"/>
            <a:ext cx="3365450" cy="3648075"/>
          </a:xfrm>
          <a:prstGeom prst="rect">
            <a:avLst/>
          </a:prstGeom>
          <a:noFill/>
          <a:ln>
            <a:noFill/>
          </a:ln>
        </p:spPr>
      </p:pic>
      <p:pic>
        <p:nvPicPr>
          <p:cNvPr id="264" name="Google Shape;264;p25" descr="image.png"/>
          <p:cNvPicPr preferRelativeResize="0"/>
          <p:nvPr/>
        </p:nvPicPr>
        <p:blipFill rotWithShape="1">
          <a:blip r:embed="rId6">
            <a:alphaModFix/>
          </a:blip>
          <a:srcRect/>
          <a:stretch/>
        </p:blipFill>
        <p:spPr>
          <a:xfrm>
            <a:off x="8064400" y="2290762"/>
            <a:ext cx="3365450" cy="3648075"/>
          </a:xfrm>
          <a:prstGeom prst="rect">
            <a:avLst/>
          </a:prstGeom>
          <a:noFill/>
          <a:ln>
            <a:noFill/>
          </a:ln>
        </p:spPr>
      </p:pic>
      <p:sp>
        <p:nvSpPr>
          <p:cNvPr id="265" name="Google Shape;265;p25"/>
          <p:cNvSpPr txBox="1"/>
          <p:nvPr/>
        </p:nvSpPr>
        <p:spPr>
          <a:xfrm>
            <a:off x="1384518" y="3395662"/>
            <a:ext cx="2120265" cy="5715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850" b="1" i="0" u="none" strike="noStrike" cap="none">
                <a:solidFill>
                  <a:srgbClr val="000000"/>
                </a:solidFill>
                <a:latin typeface="Kalam"/>
                <a:ea typeface="Kalam"/>
                <a:cs typeface="Kalam"/>
                <a:sym typeface="Kalam"/>
              </a:rPr>
              <a:t>Get Support</a:t>
            </a:r>
            <a:endParaRPr/>
          </a:p>
        </p:txBody>
      </p:sp>
      <p:sp>
        <p:nvSpPr>
          <p:cNvPr id="266" name="Google Shape;266;p25"/>
          <p:cNvSpPr txBox="1"/>
          <p:nvPr/>
        </p:nvSpPr>
        <p:spPr>
          <a:xfrm>
            <a:off x="1076325" y="4110037"/>
            <a:ext cx="2736800" cy="1371600"/>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1800" b="1" i="0" u="none" strike="noStrike" cap="none">
                <a:solidFill>
                  <a:srgbClr val="334155"/>
                </a:solidFill>
                <a:latin typeface="Quicksand"/>
                <a:ea typeface="Quicksand"/>
                <a:cs typeface="Quicksand"/>
                <a:sym typeface="Quicksand"/>
              </a:rPr>
              <a:t>Know where and how to get treatment and support services, including counseling.</a:t>
            </a:r>
            <a:endParaRPr/>
          </a:p>
        </p:txBody>
      </p:sp>
      <p:sp>
        <p:nvSpPr>
          <p:cNvPr id="267" name="Google Shape;267;p25"/>
          <p:cNvSpPr txBox="1"/>
          <p:nvPr/>
        </p:nvSpPr>
        <p:spPr>
          <a:xfrm>
            <a:off x="5110728" y="3395662"/>
            <a:ext cx="1970246" cy="5715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850" b="1" i="0" u="none" strike="noStrike" cap="none">
                <a:solidFill>
                  <a:srgbClr val="000000"/>
                </a:solidFill>
                <a:latin typeface="Kalam"/>
                <a:ea typeface="Kalam"/>
                <a:cs typeface="Kalam"/>
                <a:sym typeface="Kalam"/>
              </a:rPr>
              <a:t>Community</a:t>
            </a:r>
            <a:endParaRPr/>
          </a:p>
        </p:txBody>
      </p:sp>
      <p:sp>
        <p:nvSpPr>
          <p:cNvPr id="268" name="Google Shape;268;p25"/>
          <p:cNvSpPr txBox="1"/>
          <p:nvPr/>
        </p:nvSpPr>
        <p:spPr>
          <a:xfrm>
            <a:off x="4727525" y="4110037"/>
            <a:ext cx="2736800" cy="1028700"/>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1800" b="1" i="0" u="none" strike="noStrike" cap="none">
                <a:solidFill>
                  <a:srgbClr val="334155"/>
                </a:solidFill>
                <a:latin typeface="Quicksand"/>
                <a:ea typeface="Quicksand"/>
                <a:cs typeface="Quicksand"/>
                <a:sym typeface="Quicksand"/>
              </a:rPr>
              <a:t>Connect with community or faith-based organizations.</a:t>
            </a:r>
            <a:endParaRPr/>
          </a:p>
        </p:txBody>
      </p:sp>
      <p:sp>
        <p:nvSpPr>
          <p:cNvPr id="269" name="Google Shape;269;p25"/>
          <p:cNvSpPr txBox="1"/>
          <p:nvPr/>
        </p:nvSpPr>
        <p:spPr>
          <a:xfrm>
            <a:off x="8661915" y="3395662"/>
            <a:ext cx="2170271" cy="5715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850" b="1" i="0" u="none" strike="noStrike" cap="none">
                <a:solidFill>
                  <a:srgbClr val="000000"/>
                </a:solidFill>
                <a:latin typeface="Kalam"/>
                <a:ea typeface="Kalam"/>
                <a:cs typeface="Kalam"/>
                <a:sym typeface="Kalam"/>
              </a:rPr>
              <a:t>Take Breaks</a:t>
            </a:r>
            <a:endParaRPr/>
          </a:p>
        </p:txBody>
      </p:sp>
      <p:sp>
        <p:nvSpPr>
          <p:cNvPr id="270" name="Google Shape;270;p25"/>
          <p:cNvSpPr txBox="1"/>
          <p:nvPr/>
        </p:nvSpPr>
        <p:spPr>
          <a:xfrm>
            <a:off x="8378725" y="4110037"/>
            <a:ext cx="2736800" cy="1028700"/>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1800" b="1" i="0" u="none" strike="noStrike" cap="none">
                <a:solidFill>
                  <a:srgbClr val="334155"/>
                </a:solidFill>
                <a:latin typeface="Quicksand"/>
                <a:ea typeface="Quicksand"/>
                <a:cs typeface="Quicksand"/>
                <a:sym typeface="Quicksand"/>
              </a:rPr>
              <a:t>Take breaks from news and social media to reset your mind.</a:t>
            </a:r>
            <a:endParaRPr/>
          </a:p>
        </p:txBody>
      </p:sp>
      <p:pic>
        <p:nvPicPr>
          <p:cNvPr id="271" name="Google Shape;271;p25" descr="image.png"/>
          <p:cNvPicPr preferRelativeResize="0"/>
          <p:nvPr/>
        </p:nvPicPr>
        <p:blipFill rotWithShape="1">
          <a:blip r:embed="rId7">
            <a:alphaModFix/>
          </a:blip>
          <a:srcRect/>
          <a:stretch/>
        </p:blipFill>
        <p:spPr>
          <a:xfrm>
            <a:off x="2149375" y="2624137"/>
            <a:ext cx="590550" cy="523875"/>
          </a:xfrm>
          <a:prstGeom prst="rect">
            <a:avLst/>
          </a:prstGeom>
          <a:noFill/>
          <a:ln>
            <a:noFill/>
          </a:ln>
        </p:spPr>
      </p:pic>
      <p:pic>
        <p:nvPicPr>
          <p:cNvPr id="272" name="Google Shape;272;p25" descr="image.png"/>
          <p:cNvPicPr preferRelativeResize="0"/>
          <p:nvPr/>
        </p:nvPicPr>
        <p:blipFill rotWithShape="1">
          <a:blip r:embed="rId8">
            <a:alphaModFix/>
          </a:blip>
          <a:srcRect/>
          <a:stretch/>
        </p:blipFill>
        <p:spPr>
          <a:xfrm>
            <a:off x="5767238" y="2624137"/>
            <a:ext cx="657225" cy="523875"/>
          </a:xfrm>
          <a:prstGeom prst="rect">
            <a:avLst/>
          </a:prstGeom>
          <a:noFill/>
          <a:ln>
            <a:noFill/>
          </a:ln>
        </p:spPr>
      </p:pic>
      <p:pic>
        <p:nvPicPr>
          <p:cNvPr id="273" name="Google Shape;273;p25" descr="image.png"/>
          <p:cNvPicPr preferRelativeResize="0"/>
          <p:nvPr/>
        </p:nvPicPr>
        <p:blipFill rotWithShape="1">
          <a:blip r:embed="rId9">
            <a:alphaModFix/>
          </a:blip>
          <a:srcRect/>
          <a:stretch/>
        </p:blipFill>
        <p:spPr>
          <a:xfrm>
            <a:off x="9418439" y="2624137"/>
            <a:ext cx="657225" cy="523875"/>
          </a:xfrm>
          <a:prstGeom prst="rect">
            <a:avLst/>
          </a:prstGeom>
          <a:noFill/>
          <a:ln>
            <a:noFill/>
          </a:ln>
        </p:spPr>
      </p:pic>
      <p:sp>
        <p:nvSpPr>
          <p:cNvPr id="274" name="Google Shape;274;p25"/>
          <p:cNvSpPr txBox="1"/>
          <p:nvPr/>
        </p:nvSpPr>
        <p:spPr>
          <a:xfrm>
            <a:off x="762000" y="809625"/>
            <a:ext cx="11201400" cy="750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875" b="1" i="0" u="none" strike="noStrike" cap="none">
                <a:solidFill>
                  <a:srgbClr val="1E293B"/>
                </a:solidFill>
                <a:latin typeface="Kalam"/>
                <a:ea typeface="Kalam"/>
                <a:cs typeface="Kalam"/>
                <a:sym typeface="Kalam"/>
              </a:rPr>
              <a:t>Healthy Coping Mechanisms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pic>
        <p:nvPicPr>
          <p:cNvPr id="279" name="Google Shape;279;p26"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280" name="Google Shape;280;p26" descr="image.png"/>
          <p:cNvPicPr preferRelativeResize="0"/>
          <p:nvPr/>
        </p:nvPicPr>
        <p:blipFill rotWithShape="1">
          <a:blip r:embed="rId4">
            <a:alphaModFix/>
          </a:blip>
          <a:srcRect/>
          <a:stretch/>
        </p:blipFill>
        <p:spPr>
          <a:xfrm>
            <a:off x="762000" y="2290762"/>
            <a:ext cx="3365450" cy="3648075"/>
          </a:xfrm>
          <a:prstGeom prst="rect">
            <a:avLst/>
          </a:prstGeom>
          <a:noFill/>
          <a:ln>
            <a:noFill/>
          </a:ln>
        </p:spPr>
      </p:pic>
      <p:pic>
        <p:nvPicPr>
          <p:cNvPr id="281" name="Google Shape;281;p26" descr="image.png"/>
          <p:cNvPicPr preferRelativeResize="0"/>
          <p:nvPr/>
        </p:nvPicPr>
        <p:blipFill rotWithShape="1">
          <a:blip r:embed="rId5">
            <a:alphaModFix/>
          </a:blip>
          <a:srcRect/>
          <a:stretch/>
        </p:blipFill>
        <p:spPr>
          <a:xfrm>
            <a:off x="4413200" y="2290762"/>
            <a:ext cx="3365450" cy="3648075"/>
          </a:xfrm>
          <a:prstGeom prst="rect">
            <a:avLst/>
          </a:prstGeom>
          <a:noFill/>
          <a:ln>
            <a:noFill/>
          </a:ln>
        </p:spPr>
      </p:pic>
      <p:pic>
        <p:nvPicPr>
          <p:cNvPr id="282" name="Google Shape;282;p26" descr="image.png"/>
          <p:cNvPicPr preferRelativeResize="0"/>
          <p:nvPr/>
        </p:nvPicPr>
        <p:blipFill rotWithShape="1">
          <a:blip r:embed="rId6">
            <a:alphaModFix/>
          </a:blip>
          <a:srcRect/>
          <a:stretch/>
        </p:blipFill>
        <p:spPr>
          <a:xfrm>
            <a:off x="8064400" y="2290762"/>
            <a:ext cx="3365450" cy="3648075"/>
          </a:xfrm>
          <a:prstGeom prst="rect">
            <a:avLst/>
          </a:prstGeom>
          <a:noFill/>
          <a:ln>
            <a:noFill/>
          </a:ln>
        </p:spPr>
      </p:pic>
      <p:sp>
        <p:nvSpPr>
          <p:cNvPr id="283" name="Google Shape;283;p26"/>
          <p:cNvSpPr txBox="1"/>
          <p:nvPr/>
        </p:nvSpPr>
        <p:spPr>
          <a:xfrm>
            <a:off x="1384518" y="3395662"/>
            <a:ext cx="2120265" cy="5715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850" b="1" i="0" u="none" strike="noStrike" cap="none">
                <a:solidFill>
                  <a:srgbClr val="000000"/>
                </a:solidFill>
                <a:latin typeface="Kalam"/>
                <a:ea typeface="Kalam"/>
                <a:cs typeface="Kalam"/>
                <a:sym typeface="Kalam"/>
              </a:rPr>
              <a:t>Mindfulness</a:t>
            </a:r>
            <a:endParaRPr/>
          </a:p>
        </p:txBody>
      </p:sp>
      <p:sp>
        <p:nvSpPr>
          <p:cNvPr id="284" name="Google Shape;284;p26"/>
          <p:cNvSpPr txBox="1"/>
          <p:nvPr/>
        </p:nvSpPr>
        <p:spPr>
          <a:xfrm>
            <a:off x="1076325" y="4110037"/>
            <a:ext cx="2736800" cy="1371600"/>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1800" b="1" i="0" u="none" strike="noStrike" cap="none">
                <a:solidFill>
                  <a:srgbClr val="334155"/>
                </a:solidFill>
                <a:latin typeface="Quicksand"/>
                <a:ea typeface="Quicksand"/>
                <a:cs typeface="Quicksand"/>
                <a:sym typeface="Quicksand"/>
              </a:rPr>
              <a:t>Take deep breaths, stretch, or meditate. Build this into your routine.</a:t>
            </a:r>
            <a:endParaRPr/>
          </a:p>
        </p:txBody>
      </p:sp>
      <p:sp>
        <p:nvSpPr>
          <p:cNvPr id="285" name="Google Shape;285;p26"/>
          <p:cNvSpPr txBox="1"/>
          <p:nvPr/>
        </p:nvSpPr>
        <p:spPr>
          <a:xfrm>
            <a:off x="5455771" y="3395662"/>
            <a:ext cx="1280160" cy="5715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850" b="1" i="0" u="none" strike="noStrike" cap="none">
                <a:solidFill>
                  <a:srgbClr val="000000"/>
                </a:solidFill>
                <a:latin typeface="Kalam"/>
                <a:ea typeface="Kalam"/>
                <a:cs typeface="Kalam"/>
                <a:sym typeface="Kalam"/>
              </a:rPr>
              <a:t>Unwind</a:t>
            </a:r>
            <a:endParaRPr/>
          </a:p>
        </p:txBody>
      </p:sp>
      <p:sp>
        <p:nvSpPr>
          <p:cNvPr id="286" name="Google Shape;286;p26"/>
          <p:cNvSpPr txBox="1"/>
          <p:nvPr/>
        </p:nvSpPr>
        <p:spPr>
          <a:xfrm>
            <a:off x="4727525" y="4110037"/>
            <a:ext cx="2736800" cy="1028700"/>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1800" b="1" i="0" u="none" strike="noStrike" cap="none">
                <a:solidFill>
                  <a:srgbClr val="334155"/>
                </a:solidFill>
                <a:latin typeface="Quicksand"/>
                <a:ea typeface="Quicksand"/>
                <a:cs typeface="Quicksand"/>
                <a:sym typeface="Quicksand"/>
              </a:rPr>
              <a:t>Make time to unwind. Try to do activities you genuinely enjoy.</a:t>
            </a:r>
            <a:endParaRPr/>
          </a:p>
        </p:txBody>
      </p:sp>
      <p:sp>
        <p:nvSpPr>
          <p:cNvPr id="287" name="Google Shape;287;p26"/>
          <p:cNvSpPr txBox="1"/>
          <p:nvPr/>
        </p:nvSpPr>
        <p:spPr>
          <a:xfrm>
            <a:off x="8846939" y="3395662"/>
            <a:ext cx="1800225" cy="5715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850" b="1" i="0" u="none" strike="noStrike" cap="none">
                <a:solidFill>
                  <a:srgbClr val="000000"/>
                </a:solidFill>
                <a:latin typeface="Kalam"/>
                <a:ea typeface="Kalam"/>
                <a:cs typeface="Kalam"/>
                <a:sym typeface="Kalam"/>
              </a:rPr>
              <a:t>Body Care</a:t>
            </a:r>
            <a:endParaRPr/>
          </a:p>
        </p:txBody>
      </p:sp>
      <p:sp>
        <p:nvSpPr>
          <p:cNvPr id="288" name="Google Shape;288;p26"/>
          <p:cNvSpPr txBox="1"/>
          <p:nvPr/>
        </p:nvSpPr>
        <p:spPr>
          <a:xfrm>
            <a:off x="8378725" y="4110037"/>
            <a:ext cx="2736800" cy="1028700"/>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1800" b="1" i="0" u="none" strike="noStrike" cap="none">
                <a:solidFill>
                  <a:srgbClr val="334155"/>
                </a:solidFill>
                <a:latin typeface="Quicksand"/>
                <a:ea typeface="Quicksand"/>
                <a:cs typeface="Quicksand"/>
                <a:sym typeface="Quicksand"/>
              </a:rPr>
              <a:t>Get plenty of sleep, eat well-balanced meals, and exercise regularly.</a:t>
            </a:r>
            <a:endParaRPr/>
          </a:p>
        </p:txBody>
      </p:sp>
      <p:pic>
        <p:nvPicPr>
          <p:cNvPr id="289" name="Google Shape;289;p26" descr="image.png"/>
          <p:cNvPicPr preferRelativeResize="0"/>
          <p:nvPr/>
        </p:nvPicPr>
        <p:blipFill rotWithShape="1">
          <a:blip r:embed="rId7">
            <a:alphaModFix/>
          </a:blip>
          <a:srcRect/>
          <a:stretch/>
        </p:blipFill>
        <p:spPr>
          <a:xfrm>
            <a:off x="2182713" y="2624137"/>
            <a:ext cx="523875" cy="523875"/>
          </a:xfrm>
          <a:prstGeom prst="rect">
            <a:avLst/>
          </a:prstGeom>
          <a:noFill/>
          <a:ln>
            <a:noFill/>
          </a:ln>
        </p:spPr>
      </p:pic>
      <p:pic>
        <p:nvPicPr>
          <p:cNvPr id="290" name="Google Shape;290;p26" descr="image.png"/>
          <p:cNvPicPr preferRelativeResize="0"/>
          <p:nvPr/>
        </p:nvPicPr>
        <p:blipFill rotWithShape="1">
          <a:blip r:embed="rId8">
            <a:alphaModFix/>
          </a:blip>
          <a:srcRect/>
          <a:stretch/>
        </p:blipFill>
        <p:spPr>
          <a:xfrm>
            <a:off x="5833913" y="2624137"/>
            <a:ext cx="523875" cy="523875"/>
          </a:xfrm>
          <a:prstGeom prst="rect">
            <a:avLst/>
          </a:prstGeom>
          <a:noFill/>
          <a:ln>
            <a:noFill/>
          </a:ln>
        </p:spPr>
      </p:pic>
      <p:pic>
        <p:nvPicPr>
          <p:cNvPr id="291" name="Google Shape;291;p26" descr="image.png"/>
          <p:cNvPicPr preferRelativeResize="0"/>
          <p:nvPr/>
        </p:nvPicPr>
        <p:blipFill rotWithShape="1">
          <a:blip r:embed="rId9">
            <a:alphaModFix/>
          </a:blip>
          <a:srcRect/>
          <a:stretch/>
        </p:blipFill>
        <p:spPr>
          <a:xfrm>
            <a:off x="9485114" y="2624137"/>
            <a:ext cx="523875" cy="523875"/>
          </a:xfrm>
          <a:prstGeom prst="rect">
            <a:avLst/>
          </a:prstGeom>
          <a:noFill/>
          <a:ln>
            <a:noFill/>
          </a:ln>
        </p:spPr>
      </p:pic>
      <p:sp>
        <p:nvSpPr>
          <p:cNvPr id="292" name="Google Shape;292;p26"/>
          <p:cNvSpPr txBox="1"/>
          <p:nvPr/>
        </p:nvSpPr>
        <p:spPr>
          <a:xfrm>
            <a:off x="762000" y="791300"/>
            <a:ext cx="11201400" cy="750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875" b="1" i="0" u="none" strike="noStrike" cap="none">
                <a:solidFill>
                  <a:srgbClr val="1E293B"/>
                </a:solidFill>
                <a:latin typeface="Kalam"/>
                <a:ea typeface="Kalam"/>
                <a:cs typeface="Kalam"/>
                <a:sym typeface="Kalam"/>
              </a:rPr>
              <a:t>Healthy Coping Mechanisms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pic>
        <p:nvPicPr>
          <p:cNvPr id="297" name="Google Shape;297;p27"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298" name="Google Shape;298;p27" descr="image.png"/>
          <p:cNvPicPr preferRelativeResize="0"/>
          <p:nvPr/>
        </p:nvPicPr>
        <p:blipFill rotWithShape="1">
          <a:blip r:embed="rId4">
            <a:alphaModFix/>
          </a:blip>
          <a:srcRect/>
          <a:stretch/>
        </p:blipFill>
        <p:spPr>
          <a:xfrm>
            <a:off x="762000" y="2028825"/>
            <a:ext cx="5095875" cy="2019300"/>
          </a:xfrm>
          <a:prstGeom prst="rect">
            <a:avLst/>
          </a:prstGeom>
          <a:noFill/>
          <a:ln>
            <a:noFill/>
          </a:ln>
        </p:spPr>
      </p:pic>
      <p:sp>
        <p:nvSpPr>
          <p:cNvPr id="299" name="Google Shape;299;p27"/>
          <p:cNvSpPr txBox="1"/>
          <p:nvPr/>
        </p:nvSpPr>
        <p:spPr>
          <a:xfrm>
            <a:off x="1028736" y="2543167"/>
            <a:ext cx="4562400" cy="9906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1200"/>
              </a:spcBef>
              <a:spcAft>
                <a:spcPts val="1200"/>
              </a:spcAft>
              <a:buSzPts val="1100"/>
              <a:buNone/>
            </a:pPr>
            <a:r>
              <a:rPr lang="en-US" sz="1950" b="1" i="1">
                <a:solidFill>
                  <a:srgbClr val="334155"/>
                </a:solidFill>
                <a:latin typeface="Quicksand"/>
                <a:ea typeface="Quicksand"/>
                <a:cs typeface="Quicksand"/>
                <a:sym typeface="Quicksand"/>
              </a:rPr>
              <a:t>You have homework, sports practice, and chores all on the same day. It feels like you can't keep up.</a:t>
            </a:r>
            <a:endParaRPr sz="1950" b="1" i="1">
              <a:solidFill>
                <a:srgbClr val="334155"/>
              </a:solidFill>
              <a:latin typeface="Quicksand"/>
              <a:ea typeface="Quicksand"/>
              <a:cs typeface="Quicksand"/>
              <a:sym typeface="Quicksand"/>
            </a:endParaRPr>
          </a:p>
        </p:txBody>
      </p:sp>
      <p:sp>
        <p:nvSpPr>
          <p:cNvPr id="300" name="Google Shape;300;p27"/>
          <p:cNvSpPr txBox="1"/>
          <p:nvPr/>
        </p:nvSpPr>
        <p:spPr>
          <a:xfrm>
            <a:off x="1143000" y="4286250"/>
            <a:ext cx="4714800" cy="12006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a:solidFill>
                  <a:schemeClr val="dk1"/>
                </a:solidFill>
                <a:latin typeface="Quicksand"/>
                <a:ea typeface="Quicksand"/>
                <a:cs typeface="Quicksand"/>
                <a:sym typeface="Quicksand"/>
              </a:rPr>
              <a:t>How do you feel?</a:t>
            </a:r>
            <a:endParaRPr sz="1950">
              <a:solidFill>
                <a:schemeClr val="dk1"/>
              </a:solidFill>
              <a:latin typeface="Quicksand"/>
              <a:ea typeface="Quicksand"/>
              <a:cs typeface="Quicksand"/>
              <a:sym typeface="Quicksand"/>
            </a:endParaRPr>
          </a:p>
          <a:p>
            <a:pPr marL="0" marR="0" lvl="0" indent="0" algn="l" rtl="0">
              <a:lnSpc>
                <a:spcPct val="150000"/>
              </a:lnSpc>
              <a:spcBef>
                <a:spcPts val="0"/>
              </a:spcBef>
              <a:spcAft>
                <a:spcPts val="0"/>
              </a:spcAft>
              <a:buNone/>
            </a:pPr>
            <a:endParaRPr sz="1950">
              <a:solidFill>
                <a:schemeClr val="dk1"/>
              </a:solidFill>
              <a:latin typeface="Quicksand"/>
              <a:ea typeface="Quicksand"/>
              <a:cs typeface="Quicksand"/>
              <a:sym typeface="Quicksand"/>
            </a:endParaRPr>
          </a:p>
          <a:p>
            <a:pPr marL="0" marR="0" lvl="0" indent="0" algn="l" rtl="0">
              <a:lnSpc>
                <a:spcPct val="150000"/>
              </a:lnSpc>
              <a:spcBef>
                <a:spcPts val="0"/>
              </a:spcBef>
              <a:spcAft>
                <a:spcPts val="0"/>
              </a:spcAft>
              <a:buNone/>
            </a:pPr>
            <a:r>
              <a:rPr lang="en-US" sz="1950">
                <a:solidFill>
                  <a:schemeClr val="dk1"/>
                </a:solidFill>
                <a:latin typeface="Quicksand"/>
                <a:ea typeface="Quicksand"/>
                <a:cs typeface="Quicksand"/>
                <a:sym typeface="Quicksand"/>
              </a:rPr>
              <a:t>How might you relieve this stress?</a:t>
            </a:r>
            <a:endParaRPr sz="1950">
              <a:solidFill>
                <a:schemeClr val="dk1"/>
              </a:solidFill>
              <a:latin typeface="Quicksand"/>
              <a:ea typeface="Quicksand"/>
              <a:cs typeface="Quicksand"/>
              <a:sym typeface="Quicksand"/>
            </a:endParaRPr>
          </a:p>
        </p:txBody>
      </p:sp>
      <p:sp>
        <p:nvSpPr>
          <p:cNvPr id="301" name="Google Shape;301;p27"/>
          <p:cNvSpPr txBox="1"/>
          <p:nvPr/>
        </p:nvSpPr>
        <p:spPr>
          <a:xfrm>
            <a:off x="1143000" y="5219700"/>
            <a:ext cx="4714800" cy="2154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endParaRPr>
              <a:solidFill>
                <a:schemeClr val="dk1"/>
              </a:solidFill>
            </a:endParaRPr>
          </a:p>
        </p:txBody>
      </p:sp>
      <p:sp>
        <p:nvSpPr>
          <p:cNvPr id="302" name="Google Shape;302;p27"/>
          <p:cNvSpPr txBox="1"/>
          <p:nvPr/>
        </p:nvSpPr>
        <p:spPr>
          <a:xfrm>
            <a:off x="762000" y="800100"/>
            <a:ext cx="11201400" cy="750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875" b="1" i="0" u="none" strike="noStrike" cap="none">
                <a:solidFill>
                  <a:srgbClr val="1E293B"/>
                </a:solidFill>
                <a:latin typeface="Kalam"/>
                <a:ea typeface="Kalam"/>
                <a:cs typeface="Kalam"/>
                <a:sym typeface="Kalam"/>
              </a:rPr>
              <a:t>Scenario #</a:t>
            </a:r>
            <a:r>
              <a:rPr lang="en-US" sz="4875" b="1">
                <a:solidFill>
                  <a:srgbClr val="1E293B"/>
                </a:solidFill>
                <a:latin typeface="Kalam"/>
                <a:ea typeface="Kalam"/>
                <a:cs typeface="Kalam"/>
                <a:sym typeface="Kalam"/>
              </a:rPr>
              <a:t>1</a:t>
            </a:r>
            <a:endParaRPr/>
          </a:p>
        </p:txBody>
      </p:sp>
      <p:pic>
        <p:nvPicPr>
          <p:cNvPr id="303" name="Google Shape;303;p27"/>
          <p:cNvPicPr preferRelativeResize="0"/>
          <p:nvPr/>
        </p:nvPicPr>
        <p:blipFill>
          <a:blip r:embed="rId5">
            <a:alphaModFix/>
          </a:blip>
          <a:stretch>
            <a:fillRect/>
          </a:stretch>
        </p:blipFill>
        <p:spPr>
          <a:xfrm>
            <a:off x="6385950" y="2170650"/>
            <a:ext cx="5239376" cy="30020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pic>
        <p:nvPicPr>
          <p:cNvPr id="308" name="Google Shape;308;p28"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309" name="Google Shape;309;p28" descr="image.png"/>
          <p:cNvPicPr preferRelativeResize="0"/>
          <p:nvPr/>
        </p:nvPicPr>
        <p:blipFill rotWithShape="1">
          <a:blip r:embed="rId4">
            <a:alphaModFix/>
          </a:blip>
          <a:srcRect/>
          <a:stretch/>
        </p:blipFill>
        <p:spPr>
          <a:xfrm>
            <a:off x="762000" y="2028825"/>
            <a:ext cx="5095875" cy="2019300"/>
          </a:xfrm>
          <a:prstGeom prst="rect">
            <a:avLst/>
          </a:prstGeom>
          <a:noFill/>
          <a:ln>
            <a:noFill/>
          </a:ln>
        </p:spPr>
      </p:pic>
      <p:sp>
        <p:nvSpPr>
          <p:cNvPr id="310" name="Google Shape;310;p28"/>
          <p:cNvSpPr txBox="1"/>
          <p:nvPr/>
        </p:nvSpPr>
        <p:spPr>
          <a:xfrm>
            <a:off x="1028736" y="2438167"/>
            <a:ext cx="4562400" cy="12006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1" i="1">
                <a:solidFill>
                  <a:srgbClr val="334155"/>
                </a:solidFill>
                <a:latin typeface="Quicksand"/>
                <a:ea typeface="Quicksand"/>
                <a:cs typeface="Quicksand"/>
                <a:sym typeface="Quicksand"/>
              </a:rPr>
              <a:t>There has been a lot of arguing at home lately, and it's making it hard to focus.</a:t>
            </a:r>
            <a:endParaRPr/>
          </a:p>
        </p:txBody>
      </p:sp>
      <p:sp>
        <p:nvSpPr>
          <p:cNvPr id="311" name="Google Shape;311;p28"/>
          <p:cNvSpPr txBox="1"/>
          <p:nvPr/>
        </p:nvSpPr>
        <p:spPr>
          <a:xfrm>
            <a:off x="1143000" y="4286250"/>
            <a:ext cx="4714800" cy="16509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a:solidFill>
                  <a:schemeClr val="dk1"/>
                </a:solidFill>
                <a:latin typeface="Quicksand"/>
                <a:ea typeface="Quicksand"/>
                <a:cs typeface="Quicksand"/>
                <a:sym typeface="Quicksand"/>
              </a:rPr>
              <a:t>How do you feel?</a:t>
            </a:r>
            <a:endParaRPr sz="1950">
              <a:solidFill>
                <a:schemeClr val="dk1"/>
              </a:solidFill>
              <a:latin typeface="Quicksand"/>
              <a:ea typeface="Quicksand"/>
              <a:cs typeface="Quicksand"/>
              <a:sym typeface="Quicksand"/>
            </a:endParaRPr>
          </a:p>
          <a:p>
            <a:pPr marL="0" marR="0" lvl="0" indent="0" algn="l" rtl="0">
              <a:lnSpc>
                <a:spcPct val="150000"/>
              </a:lnSpc>
              <a:spcBef>
                <a:spcPts val="0"/>
              </a:spcBef>
              <a:spcAft>
                <a:spcPts val="0"/>
              </a:spcAft>
              <a:buNone/>
            </a:pPr>
            <a:endParaRPr sz="1950">
              <a:solidFill>
                <a:schemeClr val="dk1"/>
              </a:solidFill>
              <a:latin typeface="Quicksand"/>
              <a:ea typeface="Quicksand"/>
              <a:cs typeface="Quicksand"/>
              <a:sym typeface="Quicksand"/>
            </a:endParaRPr>
          </a:p>
          <a:p>
            <a:pPr marL="0" marR="0" lvl="0" indent="0" algn="l" rtl="0">
              <a:lnSpc>
                <a:spcPct val="150000"/>
              </a:lnSpc>
              <a:spcBef>
                <a:spcPts val="0"/>
              </a:spcBef>
              <a:spcAft>
                <a:spcPts val="0"/>
              </a:spcAft>
              <a:buNone/>
            </a:pPr>
            <a:r>
              <a:rPr lang="en-US" sz="1950">
                <a:solidFill>
                  <a:schemeClr val="dk1"/>
                </a:solidFill>
                <a:latin typeface="Quicksand"/>
                <a:ea typeface="Quicksand"/>
                <a:cs typeface="Quicksand"/>
                <a:sym typeface="Quicksand"/>
              </a:rPr>
              <a:t>How will you relieve this stress? Will you talk to anyone? If so, who?</a:t>
            </a:r>
            <a:endParaRPr sz="1950">
              <a:solidFill>
                <a:schemeClr val="dk1"/>
              </a:solidFill>
              <a:latin typeface="Quicksand"/>
              <a:ea typeface="Quicksand"/>
              <a:cs typeface="Quicksand"/>
              <a:sym typeface="Quicksand"/>
            </a:endParaRPr>
          </a:p>
        </p:txBody>
      </p:sp>
      <p:sp>
        <p:nvSpPr>
          <p:cNvPr id="312" name="Google Shape;312;p28"/>
          <p:cNvSpPr txBox="1"/>
          <p:nvPr/>
        </p:nvSpPr>
        <p:spPr>
          <a:xfrm>
            <a:off x="762000" y="800100"/>
            <a:ext cx="11201400" cy="750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875" b="1" i="0" u="none" strike="noStrike" cap="none">
                <a:solidFill>
                  <a:srgbClr val="1E293B"/>
                </a:solidFill>
                <a:latin typeface="Kalam"/>
                <a:ea typeface="Kalam"/>
                <a:cs typeface="Kalam"/>
                <a:sym typeface="Kalam"/>
              </a:rPr>
              <a:t>Scenario #</a:t>
            </a:r>
            <a:r>
              <a:rPr lang="en-US" sz="4875" b="1">
                <a:solidFill>
                  <a:srgbClr val="1E293B"/>
                </a:solidFill>
                <a:latin typeface="Kalam"/>
                <a:ea typeface="Kalam"/>
                <a:cs typeface="Kalam"/>
                <a:sym typeface="Kalam"/>
              </a:rPr>
              <a:t>2</a:t>
            </a:r>
            <a:endParaRPr/>
          </a:p>
        </p:txBody>
      </p:sp>
      <p:pic>
        <p:nvPicPr>
          <p:cNvPr id="313" name="Google Shape;313;p28" title="Screenshot 2026-08-03 at 1.47.43 PM.png"/>
          <p:cNvPicPr preferRelativeResize="0"/>
          <p:nvPr/>
        </p:nvPicPr>
        <p:blipFill>
          <a:blip r:embed="rId5">
            <a:alphaModFix/>
          </a:blip>
          <a:stretch>
            <a:fillRect/>
          </a:stretch>
        </p:blipFill>
        <p:spPr>
          <a:xfrm>
            <a:off x="6305850" y="2028831"/>
            <a:ext cx="5450326" cy="299472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pic>
        <p:nvPicPr>
          <p:cNvPr id="318" name="Google Shape;318;p29"/>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319" name="Google Shape;319;p29"/>
          <p:cNvPicPr preferRelativeResize="0"/>
          <p:nvPr/>
        </p:nvPicPr>
        <p:blipFill rotWithShape="1">
          <a:blip r:embed="rId4">
            <a:alphaModFix/>
          </a:blip>
          <a:srcRect/>
          <a:stretch/>
        </p:blipFill>
        <p:spPr>
          <a:xfrm>
            <a:off x="5791200" y="1714500"/>
            <a:ext cx="609600" cy="609600"/>
          </a:xfrm>
          <a:prstGeom prst="rect">
            <a:avLst/>
          </a:prstGeom>
          <a:noFill/>
          <a:ln>
            <a:noFill/>
          </a:ln>
        </p:spPr>
      </p:pic>
      <p:sp>
        <p:nvSpPr>
          <p:cNvPr id="320" name="Google Shape;320;p29"/>
          <p:cNvSpPr txBox="1"/>
          <p:nvPr/>
        </p:nvSpPr>
        <p:spPr>
          <a:xfrm>
            <a:off x="495300" y="2571750"/>
            <a:ext cx="11201400" cy="923400"/>
          </a:xfrm>
          <a:prstGeom prst="rect">
            <a:avLst/>
          </a:prstGeom>
          <a:solidFill>
            <a:srgbClr val="000000">
              <a:alpha val="0"/>
            </a:srgbClr>
          </a:solidFill>
          <a:ln>
            <a:noFill/>
          </a:ln>
        </p:spPr>
        <p:txBody>
          <a:bodyPr spcFirstLastPara="1" wrap="square" lIns="0" tIns="0" rIns="0" bIns="0" anchor="ctr" anchorCtr="0">
            <a:spAutoFit/>
          </a:bodyPr>
          <a:lstStyle/>
          <a:p>
            <a:pPr marL="0" lvl="0" indent="0" algn="ctr" rtl="0">
              <a:spcBef>
                <a:spcPts val="0"/>
              </a:spcBef>
              <a:spcAft>
                <a:spcPts val="0"/>
              </a:spcAft>
              <a:buNone/>
            </a:pPr>
            <a:r>
              <a:rPr lang="en-US" sz="6000" b="1">
                <a:solidFill>
                  <a:srgbClr val="FF7A59"/>
                </a:solidFill>
                <a:latin typeface="Kalam"/>
                <a:ea typeface="Kalam"/>
                <a:cs typeface="Kalam"/>
                <a:sym typeface="Kalam"/>
              </a:rPr>
              <a:t>3. Recognizing Risky Situations</a:t>
            </a:r>
            <a:endParaRPr sz="6000" b="1">
              <a:solidFill>
                <a:srgbClr val="FF7A59"/>
              </a:solidFill>
              <a:latin typeface="Kalam"/>
              <a:ea typeface="Kalam"/>
              <a:cs typeface="Kalam"/>
              <a:sym typeface="Kalam"/>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pic>
        <p:nvPicPr>
          <p:cNvPr id="325" name="Google Shape;325;p30" descr="can you increase quality - looks blurry"/>
          <p:cNvPicPr preferRelativeResize="0"/>
          <p:nvPr/>
        </p:nvPicPr>
        <p:blipFill>
          <a:blip r:embed="rId3">
            <a:alphaModFix/>
          </a:blip>
          <a:stretch>
            <a:fillRect/>
          </a:stretch>
        </p:blipFill>
        <p:spPr>
          <a:xfrm>
            <a:off x="-47625" y="0"/>
            <a:ext cx="12287250" cy="6858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pic>
        <p:nvPicPr>
          <p:cNvPr id="330" name="Google Shape;330;p31"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331" name="Google Shape;331;p31" descr="image.png"/>
          <p:cNvPicPr preferRelativeResize="0"/>
          <p:nvPr/>
        </p:nvPicPr>
        <p:blipFill rotWithShape="1">
          <a:blip r:embed="rId4">
            <a:alphaModFix/>
          </a:blip>
          <a:srcRect/>
          <a:stretch/>
        </p:blipFill>
        <p:spPr>
          <a:xfrm>
            <a:off x="762000" y="2371725"/>
            <a:ext cx="2452687" cy="3486150"/>
          </a:xfrm>
          <a:prstGeom prst="rect">
            <a:avLst/>
          </a:prstGeom>
          <a:noFill/>
          <a:ln>
            <a:noFill/>
          </a:ln>
        </p:spPr>
      </p:pic>
      <p:pic>
        <p:nvPicPr>
          <p:cNvPr id="332" name="Google Shape;332;p31" descr="image.png"/>
          <p:cNvPicPr preferRelativeResize="0"/>
          <p:nvPr/>
        </p:nvPicPr>
        <p:blipFill rotWithShape="1">
          <a:blip r:embed="rId5">
            <a:alphaModFix/>
          </a:blip>
          <a:srcRect/>
          <a:stretch/>
        </p:blipFill>
        <p:spPr>
          <a:xfrm>
            <a:off x="3500437" y="2371725"/>
            <a:ext cx="2452687" cy="3486150"/>
          </a:xfrm>
          <a:prstGeom prst="rect">
            <a:avLst/>
          </a:prstGeom>
          <a:noFill/>
          <a:ln>
            <a:noFill/>
          </a:ln>
        </p:spPr>
      </p:pic>
      <p:pic>
        <p:nvPicPr>
          <p:cNvPr id="333" name="Google Shape;333;p31" descr="image.png"/>
          <p:cNvPicPr preferRelativeResize="0"/>
          <p:nvPr/>
        </p:nvPicPr>
        <p:blipFill rotWithShape="1">
          <a:blip r:embed="rId6">
            <a:alphaModFix/>
          </a:blip>
          <a:srcRect/>
          <a:stretch/>
        </p:blipFill>
        <p:spPr>
          <a:xfrm>
            <a:off x="6238875" y="2371725"/>
            <a:ext cx="2452687" cy="3486150"/>
          </a:xfrm>
          <a:prstGeom prst="rect">
            <a:avLst/>
          </a:prstGeom>
          <a:noFill/>
          <a:ln>
            <a:noFill/>
          </a:ln>
        </p:spPr>
      </p:pic>
      <p:pic>
        <p:nvPicPr>
          <p:cNvPr id="334" name="Google Shape;334;p31" descr="image.png"/>
          <p:cNvPicPr preferRelativeResize="0"/>
          <p:nvPr/>
        </p:nvPicPr>
        <p:blipFill rotWithShape="1">
          <a:blip r:embed="rId7">
            <a:alphaModFix/>
          </a:blip>
          <a:srcRect/>
          <a:stretch/>
        </p:blipFill>
        <p:spPr>
          <a:xfrm>
            <a:off x="8977312" y="2371725"/>
            <a:ext cx="2452687" cy="3486150"/>
          </a:xfrm>
          <a:prstGeom prst="rect">
            <a:avLst/>
          </a:prstGeom>
          <a:noFill/>
          <a:ln>
            <a:noFill/>
          </a:ln>
        </p:spPr>
      </p:pic>
      <p:sp>
        <p:nvSpPr>
          <p:cNvPr id="335" name="Google Shape;335;p31"/>
          <p:cNvSpPr txBox="1"/>
          <p:nvPr/>
        </p:nvSpPr>
        <p:spPr>
          <a:xfrm>
            <a:off x="1818322" y="2686050"/>
            <a:ext cx="340042" cy="628650"/>
          </a:xfrm>
          <a:prstGeom prst="rect">
            <a:avLst/>
          </a:prstGeom>
          <a:noFill/>
          <a:ln>
            <a:noFill/>
          </a:ln>
        </p:spPr>
        <p:txBody>
          <a:bodyPr spcFirstLastPara="1" wrap="square" lIns="0" tIns="0" rIns="0" bIns="0" anchor="t" anchorCtr="0">
            <a:spAutoFit/>
          </a:bodyPr>
          <a:lstStyle/>
          <a:p>
            <a:pPr marL="0" marR="0" lvl="0" indent="0" algn="ctr" rtl="0">
              <a:lnSpc>
                <a:spcPct val="110000"/>
              </a:lnSpc>
              <a:spcBef>
                <a:spcPts val="0"/>
              </a:spcBef>
              <a:spcAft>
                <a:spcPts val="0"/>
              </a:spcAft>
              <a:buNone/>
            </a:pPr>
            <a:r>
              <a:rPr lang="en-US" sz="4500" b="1" i="0" u="none" strike="noStrike" cap="none">
                <a:solidFill>
                  <a:srgbClr val="FF7A59"/>
                </a:solidFill>
                <a:latin typeface="Kalam"/>
                <a:ea typeface="Kalam"/>
                <a:cs typeface="Kalam"/>
                <a:sym typeface="Kalam"/>
              </a:rPr>
              <a:t>S</a:t>
            </a:r>
            <a:endParaRPr/>
          </a:p>
        </p:txBody>
      </p:sp>
      <p:sp>
        <p:nvSpPr>
          <p:cNvPr id="336" name="Google Shape;336;p31"/>
          <p:cNvSpPr txBox="1"/>
          <p:nvPr/>
        </p:nvSpPr>
        <p:spPr>
          <a:xfrm>
            <a:off x="1678305" y="3314700"/>
            <a:ext cx="620077" cy="5715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850" b="1" i="0" u="none" strike="noStrike" cap="none">
                <a:solidFill>
                  <a:srgbClr val="000000"/>
                </a:solidFill>
                <a:latin typeface="Kalam"/>
                <a:ea typeface="Kalam"/>
                <a:cs typeface="Kalam"/>
                <a:sym typeface="Kalam"/>
              </a:rPr>
              <a:t>See</a:t>
            </a:r>
            <a:endParaRPr/>
          </a:p>
        </p:txBody>
      </p:sp>
      <p:sp>
        <p:nvSpPr>
          <p:cNvPr id="337" name="Google Shape;337;p31"/>
          <p:cNvSpPr txBox="1"/>
          <p:nvPr/>
        </p:nvSpPr>
        <p:spPr>
          <a:xfrm>
            <a:off x="1076325" y="4029075"/>
            <a:ext cx="1824037" cy="685800"/>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1800" b="1" i="0" u="none" strike="noStrike" cap="none">
                <a:solidFill>
                  <a:srgbClr val="334155"/>
                </a:solidFill>
                <a:latin typeface="Quicksand"/>
                <a:ea typeface="Quicksand"/>
                <a:cs typeface="Quicksand"/>
                <a:sym typeface="Quicksand"/>
              </a:rPr>
              <a:t>Observe what’s happening.</a:t>
            </a:r>
            <a:endParaRPr/>
          </a:p>
        </p:txBody>
      </p:sp>
      <p:sp>
        <p:nvSpPr>
          <p:cNvPr id="338" name="Google Shape;338;p31"/>
          <p:cNvSpPr txBox="1"/>
          <p:nvPr/>
        </p:nvSpPr>
        <p:spPr>
          <a:xfrm>
            <a:off x="4556760" y="2686050"/>
            <a:ext cx="340042" cy="628650"/>
          </a:xfrm>
          <a:prstGeom prst="rect">
            <a:avLst/>
          </a:prstGeom>
          <a:noFill/>
          <a:ln>
            <a:noFill/>
          </a:ln>
        </p:spPr>
        <p:txBody>
          <a:bodyPr spcFirstLastPara="1" wrap="square" lIns="0" tIns="0" rIns="0" bIns="0" anchor="t" anchorCtr="0">
            <a:spAutoFit/>
          </a:bodyPr>
          <a:lstStyle/>
          <a:p>
            <a:pPr marL="0" marR="0" lvl="0" indent="0" algn="ctr" rtl="0">
              <a:lnSpc>
                <a:spcPct val="110000"/>
              </a:lnSpc>
              <a:spcBef>
                <a:spcPts val="0"/>
              </a:spcBef>
              <a:spcAft>
                <a:spcPts val="0"/>
              </a:spcAft>
              <a:buNone/>
            </a:pPr>
            <a:r>
              <a:rPr lang="en-US" sz="4500" b="1" i="0" u="none" strike="noStrike" cap="none">
                <a:solidFill>
                  <a:srgbClr val="2EC4B6"/>
                </a:solidFill>
                <a:latin typeface="Kalam"/>
                <a:ea typeface="Kalam"/>
                <a:cs typeface="Kalam"/>
                <a:sym typeface="Kalam"/>
              </a:rPr>
              <a:t>T</a:t>
            </a:r>
            <a:endParaRPr/>
          </a:p>
        </p:txBody>
      </p:sp>
      <p:sp>
        <p:nvSpPr>
          <p:cNvPr id="339" name="Google Shape;339;p31"/>
          <p:cNvSpPr txBox="1"/>
          <p:nvPr/>
        </p:nvSpPr>
        <p:spPr>
          <a:xfrm>
            <a:off x="4241720" y="3314700"/>
            <a:ext cx="970121" cy="5715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850" b="1" i="0" u="none" strike="noStrike" cap="none">
                <a:solidFill>
                  <a:srgbClr val="000000"/>
                </a:solidFill>
                <a:latin typeface="Kalam"/>
                <a:ea typeface="Kalam"/>
                <a:cs typeface="Kalam"/>
                <a:sym typeface="Kalam"/>
              </a:rPr>
              <a:t>Think</a:t>
            </a:r>
            <a:endParaRPr/>
          </a:p>
        </p:txBody>
      </p:sp>
      <p:sp>
        <p:nvSpPr>
          <p:cNvPr id="340" name="Google Shape;340;p31"/>
          <p:cNvSpPr txBox="1"/>
          <p:nvPr/>
        </p:nvSpPr>
        <p:spPr>
          <a:xfrm>
            <a:off x="3814762" y="4029075"/>
            <a:ext cx="1824037" cy="1371600"/>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1800" b="1" i="0" u="none" strike="noStrike" cap="none">
                <a:solidFill>
                  <a:srgbClr val="334155"/>
                </a:solidFill>
                <a:latin typeface="Quicksand"/>
                <a:ea typeface="Quicksand"/>
                <a:cs typeface="Quicksand"/>
                <a:sym typeface="Quicksand"/>
              </a:rPr>
              <a:t>Think about the short &amp; long term consequences.</a:t>
            </a:r>
            <a:endParaRPr/>
          </a:p>
        </p:txBody>
      </p:sp>
      <p:sp>
        <p:nvSpPr>
          <p:cNvPr id="341" name="Google Shape;341;p31"/>
          <p:cNvSpPr txBox="1"/>
          <p:nvPr/>
        </p:nvSpPr>
        <p:spPr>
          <a:xfrm>
            <a:off x="7275195" y="2686050"/>
            <a:ext cx="380047" cy="628650"/>
          </a:xfrm>
          <a:prstGeom prst="rect">
            <a:avLst/>
          </a:prstGeom>
          <a:noFill/>
          <a:ln>
            <a:noFill/>
          </a:ln>
        </p:spPr>
        <p:txBody>
          <a:bodyPr spcFirstLastPara="1" wrap="square" lIns="0" tIns="0" rIns="0" bIns="0" anchor="t" anchorCtr="0">
            <a:spAutoFit/>
          </a:bodyPr>
          <a:lstStyle/>
          <a:p>
            <a:pPr marL="0" marR="0" lvl="0" indent="0" algn="ctr" rtl="0">
              <a:lnSpc>
                <a:spcPct val="110000"/>
              </a:lnSpc>
              <a:spcBef>
                <a:spcPts val="0"/>
              </a:spcBef>
              <a:spcAft>
                <a:spcPts val="0"/>
              </a:spcAft>
              <a:buNone/>
            </a:pPr>
            <a:r>
              <a:rPr lang="en-US" sz="4500" b="1" i="0" u="none" strike="noStrike" cap="none">
                <a:solidFill>
                  <a:srgbClr val="EAB308"/>
                </a:solidFill>
                <a:latin typeface="Kalam"/>
                <a:ea typeface="Kalam"/>
                <a:cs typeface="Kalam"/>
                <a:sym typeface="Kalam"/>
              </a:rPr>
              <a:t>O</a:t>
            </a:r>
            <a:endParaRPr/>
          </a:p>
        </p:txBody>
      </p:sp>
      <p:sp>
        <p:nvSpPr>
          <p:cNvPr id="342" name="Google Shape;342;p31"/>
          <p:cNvSpPr txBox="1"/>
          <p:nvPr/>
        </p:nvSpPr>
        <p:spPr>
          <a:xfrm>
            <a:off x="6890146" y="3314700"/>
            <a:ext cx="1150143" cy="5715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850" b="1" i="0" u="none" strike="noStrike" cap="none">
                <a:solidFill>
                  <a:srgbClr val="000000"/>
                </a:solidFill>
                <a:latin typeface="Kalam"/>
                <a:ea typeface="Kalam"/>
                <a:cs typeface="Kalam"/>
                <a:sym typeface="Kalam"/>
              </a:rPr>
              <a:t>Option</a:t>
            </a:r>
            <a:endParaRPr/>
          </a:p>
        </p:txBody>
      </p:sp>
      <p:sp>
        <p:nvSpPr>
          <p:cNvPr id="343" name="Google Shape;343;p31"/>
          <p:cNvSpPr txBox="1"/>
          <p:nvPr/>
        </p:nvSpPr>
        <p:spPr>
          <a:xfrm>
            <a:off x="6553200" y="4029075"/>
            <a:ext cx="1824000" cy="1523700"/>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1800" b="1" i="0" u="none" strike="noStrike" cap="none">
                <a:solidFill>
                  <a:srgbClr val="334155"/>
                </a:solidFill>
                <a:latin typeface="Quicksand"/>
                <a:ea typeface="Quicksand"/>
                <a:cs typeface="Quicksand"/>
                <a:sym typeface="Quicksand"/>
              </a:rPr>
              <a:t>Look for the options you have on what to do.</a:t>
            </a:r>
            <a:endParaRPr/>
          </a:p>
        </p:txBody>
      </p:sp>
      <p:sp>
        <p:nvSpPr>
          <p:cNvPr id="344" name="Google Shape;344;p31"/>
          <p:cNvSpPr txBox="1"/>
          <p:nvPr/>
        </p:nvSpPr>
        <p:spPr>
          <a:xfrm>
            <a:off x="10033635" y="2686050"/>
            <a:ext cx="340042" cy="628650"/>
          </a:xfrm>
          <a:prstGeom prst="rect">
            <a:avLst/>
          </a:prstGeom>
          <a:noFill/>
          <a:ln>
            <a:noFill/>
          </a:ln>
        </p:spPr>
        <p:txBody>
          <a:bodyPr spcFirstLastPara="1" wrap="square" lIns="0" tIns="0" rIns="0" bIns="0" anchor="t" anchorCtr="0">
            <a:spAutoFit/>
          </a:bodyPr>
          <a:lstStyle/>
          <a:p>
            <a:pPr marL="0" marR="0" lvl="0" indent="0" algn="ctr" rtl="0">
              <a:lnSpc>
                <a:spcPct val="110000"/>
              </a:lnSpc>
              <a:spcBef>
                <a:spcPts val="0"/>
              </a:spcBef>
              <a:spcAft>
                <a:spcPts val="0"/>
              </a:spcAft>
              <a:buNone/>
            </a:pPr>
            <a:r>
              <a:rPr lang="en-US" sz="4500" b="1" i="0" u="none" strike="noStrike" cap="none">
                <a:solidFill>
                  <a:srgbClr val="9D4EDD"/>
                </a:solidFill>
                <a:latin typeface="Kalam"/>
                <a:ea typeface="Kalam"/>
                <a:cs typeface="Kalam"/>
                <a:sym typeface="Kalam"/>
              </a:rPr>
              <a:t>P</a:t>
            </a:r>
            <a:endParaRPr/>
          </a:p>
        </p:txBody>
      </p:sp>
      <p:sp>
        <p:nvSpPr>
          <p:cNvPr id="345" name="Google Shape;345;p31"/>
          <p:cNvSpPr txBox="1"/>
          <p:nvPr/>
        </p:nvSpPr>
        <p:spPr>
          <a:xfrm>
            <a:off x="9838610" y="3314700"/>
            <a:ext cx="730091" cy="5715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850" b="1" i="0" u="none" strike="noStrike" cap="none">
                <a:solidFill>
                  <a:srgbClr val="000000"/>
                </a:solidFill>
                <a:latin typeface="Kalam"/>
                <a:ea typeface="Kalam"/>
                <a:cs typeface="Kalam"/>
                <a:sym typeface="Kalam"/>
              </a:rPr>
              <a:t>Pick</a:t>
            </a:r>
            <a:endParaRPr/>
          </a:p>
        </p:txBody>
      </p:sp>
      <p:sp>
        <p:nvSpPr>
          <p:cNvPr id="346" name="Google Shape;346;p31"/>
          <p:cNvSpPr txBox="1"/>
          <p:nvPr/>
        </p:nvSpPr>
        <p:spPr>
          <a:xfrm>
            <a:off x="9291637" y="4029075"/>
            <a:ext cx="1824037" cy="1028700"/>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1800" b="1" i="0" u="none" strike="noStrike" cap="none">
                <a:solidFill>
                  <a:srgbClr val="334155"/>
                </a:solidFill>
                <a:latin typeface="Quicksand"/>
                <a:ea typeface="Quicksand"/>
                <a:cs typeface="Quicksand"/>
                <a:sym typeface="Quicksand"/>
              </a:rPr>
              <a:t>Pick and plan the safest choice.</a:t>
            </a:r>
            <a:endParaRPr/>
          </a:p>
        </p:txBody>
      </p:sp>
      <p:sp>
        <p:nvSpPr>
          <p:cNvPr id="347" name="Google Shape;347;p31"/>
          <p:cNvSpPr txBox="1"/>
          <p:nvPr/>
        </p:nvSpPr>
        <p:spPr>
          <a:xfrm>
            <a:off x="762000" y="864600"/>
            <a:ext cx="11201400" cy="750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875" b="1" i="0" u="none" strike="noStrike" cap="none">
                <a:solidFill>
                  <a:srgbClr val="1E293B"/>
                </a:solidFill>
                <a:latin typeface="Kalam"/>
                <a:ea typeface="Kalam"/>
                <a:cs typeface="Kalam"/>
                <a:sym typeface="Kalam"/>
              </a:rPr>
              <a:t>The S.T.O.P. Acronym</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pic>
        <p:nvPicPr>
          <p:cNvPr id="96" name="Google Shape;96;p14" descr="image.p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97" name="Google Shape;97;p14"/>
          <p:cNvSpPr txBox="1"/>
          <p:nvPr/>
        </p:nvSpPr>
        <p:spPr>
          <a:xfrm>
            <a:off x="174051" y="1193750"/>
            <a:ext cx="6346800" cy="21549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7000" b="1" i="0" u="none" strike="noStrike" cap="none">
                <a:solidFill>
                  <a:srgbClr val="2EC4B6"/>
                </a:solidFill>
                <a:latin typeface="Kalam"/>
                <a:ea typeface="Kalam"/>
                <a:cs typeface="Kalam"/>
                <a:sym typeface="Kalam"/>
              </a:rPr>
              <a:t>PROPEL Introduction</a:t>
            </a:r>
            <a:endParaRPr sz="7000"/>
          </a:p>
        </p:txBody>
      </p:sp>
      <p:sp>
        <p:nvSpPr>
          <p:cNvPr id="98" name="Google Shape;98;p14"/>
          <p:cNvSpPr txBox="1"/>
          <p:nvPr/>
        </p:nvSpPr>
        <p:spPr>
          <a:xfrm>
            <a:off x="653750" y="3814750"/>
            <a:ext cx="5627100" cy="1904700"/>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2250" b="0" i="0" u="none" strike="noStrike" cap="none">
                <a:solidFill>
                  <a:srgbClr val="334155"/>
                </a:solidFill>
                <a:latin typeface="Quicksand"/>
                <a:ea typeface="Quicksand"/>
                <a:cs typeface="Quicksand"/>
                <a:sym typeface="Quicksand"/>
              </a:rPr>
              <a:t>Goal:</a:t>
            </a:r>
            <a:r>
              <a:rPr lang="en-US" sz="2250" b="1" i="0" u="none" strike="noStrike" cap="none">
                <a:solidFill>
                  <a:srgbClr val="334155"/>
                </a:solidFill>
                <a:latin typeface="Quicksand"/>
                <a:ea typeface="Quicksand"/>
                <a:cs typeface="Quicksand"/>
                <a:sym typeface="Quicksand"/>
              </a:rPr>
              <a:t> </a:t>
            </a:r>
            <a:r>
              <a:rPr lang="en-US" sz="2250" b="1">
                <a:solidFill>
                  <a:srgbClr val="334155"/>
                </a:solidFill>
                <a:latin typeface="Quicksand"/>
                <a:ea typeface="Quicksand"/>
                <a:cs typeface="Quicksand"/>
                <a:sym typeface="Quicksand"/>
              </a:rPr>
              <a:t>provide</a:t>
            </a:r>
            <a:r>
              <a:rPr lang="en-US" sz="2250" b="1" i="0" u="none" strike="noStrike" cap="none">
                <a:solidFill>
                  <a:srgbClr val="334155"/>
                </a:solidFill>
                <a:latin typeface="Quicksand"/>
                <a:ea typeface="Quicksand"/>
                <a:cs typeface="Quicksand"/>
                <a:sym typeface="Quicksand"/>
              </a:rPr>
              <a:t> schools and communities with research-based substance use prevention lessons that help youth make healthy choices.</a:t>
            </a:r>
            <a:endParaRPr/>
          </a:p>
        </p:txBody>
      </p:sp>
      <p:pic>
        <p:nvPicPr>
          <p:cNvPr id="99" name="Google Shape;99;p14" descr="image.png"/>
          <p:cNvPicPr preferRelativeResize="0"/>
          <p:nvPr/>
        </p:nvPicPr>
        <p:blipFill rotWithShape="1">
          <a:blip r:embed="rId4">
            <a:alphaModFix/>
          </a:blip>
          <a:srcRect/>
          <a:stretch/>
        </p:blipFill>
        <p:spPr>
          <a:xfrm>
            <a:off x="5205256" y="129586"/>
            <a:ext cx="638487" cy="598076"/>
          </a:xfrm>
          <a:prstGeom prst="rect">
            <a:avLst/>
          </a:prstGeom>
          <a:noFill/>
          <a:ln>
            <a:noFill/>
          </a:ln>
        </p:spPr>
      </p:pic>
      <p:pic>
        <p:nvPicPr>
          <p:cNvPr id="100" name="Google Shape;100;p14" descr="image.png"/>
          <p:cNvPicPr preferRelativeResize="0"/>
          <p:nvPr/>
        </p:nvPicPr>
        <p:blipFill rotWithShape="1">
          <a:blip r:embed="rId5">
            <a:alphaModFix/>
          </a:blip>
          <a:srcRect/>
          <a:stretch/>
        </p:blipFill>
        <p:spPr>
          <a:xfrm>
            <a:off x="308366" y="986867"/>
            <a:ext cx="610416" cy="610415"/>
          </a:xfrm>
          <a:prstGeom prst="rect">
            <a:avLst/>
          </a:prstGeom>
          <a:noFill/>
          <a:ln>
            <a:noFill/>
          </a:ln>
        </p:spPr>
      </p:pic>
      <p:pic>
        <p:nvPicPr>
          <p:cNvPr id="101" name="Google Shape;101;p14" title="Screenshot 2026-07-01 at 11.43.04 AM.png"/>
          <p:cNvPicPr preferRelativeResize="0"/>
          <p:nvPr/>
        </p:nvPicPr>
        <p:blipFill>
          <a:blip r:embed="rId6">
            <a:alphaModFix/>
          </a:blip>
          <a:stretch>
            <a:fillRect/>
          </a:stretch>
        </p:blipFill>
        <p:spPr>
          <a:xfrm>
            <a:off x="6769723" y="1193748"/>
            <a:ext cx="4953350" cy="50452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pic>
        <p:nvPicPr>
          <p:cNvPr id="352" name="Google Shape;352;p32"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353" name="Google Shape;353;p32" descr="image.png"/>
          <p:cNvPicPr preferRelativeResize="0"/>
          <p:nvPr/>
        </p:nvPicPr>
        <p:blipFill rotWithShape="1">
          <a:blip r:embed="rId4">
            <a:alphaModFix/>
          </a:blip>
          <a:srcRect/>
          <a:stretch/>
        </p:blipFill>
        <p:spPr>
          <a:xfrm>
            <a:off x="762000" y="2062162"/>
            <a:ext cx="5095875" cy="4105275"/>
          </a:xfrm>
          <a:prstGeom prst="rect">
            <a:avLst/>
          </a:prstGeom>
          <a:noFill/>
          <a:ln>
            <a:noFill/>
          </a:ln>
        </p:spPr>
      </p:pic>
      <p:pic>
        <p:nvPicPr>
          <p:cNvPr id="354" name="Google Shape;354;p32" descr="image.png"/>
          <p:cNvPicPr preferRelativeResize="0"/>
          <p:nvPr/>
        </p:nvPicPr>
        <p:blipFill rotWithShape="1">
          <a:blip r:embed="rId5">
            <a:alphaModFix/>
          </a:blip>
          <a:srcRect/>
          <a:stretch/>
        </p:blipFill>
        <p:spPr>
          <a:xfrm>
            <a:off x="6334125" y="2062162"/>
            <a:ext cx="5095875" cy="4105275"/>
          </a:xfrm>
          <a:prstGeom prst="rect">
            <a:avLst/>
          </a:prstGeom>
          <a:noFill/>
          <a:ln>
            <a:noFill/>
          </a:ln>
        </p:spPr>
      </p:pic>
      <p:sp>
        <p:nvSpPr>
          <p:cNvPr id="355" name="Google Shape;355;p32"/>
          <p:cNvSpPr txBox="1"/>
          <p:nvPr/>
        </p:nvSpPr>
        <p:spPr>
          <a:xfrm>
            <a:off x="1064656" y="2471737"/>
            <a:ext cx="4490561" cy="571500"/>
          </a:xfrm>
          <a:prstGeom prst="rect">
            <a:avLst/>
          </a:prstGeom>
          <a:noFill/>
          <a:ln>
            <a:noFill/>
          </a:ln>
        </p:spPr>
        <p:txBody>
          <a:bodyPr spcFirstLastPara="1" wrap="square" lIns="466725" tIns="0" rIns="0" bIns="0" anchor="t" anchorCtr="0">
            <a:spAutoFit/>
          </a:bodyPr>
          <a:lstStyle/>
          <a:p>
            <a:pPr marL="0" marR="0" lvl="0" indent="0" algn="ctr" rtl="0">
              <a:spcBef>
                <a:spcPts val="0"/>
              </a:spcBef>
              <a:spcAft>
                <a:spcPts val="0"/>
              </a:spcAft>
              <a:buNone/>
            </a:pPr>
            <a:r>
              <a:rPr lang="en-US" sz="2850" b="1" i="0" u="none" strike="noStrike" cap="none">
                <a:solidFill>
                  <a:srgbClr val="000000"/>
                </a:solidFill>
                <a:latin typeface="Kalam"/>
                <a:ea typeface="Kalam"/>
                <a:cs typeface="Kalam"/>
                <a:sym typeface="Kalam"/>
              </a:rPr>
              <a:t>People</a:t>
            </a:r>
            <a:endParaRPr/>
          </a:p>
        </p:txBody>
      </p:sp>
      <p:sp>
        <p:nvSpPr>
          <p:cNvPr id="356" name="Google Shape;356;p32"/>
          <p:cNvSpPr txBox="1"/>
          <p:nvPr/>
        </p:nvSpPr>
        <p:spPr>
          <a:xfrm>
            <a:off x="6636781" y="2471737"/>
            <a:ext cx="4490561" cy="571500"/>
          </a:xfrm>
          <a:prstGeom prst="rect">
            <a:avLst/>
          </a:prstGeom>
          <a:noFill/>
          <a:ln>
            <a:noFill/>
          </a:ln>
        </p:spPr>
        <p:txBody>
          <a:bodyPr spcFirstLastPara="1" wrap="square" lIns="285750" tIns="0" rIns="0" bIns="0" anchor="t" anchorCtr="0">
            <a:spAutoFit/>
          </a:bodyPr>
          <a:lstStyle/>
          <a:p>
            <a:pPr marL="0" marR="0" lvl="0" indent="0" algn="ctr" rtl="0">
              <a:spcBef>
                <a:spcPts val="0"/>
              </a:spcBef>
              <a:spcAft>
                <a:spcPts val="0"/>
              </a:spcAft>
              <a:buNone/>
            </a:pPr>
            <a:r>
              <a:rPr lang="en-US" sz="2850" b="1" i="0" u="none" strike="noStrike" cap="none">
                <a:solidFill>
                  <a:srgbClr val="000000"/>
                </a:solidFill>
                <a:latin typeface="Kalam"/>
                <a:ea typeface="Kalam"/>
                <a:cs typeface="Kalam"/>
                <a:sym typeface="Kalam"/>
              </a:rPr>
              <a:t>Place</a:t>
            </a:r>
            <a:endParaRPr/>
          </a:p>
        </p:txBody>
      </p:sp>
      <p:pic>
        <p:nvPicPr>
          <p:cNvPr id="357" name="Google Shape;357;p32" descr="image.png"/>
          <p:cNvPicPr preferRelativeResize="0"/>
          <p:nvPr/>
        </p:nvPicPr>
        <p:blipFill rotWithShape="1">
          <a:blip r:embed="rId6">
            <a:alphaModFix/>
          </a:blip>
          <a:srcRect/>
          <a:stretch/>
        </p:blipFill>
        <p:spPr>
          <a:xfrm>
            <a:off x="2466975" y="2538412"/>
            <a:ext cx="466725" cy="361950"/>
          </a:xfrm>
          <a:prstGeom prst="rect">
            <a:avLst/>
          </a:prstGeom>
          <a:noFill/>
          <a:ln>
            <a:noFill/>
          </a:ln>
        </p:spPr>
      </p:pic>
      <p:sp>
        <p:nvSpPr>
          <p:cNvPr id="358" name="Google Shape;358;p32"/>
          <p:cNvSpPr txBox="1"/>
          <p:nvPr/>
        </p:nvSpPr>
        <p:spPr>
          <a:xfrm>
            <a:off x="1552575" y="3186112"/>
            <a:ext cx="3895800" cy="3003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1" i="0" u="none" strike="noStrike" cap="none">
                <a:solidFill>
                  <a:srgbClr val="334155"/>
                </a:solidFill>
                <a:latin typeface="Quicksand"/>
                <a:ea typeface="Quicksand"/>
                <a:cs typeface="Quicksand"/>
                <a:sym typeface="Quicksand"/>
              </a:rPr>
              <a:t>What are they </a:t>
            </a:r>
            <a:r>
              <a:rPr lang="en-US" sz="1950" b="1">
                <a:solidFill>
                  <a:srgbClr val="334155"/>
                </a:solidFill>
                <a:latin typeface="Quicksand"/>
                <a:ea typeface="Quicksand"/>
                <a:cs typeface="Quicksand"/>
                <a:sym typeface="Quicksand"/>
              </a:rPr>
              <a:t>saying</a:t>
            </a:r>
            <a:r>
              <a:rPr lang="en-US" sz="1950" b="1" i="0" u="none" strike="noStrike" cap="none">
                <a:solidFill>
                  <a:srgbClr val="334155"/>
                </a:solidFill>
                <a:latin typeface="Quicksand"/>
                <a:ea typeface="Quicksand"/>
                <a:cs typeface="Quicksand"/>
                <a:sym typeface="Quicksand"/>
              </a:rPr>
              <a:t>?</a:t>
            </a:r>
            <a:endParaRPr/>
          </a:p>
        </p:txBody>
      </p:sp>
      <p:sp>
        <p:nvSpPr>
          <p:cNvPr id="359" name="Google Shape;359;p32"/>
          <p:cNvSpPr txBox="1"/>
          <p:nvPr/>
        </p:nvSpPr>
        <p:spPr>
          <a:xfrm>
            <a:off x="1552575" y="3795712"/>
            <a:ext cx="3895725" cy="371475"/>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1" i="0" u="none" strike="noStrike" cap="none">
                <a:solidFill>
                  <a:srgbClr val="334155"/>
                </a:solidFill>
                <a:latin typeface="Quicksand"/>
                <a:ea typeface="Quicksand"/>
                <a:cs typeface="Quicksand"/>
                <a:sym typeface="Quicksand"/>
              </a:rPr>
              <a:t>What are they doing?</a:t>
            </a:r>
            <a:endParaRPr/>
          </a:p>
        </p:txBody>
      </p:sp>
      <p:sp>
        <p:nvSpPr>
          <p:cNvPr id="360" name="Google Shape;360;p32"/>
          <p:cNvSpPr txBox="1"/>
          <p:nvPr/>
        </p:nvSpPr>
        <p:spPr>
          <a:xfrm>
            <a:off x="1552575" y="4405312"/>
            <a:ext cx="3895725" cy="371475"/>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1" i="0" u="none" strike="noStrike" cap="none">
                <a:solidFill>
                  <a:srgbClr val="334155"/>
                </a:solidFill>
                <a:latin typeface="Quicksand"/>
                <a:ea typeface="Quicksand"/>
                <a:cs typeface="Quicksand"/>
                <a:sym typeface="Quicksand"/>
              </a:rPr>
              <a:t>How are they doing it?</a:t>
            </a:r>
            <a:endParaRPr/>
          </a:p>
        </p:txBody>
      </p:sp>
      <p:pic>
        <p:nvPicPr>
          <p:cNvPr id="361" name="Google Shape;361;p32" descr="image.png"/>
          <p:cNvPicPr preferRelativeResize="0"/>
          <p:nvPr/>
        </p:nvPicPr>
        <p:blipFill rotWithShape="1">
          <a:blip r:embed="rId7">
            <a:alphaModFix/>
          </a:blip>
          <a:srcRect/>
          <a:stretch/>
        </p:blipFill>
        <p:spPr>
          <a:xfrm>
            <a:off x="8220075" y="2538412"/>
            <a:ext cx="285750" cy="361950"/>
          </a:xfrm>
          <a:prstGeom prst="rect">
            <a:avLst/>
          </a:prstGeom>
          <a:noFill/>
          <a:ln>
            <a:noFill/>
          </a:ln>
        </p:spPr>
      </p:pic>
      <p:sp>
        <p:nvSpPr>
          <p:cNvPr id="362" name="Google Shape;362;p32"/>
          <p:cNvSpPr txBox="1"/>
          <p:nvPr/>
        </p:nvSpPr>
        <p:spPr>
          <a:xfrm>
            <a:off x="7124700" y="3186112"/>
            <a:ext cx="3895725" cy="74295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1" i="0" u="none" strike="noStrike" cap="none">
                <a:solidFill>
                  <a:srgbClr val="334155"/>
                </a:solidFill>
                <a:latin typeface="Quicksand"/>
                <a:ea typeface="Quicksand"/>
                <a:cs typeface="Quicksand"/>
                <a:sym typeface="Quicksand"/>
              </a:rPr>
              <a:t>Is this a place you are familiar with?</a:t>
            </a:r>
            <a:endParaRPr/>
          </a:p>
        </p:txBody>
      </p:sp>
      <p:sp>
        <p:nvSpPr>
          <p:cNvPr id="363" name="Google Shape;363;p32"/>
          <p:cNvSpPr txBox="1"/>
          <p:nvPr/>
        </p:nvSpPr>
        <p:spPr>
          <a:xfrm>
            <a:off x="7124700" y="4167187"/>
            <a:ext cx="3895725" cy="74295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1" i="0" u="none" strike="noStrike" cap="none">
                <a:solidFill>
                  <a:srgbClr val="334155"/>
                </a:solidFill>
                <a:latin typeface="Quicksand"/>
                <a:ea typeface="Quicksand"/>
                <a:cs typeface="Quicksand"/>
                <a:sym typeface="Quicksand"/>
              </a:rPr>
              <a:t>Are you with people you are familiar with?</a:t>
            </a:r>
            <a:endParaRPr/>
          </a:p>
        </p:txBody>
      </p:sp>
      <p:sp>
        <p:nvSpPr>
          <p:cNvPr id="364" name="Google Shape;364;p32"/>
          <p:cNvSpPr txBox="1"/>
          <p:nvPr/>
        </p:nvSpPr>
        <p:spPr>
          <a:xfrm>
            <a:off x="7124700" y="5148262"/>
            <a:ext cx="3895725" cy="371475"/>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1" i="0" u="none" strike="noStrike" cap="none">
                <a:solidFill>
                  <a:srgbClr val="334155"/>
                </a:solidFill>
                <a:latin typeface="Quicksand"/>
                <a:ea typeface="Quicksand"/>
                <a:cs typeface="Quicksand"/>
                <a:sym typeface="Quicksand"/>
              </a:rPr>
              <a:t>Is there conflict?</a:t>
            </a:r>
            <a:endParaRPr/>
          </a:p>
        </p:txBody>
      </p:sp>
      <p:sp>
        <p:nvSpPr>
          <p:cNvPr id="365" name="Google Shape;365;p32"/>
          <p:cNvSpPr txBox="1"/>
          <p:nvPr/>
        </p:nvSpPr>
        <p:spPr>
          <a:xfrm>
            <a:off x="762000" y="809625"/>
            <a:ext cx="11201400" cy="750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875" b="1" i="0" u="none" strike="noStrike" cap="none">
                <a:solidFill>
                  <a:srgbClr val="1E293B"/>
                </a:solidFill>
                <a:latin typeface="Kalam"/>
                <a:ea typeface="Kalam"/>
                <a:cs typeface="Kalam"/>
                <a:sym typeface="Kalam"/>
              </a:rPr>
              <a:t>Notice Early Red Flags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pic>
        <p:nvPicPr>
          <p:cNvPr id="370" name="Google Shape;370;p33" descr="make more engaging (dont add any text) but include more graphic components"/>
          <p:cNvPicPr preferRelativeResize="0"/>
          <p:nvPr/>
        </p:nvPicPr>
        <p:blipFill>
          <a:blip r:embed="rId3">
            <a:alphaModFix/>
          </a:blip>
          <a:stretch>
            <a:fillRect/>
          </a:stretch>
        </p:blipFill>
        <p:spPr>
          <a:xfrm>
            <a:off x="-47625" y="0"/>
            <a:ext cx="12287250" cy="68580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pic>
        <p:nvPicPr>
          <p:cNvPr id="375" name="Google Shape;375;p34"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376" name="Google Shape;376;p34" descr="image.png"/>
          <p:cNvPicPr preferRelativeResize="0"/>
          <p:nvPr/>
        </p:nvPicPr>
        <p:blipFill rotWithShape="1">
          <a:blip r:embed="rId4">
            <a:alphaModFix/>
          </a:blip>
          <a:srcRect/>
          <a:stretch/>
        </p:blipFill>
        <p:spPr>
          <a:xfrm>
            <a:off x="762000" y="2490787"/>
            <a:ext cx="5095875" cy="3867150"/>
          </a:xfrm>
          <a:prstGeom prst="rect">
            <a:avLst/>
          </a:prstGeom>
          <a:noFill/>
          <a:ln>
            <a:noFill/>
          </a:ln>
        </p:spPr>
      </p:pic>
      <p:pic>
        <p:nvPicPr>
          <p:cNvPr id="377" name="Google Shape;377;p34" descr="image.png"/>
          <p:cNvPicPr preferRelativeResize="0"/>
          <p:nvPr/>
        </p:nvPicPr>
        <p:blipFill rotWithShape="1">
          <a:blip r:embed="rId5">
            <a:alphaModFix/>
          </a:blip>
          <a:srcRect/>
          <a:stretch/>
        </p:blipFill>
        <p:spPr>
          <a:xfrm>
            <a:off x="6334125" y="2490787"/>
            <a:ext cx="5095875" cy="3781425"/>
          </a:xfrm>
          <a:prstGeom prst="rect">
            <a:avLst/>
          </a:prstGeom>
          <a:noFill/>
          <a:ln>
            <a:noFill/>
          </a:ln>
        </p:spPr>
      </p:pic>
      <p:sp>
        <p:nvSpPr>
          <p:cNvPr id="378" name="Google Shape;378;p34"/>
          <p:cNvSpPr txBox="1"/>
          <p:nvPr/>
        </p:nvSpPr>
        <p:spPr>
          <a:xfrm>
            <a:off x="1181100" y="2909887"/>
            <a:ext cx="4257675" cy="952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7500" b="0" i="0" u="none" strike="noStrike" cap="none">
                <a:solidFill>
                  <a:srgbClr val="9D4EDD"/>
                </a:solidFill>
                <a:latin typeface="Kalam"/>
                <a:ea typeface="Kalam"/>
                <a:cs typeface="Kalam"/>
                <a:sym typeface="Kalam"/>
              </a:rPr>
              <a:t>500M</a:t>
            </a:r>
            <a:endParaRPr/>
          </a:p>
        </p:txBody>
      </p:sp>
      <p:sp>
        <p:nvSpPr>
          <p:cNvPr id="379" name="Google Shape;379;p34"/>
          <p:cNvSpPr txBox="1"/>
          <p:nvPr/>
        </p:nvSpPr>
        <p:spPr>
          <a:xfrm>
            <a:off x="1074658" y="4052887"/>
            <a:ext cx="4470558" cy="5715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850" b="1" i="0" u="none" strike="noStrike" cap="none">
                <a:solidFill>
                  <a:srgbClr val="000000"/>
                </a:solidFill>
                <a:latin typeface="Kalam"/>
                <a:ea typeface="Kalam"/>
                <a:cs typeface="Kalam"/>
                <a:sym typeface="Kalam"/>
              </a:rPr>
              <a:t>Neurons in Your Gut</a:t>
            </a:r>
            <a:endParaRPr/>
          </a:p>
        </p:txBody>
      </p:sp>
      <p:sp>
        <p:nvSpPr>
          <p:cNvPr id="380" name="Google Shape;380;p34"/>
          <p:cNvSpPr txBox="1"/>
          <p:nvPr/>
        </p:nvSpPr>
        <p:spPr>
          <a:xfrm>
            <a:off x="1181100" y="4767262"/>
            <a:ext cx="4257600" cy="1108200"/>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1800" b="1" i="0" u="none" strike="noStrike" cap="none">
                <a:solidFill>
                  <a:srgbClr val="334155"/>
                </a:solidFill>
                <a:latin typeface="Quicksand"/>
                <a:ea typeface="Quicksand"/>
                <a:cs typeface="Quicksand"/>
                <a:sym typeface="Quicksand"/>
              </a:rPr>
              <a:t>Your gut has 500 million neurons</a:t>
            </a:r>
            <a:r>
              <a:rPr lang="en-US" sz="1800" b="1">
                <a:solidFill>
                  <a:srgbClr val="334155"/>
                </a:solidFill>
                <a:latin typeface="Quicksand"/>
                <a:ea typeface="Quicksand"/>
                <a:cs typeface="Quicksand"/>
                <a:sym typeface="Quicksand"/>
              </a:rPr>
              <a:t> which creates a complex</a:t>
            </a:r>
            <a:r>
              <a:rPr lang="en-US" sz="1800" b="1" i="0" u="none" strike="noStrike" cap="none">
                <a:solidFill>
                  <a:srgbClr val="334155"/>
                </a:solidFill>
                <a:latin typeface="Quicksand"/>
                <a:ea typeface="Quicksand"/>
                <a:cs typeface="Quicksand"/>
                <a:sym typeface="Quicksand"/>
              </a:rPr>
              <a:t> neural network operating inside you.</a:t>
            </a:r>
            <a:endParaRPr/>
          </a:p>
        </p:txBody>
      </p:sp>
      <p:sp>
        <p:nvSpPr>
          <p:cNvPr id="381" name="Google Shape;381;p34"/>
          <p:cNvSpPr txBox="1"/>
          <p:nvPr/>
        </p:nvSpPr>
        <p:spPr>
          <a:xfrm>
            <a:off x="6646783" y="3967162"/>
            <a:ext cx="4470558" cy="5715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850" b="1" i="0" u="none" strike="noStrike" cap="none">
                <a:solidFill>
                  <a:srgbClr val="000000"/>
                </a:solidFill>
                <a:latin typeface="Kalam"/>
                <a:ea typeface="Kalam"/>
                <a:cs typeface="Kalam"/>
                <a:sym typeface="Kalam"/>
              </a:rPr>
              <a:t>Safety Mechanism</a:t>
            </a:r>
            <a:endParaRPr/>
          </a:p>
        </p:txBody>
      </p:sp>
      <p:sp>
        <p:nvSpPr>
          <p:cNvPr id="382" name="Google Shape;382;p34"/>
          <p:cNvSpPr txBox="1"/>
          <p:nvPr/>
        </p:nvSpPr>
        <p:spPr>
          <a:xfrm>
            <a:off x="6753225" y="4681537"/>
            <a:ext cx="4257675" cy="1028700"/>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1800" b="1" i="0" u="none" strike="noStrike" cap="none">
                <a:solidFill>
                  <a:srgbClr val="334155"/>
                </a:solidFill>
                <a:latin typeface="Quicksand"/>
                <a:ea typeface="Quicksand"/>
                <a:cs typeface="Quicksand"/>
                <a:sym typeface="Quicksand"/>
              </a:rPr>
              <a:t>Your instincts are known to be an evolutionary safety mechanism developed to protect and guide you.</a:t>
            </a:r>
            <a:endParaRPr/>
          </a:p>
        </p:txBody>
      </p:sp>
      <p:pic>
        <p:nvPicPr>
          <p:cNvPr id="383" name="Google Shape;383;p34" descr="image.png"/>
          <p:cNvPicPr preferRelativeResize="0"/>
          <p:nvPr/>
        </p:nvPicPr>
        <p:blipFill rotWithShape="1">
          <a:blip r:embed="rId6">
            <a:alphaModFix/>
          </a:blip>
          <a:srcRect/>
          <a:stretch/>
        </p:blipFill>
        <p:spPr>
          <a:xfrm>
            <a:off x="8501062" y="2928937"/>
            <a:ext cx="762000" cy="762000"/>
          </a:xfrm>
          <a:prstGeom prst="rect">
            <a:avLst/>
          </a:prstGeom>
          <a:noFill/>
          <a:ln>
            <a:noFill/>
          </a:ln>
        </p:spPr>
      </p:pic>
      <p:pic>
        <p:nvPicPr>
          <p:cNvPr id="384" name="Google Shape;384;p34" descr="image.png"/>
          <p:cNvPicPr preferRelativeResize="0"/>
          <p:nvPr/>
        </p:nvPicPr>
        <p:blipFill rotWithShape="1">
          <a:blip r:embed="rId7">
            <a:alphaModFix/>
          </a:blip>
          <a:srcRect/>
          <a:stretch/>
        </p:blipFill>
        <p:spPr>
          <a:xfrm>
            <a:off x="5356566" y="380625"/>
            <a:ext cx="684666" cy="738548"/>
          </a:xfrm>
          <a:prstGeom prst="rect">
            <a:avLst/>
          </a:prstGeom>
          <a:noFill/>
          <a:ln>
            <a:noFill/>
          </a:ln>
        </p:spPr>
      </p:pic>
      <p:sp>
        <p:nvSpPr>
          <p:cNvPr id="385" name="Google Shape;385;p34"/>
          <p:cNvSpPr txBox="1"/>
          <p:nvPr/>
        </p:nvSpPr>
        <p:spPr>
          <a:xfrm>
            <a:off x="762000" y="1254712"/>
            <a:ext cx="11201400" cy="750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875" b="1" i="0" u="none" strike="noStrike" cap="none">
                <a:solidFill>
                  <a:srgbClr val="1E293B"/>
                </a:solidFill>
                <a:latin typeface="Kalam"/>
                <a:ea typeface="Kalam"/>
                <a:cs typeface="Kalam"/>
                <a:sym typeface="Kalam"/>
              </a:rPr>
              <a:t>The Science of Instincts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pic>
        <p:nvPicPr>
          <p:cNvPr id="390" name="Google Shape;390;p35"/>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391" name="Google Shape;391;p35"/>
          <p:cNvPicPr preferRelativeResize="0"/>
          <p:nvPr/>
        </p:nvPicPr>
        <p:blipFill rotWithShape="1">
          <a:blip r:embed="rId4">
            <a:alphaModFix/>
          </a:blip>
          <a:srcRect t="50" b="40"/>
          <a:stretch/>
        </p:blipFill>
        <p:spPr>
          <a:xfrm>
            <a:off x="5776913" y="285750"/>
            <a:ext cx="638100" cy="600000"/>
          </a:xfrm>
          <a:prstGeom prst="rect">
            <a:avLst/>
          </a:prstGeom>
          <a:noFill/>
          <a:ln>
            <a:noFill/>
          </a:ln>
        </p:spPr>
      </p:pic>
      <p:sp>
        <p:nvSpPr>
          <p:cNvPr id="392" name="Google Shape;392;p35"/>
          <p:cNvSpPr txBox="1"/>
          <p:nvPr/>
        </p:nvSpPr>
        <p:spPr>
          <a:xfrm>
            <a:off x="1714500" y="952500"/>
            <a:ext cx="8763000" cy="8574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US" sz="5400" b="1">
                <a:solidFill>
                  <a:srgbClr val="FF7A59"/>
                </a:solidFill>
                <a:latin typeface="Kalam"/>
                <a:ea typeface="Kalam"/>
                <a:cs typeface="Kalam"/>
                <a:sym typeface="Kalam"/>
              </a:rPr>
              <a:t>Activity Time!</a:t>
            </a:r>
            <a:endParaRPr sz="5400" b="1">
              <a:solidFill>
                <a:srgbClr val="FF7A59"/>
              </a:solidFill>
              <a:latin typeface="Kalam"/>
              <a:ea typeface="Kalam"/>
              <a:cs typeface="Kalam"/>
              <a:sym typeface="Kalam"/>
            </a:endParaRPr>
          </a:p>
        </p:txBody>
      </p:sp>
      <p:sp>
        <p:nvSpPr>
          <p:cNvPr id="393" name="Google Shape;393;p35"/>
          <p:cNvSpPr txBox="1"/>
          <p:nvPr/>
        </p:nvSpPr>
        <p:spPr>
          <a:xfrm>
            <a:off x="1714500" y="1905000"/>
            <a:ext cx="8763000" cy="4764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US" sz="2200" b="1">
                <a:solidFill>
                  <a:srgbClr val="334155"/>
                </a:solidFill>
                <a:latin typeface="Quicksand"/>
                <a:ea typeface="Quicksand"/>
                <a:cs typeface="Quicksand"/>
                <a:sym typeface="Quicksand"/>
              </a:rPr>
              <a:t>We will be showing different solutions.</a:t>
            </a:r>
            <a:endParaRPr sz="2200" b="1">
              <a:solidFill>
                <a:srgbClr val="334155"/>
              </a:solidFill>
              <a:latin typeface="Quicksand"/>
              <a:ea typeface="Quicksand"/>
              <a:cs typeface="Quicksand"/>
              <a:sym typeface="Quicksand"/>
            </a:endParaRPr>
          </a:p>
        </p:txBody>
      </p:sp>
      <p:grpSp>
        <p:nvGrpSpPr>
          <p:cNvPr id="394" name="Google Shape;394;p35"/>
          <p:cNvGrpSpPr/>
          <p:nvPr/>
        </p:nvGrpSpPr>
        <p:grpSpPr>
          <a:xfrm>
            <a:off x="2000250" y="2762250"/>
            <a:ext cx="3695700" cy="2933700"/>
            <a:chOff x="0" y="0"/>
            <a:chExt cx="3695700" cy="2933700"/>
          </a:xfrm>
        </p:grpSpPr>
        <p:sp>
          <p:nvSpPr>
            <p:cNvPr id="395" name="Google Shape;395;p35"/>
            <p:cNvSpPr/>
            <p:nvPr/>
          </p:nvSpPr>
          <p:spPr>
            <a:xfrm>
              <a:off x="76200" y="76200"/>
              <a:ext cx="3619500" cy="2857500"/>
            </a:xfrm>
            <a:prstGeom prst="roundRect">
              <a:avLst>
                <a:gd name="adj" fmla="val 8000"/>
              </a:avLst>
            </a:prstGeom>
            <a:solidFill>
              <a:srgbClr val="FF7A59"/>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396" name="Google Shape;396;p35"/>
            <p:cNvSpPr/>
            <p:nvPr/>
          </p:nvSpPr>
          <p:spPr>
            <a:xfrm>
              <a:off x="0" y="0"/>
              <a:ext cx="3619500" cy="2857500"/>
            </a:xfrm>
            <a:prstGeom prst="roundRect">
              <a:avLst>
                <a:gd name="adj" fmla="val 8000"/>
              </a:avLst>
            </a:prstGeom>
            <a:solidFill>
              <a:srgbClr val="FFFFFF"/>
            </a:solidFill>
            <a:ln w="38100" cap="flat" cmpd="sng">
              <a:solidFill>
                <a:srgbClr val="1E293B"/>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397" name="Google Shape;397;p35"/>
            <p:cNvSpPr txBox="1"/>
            <p:nvPr/>
          </p:nvSpPr>
          <p:spPr>
            <a:xfrm>
              <a:off x="0" y="0"/>
              <a:ext cx="3619500" cy="2857500"/>
            </a:xfrm>
            <a:prstGeom prst="rect">
              <a:avLst/>
            </a:prstGeom>
            <a:noFill/>
            <a:ln>
              <a:noFill/>
            </a:ln>
          </p:spPr>
          <p:txBody>
            <a:bodyPr spcFirstLastPara="1" wrap="square" lIns="190500" tIns="190500" rIns="190500" bIns="190500" anchor="ctr" anchorCtr="0">
              <a:noAutofit/>
            </a:bodyPr>
            <a:lstStyle/>
            <a:p>
              <a:pPr marL="0" lvl="0" indent="0" algn="ctr" rtl="0">
                <a:spcBef>
                  <a:spcPts val="0"/>
                </a:spcBef>
                <a:spcAft>
                  <a:spcPts val="0"/>
                </a:spcAft>
                <a:buNone/>
              </a:pPr>
              <a:r>
                <a:rPr lang="en-US" sz="6400">
                  <a:latin typeface="Quicksand"/>
                  <a:ea typeface="Quicksand"/>
                  <a:cs typeface="Quicksand"/>
                  <a:sym typeface="Quicksand"/>
                </a:rPr>
                <a:t>👍</a:t>
              </a:r>
              <a:endParaRPr>
                <a:latin typeface="Quicksand"/>
                <a:ea typeface="Quicksand"/>
                <a:cs typeface="Quicksand"/>
                <a:sym typeface="Quicksand"/>
              </a:endParaRPr>
            </a:p>
            <a:p>
              <a:pPr marL="0" lvl="0" indent="0" algn="ctr" rtl="0">
                <a:spcBef>
                  <a:spcPts val="0"/>
                </a:spcBef>
                <a:spcAft>
                  <a:spcPts val="0"/>
                </a:spcAft>
                <a:buNone/>
              </a:pPr>
              <a:r>
                <a:rPr lang="en-US" sz="2800" b="1">
                  <a:solidFill>
                    <a:srgbClr val="1E293B"/>
                  </a:solidFill>
                  <a:latin typeface="Quicksand"/>
                  <a:ea typeface="Quicksand"/>
                  <a:cs typeface="Quicksand"/>
                  <a:sym typeface="Quicksand"/>
                </a:rPr>
                <a:t>Choice A</a:t>
              </a:r>
              <a:endParaRPr sz="2800" b="1">
                <a:solidFill>
                  <a:srgbClr val="1E293B"/>
                </a:solidFill>
                <a:latin typeface="Quicksand"/>
                <a:ea typeface="Quicksand"/>
                <a:cs typeface="Quicksand"/>
                <a:sym typeface="Quicksand"/>
              </a:endParaRPr>
            </a:p>
            <a:p>
              <a:pPr marL="0" lvl="0" indent="0" algn="ctr" rtl="0">
                <a:spcBef>
                  <a:spcPts val="600"/>
                </a:spcBef>
                <a:spcAft>
                  <a:spcPts val="0"/>
                </a:spcAft>
                <a:buNone/>
              </a:pPr>
              <a:r>
                <a:rPr lang="en-US" sz="1800" b="1">
                  <a:solidFill>
                    <a:srgbClr val="64748B"/>
                  </a:solidFill>
                  <a:latin typeface="Quicksand"/>
                  <a:ea typeface="Quicksand"/>
                  <a:cs typeface="Quicksand"/>
                  <a:sym typeface="Quicksand"/>
                </a:rPr>
                <a:t>Thumb Up</a:t>
              </a:r>
              <a:endParaRPr sz="1800" b="1">
                <a:solidFill>
                  <a:srgbClr val="64748B"/>
                </a:solidFill>
                <a:latin typeface="Quicksand"/>
                <a:ea typeface="Quicksand"/>
                <a:cs typeface="Quicksand"/>
                <a:sym typeface="Quicksand"/>
              </a:endParaRPr>
            </a:p>
          </p:txBody>
        </p:sp>
      </p:grpSp>
      <p:grpSp>
        <p:nvGrpSpPr>
          <p:cNvPr id="398" name="Google Shape;398;p35"/>
          <p:cNvGrpSpPr/>
          <p:nvPr/>
        </p:nvGrpSpPr>
        <p:grpSpPr>
          <a:xfrm>
            <a:off x="6572250" y="2762250"/>
            <a:ext cx="3695700" cy="2933700"/>
            <a:chOff x="0" y="0"/>
            <a:chExt cx="3695700" cy="2933700"/>
          </a:xfrm>
        </p:grpSpPr>
        <p:sp>
          <p:nvSpPr>
            <p:cNvPr id="399" name="Google Shape;399;p35"/>
            <p:cNvSpPr/>
            <p:nvPr/>
          </p:nvSpPr>
          <p:spPr>
            <a:xfrm>
              <a:off x="76200" y="76200"/>
              <a:ext cx="3619500" cy="2857500"/>
            </a:xfrm>
            <a:prstGeom prst="roundRect">
              <a:avLst>
                <a:gd name="adj" fmla="val 8000"/>
              </a:avLst>
            </a:prstGeom>
            <a:solidFill>
              <a:srgbClr val="9D4EDD"/>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400" name="Google Shape;400;p35"/>
            <p:cNvSpPr/>
            <p:nvPr/>
          </p:nvSpPr>
          <p:spPr>
            <a:xfrm>
              <a:off x="0" y="0"/>
              <a:ext cx="3619500" cy="2857500"/>
            </a:xfrm>
            <a:prstGeom prst="roundRect">
              <a:avLst>
                <a:gd name="adj" fmla="val 8000"/>
              </a:avLst>
            </a:prstGeom>
            <a:solidFill>
              <a:srgbClr val="FFFFFF"/>
            </a:solidFill>
            <a:ln w="38100" cap="flat" cmpd="sng">
              <a:solidFill>
                <a:srgbClr val="1E293B"/>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401" name="Google Shape;401;p35"/>
            <p:cNvSpPr txBox="1"/>
            <p:nvPr/>
          </p:nvSpPr>
          <p:spPr>
            <a:xfrm>
              <a:off x="0" y="0"/>
              <a:ext cx="3619500" cy="2857500"/>
            </a:xfrm>
            <a:prstGeom prst="rect">
              <a:avLst/>
            </a:prstGeom>
            <a:noFill/>
            <a:ln>
              <a:noFill/>
            </a:ln>
          </p:spPr>
          <p:txBody>
            <a:bodyPr spcFirstLastPara="1" wrap="square" lIns="190500" tIns="190500" rIns="190500" bIns="190500" anchor="ctr" anchorCtr="0">
              <a:noAutofit/>
            </a:bodyPr>
            <a:lstStyle/>
            <a:p>
              <a:pPr marL="0" lvl="0" indent="0" algn="ctr" rtl="0">
                <a:spcBef>
                  <a:spcPts val="0"/>
                </a:spcBef>
                <a:spcAft>
                  <a:spcPts val="0"/>
                </a:spcAft>
                <a:buNone/>
              </a:pPr>
              <a:r>
                <a:rPr lang="en-US" sz="6400">
                  <a:latin typeface="Quicksand"/>
                  <a:ea typeface="Quicksand"/>
                  <a:cs typeface="Quicksand"/>
                  <a:sym typeface="Quicksand"/>
                </a:rPr>
                <a:t>👎</a:t>
              </a:r>
              <a:endParaRPr>
                <a:latin typeface="Quicksand"/>
                <a:ea typeface="Quicksand"/>
                <a:cs typeface="Quicksand"/>
                <a:sym typeface="Quicksand"/>
              </a:endParaRPr>
            </a:p>
            <a:p>
              <a:pPr marL="0" lvl="0" indent="0" algn="ctr" rtl="0">
                <a:spcBef>
                  <a:spcPts val="0"/>
                </a:spcBef>
                <a:spcAft>
                  <a:spcPts val="0"/>
                </a:spcAft>
                <a:buNone/>
              </a:pPr>
              <a:r>
                <a:rPr lang="en-US" sz="2800" b="1">
                  <a:solidFill>
                    <a:srgbClr val="1E293B"/>
                  </a:solidFill>
                  <a:latin typeface="Quicksand"/>
                  <a:ea typeface="Quicksand"/>
                  <a:cs typeface="Quicksand"/>
                  <a:sym typeface="Quicksand"/>
                </a:rPr>
                <a:t>Choice B</a:t>
              </a:r>
              <a:endParaRPr sz="2800" b="1">
                <a:solidFill>
                  <a:srgbClr val="1E293B"/>
                </a:solidFill>
                <a:latin typeface="Quicksand"/>
                <a:ea typeface="Quicksand"/>
                <a:cs typeface="Quicksand"/>
                <a:sym typeface="Quicksand"/>
              </a:endParaRPr>
            </a:p>
            <a:p>
              <a:pPr marL="0" lvl="0" indent="0" algn="ctr" rtl="0">
                <a:spcBef>
                  <a:spcPts val="600"/>
                </a:spcBef>
                <a:spcAft>
                  <a:spcPts val="0"/>
                </a:spcAft>
                <a:buNone/>
              </a:pPr>
              <a:r>
                <a:rPr lang="en-US" sz="1800" b="1">
                  <a:solidFill>
                    <a:srgbClr val="64748B"/>
                  </a:solidFill>
                  <a:latin typeface="Quicksand"/>
                  <a:ea typeface="Quicksand"/>
                  <a:cs typeface="Quicksand"/>
                  <a:sym typeface="Quicksand"/>
                </a:rPr>
                <a:t>Thumb Down</a:t>
              </a:r>
              <a:endParaRPr sz="1800" b="1">
                <a:solidFill>
                  <a:srgbClr val="64748B"/>
                </a:solidFill>
                <a:latin typeface="Quicksand"/>
                <a:ea typeface="Quicksand"/>
                <a:cs typeface="Quicksand"/>
                <a:sym typeface="Quicksand"/>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pic>
        <p:nvPicPr>
          <p:cNvPr id="406" name="Google Shape;406;p36"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407" name="Google Shape;407;p36" descr="image.png"/>
          <p:cNvPicPr preferRelativeResize="0"/>
          <p:nvPr/>
        </p:nvPicPr>
        <p:blipFill rotWithShape="1">
          <a:blip r:embed="rId4">
            <a:alphaModFix/>
          </a:blip>
          <a:srcRect/>
          <a:stretch/>
        </p:blipFill>
        <p:spPr>
          <a:xfrm>
            <a:off x="762000" y="2028825"/>
            <a:ext cx="5095875" cy="2019300"/>
          </a:xfrm>
          <a:prstGeom prst="rect">
            <a:avLst/>
          </a:prstGeom>
          <a:noFill/>
          <a:ln>
            <a:noFill/>
          </a:ln>
        </p:spPr>
      </p:pic>
      <p:sp>
        <p:nvSpPr>
          <p:cNvPr id="408" name="Google Shape;408;p36"/>
          <p:cNvSpPr txBox="1"/>
          <p:nvPr/>
        </p:nvSpPr>
        <p:spPr>
          <a:xfrm>
            <a:off x="972773" y="2206042"/>
            <a:ext cx="4562400" cy="16509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1" i="1" u="none" strike="noStrike" cap="none">
                <a:solidFill>
                  <a:srgbClr val="334155"/>
                </a:solidFill>
                <a:latin typeface="Quicksand"/>
                <a:ea typeface="Quicksand"/>
                <a:cs typeface="Quicksand"/>
                <a:sym typeface="Quicksand"/>
              </a:rPr>
              <a:t>"Before a big </a:t>
            </a:r>
            <a:r>
              <a:rPr lang="en-US" sz="1950" b="1" i="1">
                <a:solidFill>
                  <a:srgbClr val="334155"/>
                </a:solidFill>
                <a:latin typeface="Quicksand"/>
                <a:ea typeface="Quicksand"/>
                <a:cs typeface="Quicksand"/>
                <a:sym typeface="Quicksand"/>
              </a:rPr>
              <a:t>game</a:t>
            </a:r>
            <a:r>
              <a:rPr lang="en-US" sz="1950" b="1" i="1" u="none" strike="noStrike" cap="none">
                <a:solidFill>
                  <a:srgbClr val="334155"/>
                </a:solidFill>
                <a:latin typeface="Quicksand"/>
                <a:ea typeface="Quicksand"/>
                <a:cs typeface="Quicksand"/>
                <a:sym typeface="Quicksand"/>
              </a:rPr>
              <a:t>, a teammate offers you a drink from an unlabeled bottle and says, 'Trust me</a:t>
            </a:r>
            <a:r>
              <a:rPr lang="en-US" sz="1950" b="1" i="1">
                <a:solidFill>
                  <a:srgbClr val="334155"/>
                </a:solidFill>
                <a:latin typeface="Quicksand"/>
                <a:ea typeface="Quicksand"/>
                <a:cs typeface="Quicksand"/>
                <a:sym typeface="Quicksand"/>
              </a:rPr>
              <a:t> i</a:t>
            </a:r>
            <a:r>
              <a:rPr lang="en-US" sz="1950" b="1" i="1" u="none" strike="noStrike" cap="none">
                <a:solidFill>
                  <a:srgbClr val="334155"/>
                </a:solidFill>
                <a:latin typeface="Quicksand"/>
                <a:ea typeface="Quicksand"/>
                <a:cs typeface="Quicksand"/>
                <a:sym typeface="Quicksand"/>
              </a:rPr>
              <a:t>t'll help you play better.'"</a:t>
            </a:r>
            <a:endParaRPr/>
          </a:p>
        </p:txBody>
      </p:sp>
      <p:sp>
        <p:nvSpPr>
          <p:cNvPr id="409" name="Google Shape;409;p36"/>
          <p:cNvSpPr txBox="1"/>
          <p:nvPr/>
        </p:nvSpPr>
        <p:spPr>
          <a:xfrm>
            <a:off x="1143000" y="4286250"/>
            <a:ext cx="4714800" cy="7503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0" i="0" u="none" strike="noStrike" cap="none">
                <a:solidFill>
                  <a:schemeClr val="dk1"/>
                </a:solidFill>
                <a:latin typeface="Quicksand"/>
                <a:ea typeface="Quicksand"/>
                <a:cs typeface="Quicksand"/>
                <a:sym typeface="Quicksand"/>
              </a:rPr>
              <a:t>A)</a:t>
            </a:r>
            <a:r>
              <a:rPr lang="en-US" sz="1950" b="1" i="0" u="none" strike="noStrike" cap="none">
                <a:solidFill>
                  <a:schemeClr val="dk1"/>
                </a:solidFill>
                <a:latin typeface="Quicksand"/>
                <a:ea typeface="Quicksand"/>
                <a:cs typeface="Quicksand"/>
                <a:sym typeface="Quicksand"/>
              </a:rPr>
              <a:t> You politely decline because you don't know what's in it. (👍)</a:t>
            </a:r>
            <a:endParaRPr>
              <a:solidFill>
                <a:schemeClr val="dk1"/>
              </a:solidFill>
            </a:endParaRPr>
          </a:p>
        </p:txBody>
      </p:sp>
      <p:sp>
        <p:nvSpPr>
          <p:cNvPr id="410" name="Google Shape;410;p36"/>
          <p:cNvSpPr txBox="1"/>
          <p:nvPr/>
        </p:nvSpPr>
        <p:spPr>
          <a:xfrm>
            <a:off x="1143000" y="5219700"/>
            <a:ext cx="4714800" cy="7503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0" i="0" u="none" strike="noStrike" cap="none">
                <a:solidFill>
                  <a:schemeClr val="dk1"/>
                </a:solidFill>
                <a:latin typeface="Quicksand"/>
                <a:ea typeface="Quicksand"/>
                <a:cs typeface="Quicksand"/>
                <a:sym typeface="Quicksand"/>
              </a:rPr>
              <a:t>B)</a:t>
            </a:r>
            <a:r>
              <a:rPr lang="en-US" sz="1950" b="1" i="0" u="none" strike="noStrike" cap="none">
                <a:solidFill>
                  <a:schemeClr val="dk1"/>
                </a:solidFill>
                <a:latin typeface="Quicksand"/>
                <a:ea typeface="Quicksand"/>
                <a:cs typeface="Quicksand"/>
                <a:sym typeface="Quicksand"/>
              </a:rPr>
              <a:t> You drink it because your teammate uses it all the time. (👎)</a:t>
            </a:r>
            <a:endParaRPr>
              <a:solidFill>
                <a:schemeClr val="dk1"/>
              </a:solidFill>
            </a:endParaRPr>
          </a:p>
        </p:txBody>
      </p:sp>
      <p:sp>
        <p:nvSpPr>
          <p:cNvPr id="411" name="Google Shape;411;p36"/>
          <p:cNvSpPr txBox="1"/>
          <p:nvPr/>
        </p:nvSpPr>
        <p:spPr>
          <a:xfrm>
            <a:off x="762000" y="800100"/>
            <a:ext cx="11201400" cy="750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875" b="1" i="0" u="none" strike="noStrike" cap="none">
                <a:solidFill>
                  <a:srgbClr val="1E293B"/>
                </a:solidFill>
                <a:latin typeface="Kalam"/>
                <a:ea typeface="Kalam"/>
                <a:cs typeface="Kalam"/>
                <a:sym typeface="Kalam"/>
              </a:rPr>
              <a:t>Scenario #</a:t>
            </a:r>
            <a:r>
              <a:rPr lang="en-US" sz="4875" b="1">
                <a:solidFill>
                  <a:srgbClr val="1E293B"/>
                </a:solidFill>
                <a:latin typeface="Kalam"/>
                <a:ea typeface="Kalam"/>
                <a:cs typeface="Kalam"/>
                <a:sym typeface="Kalam"/>
              </a:rPr>
              <a:t>1</a:t>
            </a:r>
            <a:endParaRPr/>
          </a:p>
        </p:txBody>
      </p:sp>
      <p:sp>
        <p:nvSpPr>
          <p:cNvPr id="412" name="Google Shape;412;p36"/>
          <p:cNvSpPr txBox="1"/>
          <p:nvPr/>
        </p:nvSpPr>
        <p:spPr>
          <a:xfrm>
            <a:off x="5746800" y="4222800"/>
            <a:ext cx="1231800" cy="877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4500">
                <a:solidFill>
                  <a:schemeClr val="dk1"/>
                </a:solidFill>
                <a:latin typeface="Calibri"/>
                <a:ea typeface="Calibri"/>
                <a:cs typeface="Calibri"/>
                <a:sym typeface="Calibri"/>
              </a:rPr>
              <a:t>✅</a:t>
            </a:r>
            <a:endParaRPr sz="4500">
              <a:solidFill>
                <a:schemeClr val="dk1"/>
              </a:solidFill>
              <a:latin typeface="Calibri"/>
              <a:ea typeface="Calibri"/>
              <a:cs typeface="Calibri"/>
              <a:sym typeface="Calibri"/>
            </a:endParaRPr>
          </a:p>
        </p:txBody>
      </p:sp>
      <p:pic>
        <p:nvPicPr>
          <p:cNvPr id="413" name="Google Shape;413;p36" descr="image.png"/>
          <p:cNvPicPr preferRelativeResize="0"/>
          <p:nvPr/>
        </p:nvPicPr>
        <p:blipFill rotWithShape="1">
          <a:blip r:embed="rId5">
            <a:alphaModFix/>
          </a:blip>
          <a:srcRect/>
          <a:stretch/>
        </p:blipFill>
        <p:spPr>
          <a:xfrm>
            <a:off x="6774800" y="2099137"/>
            <a:ext cx="5095875" cy="3619500"/>
          </a:xfrm>
          <a:prstGeom prst="rect">
            <a:avLst/>
          </a:prstGeom>
          <a:noFill/>
          <a:ln>
            <a:noFill/>
          </a:ln>
        </p:spPr>
      </p:pic>
      <p:pic>
        <p:nvPicPr>
          <p:cNvPr id="414" name="Google Shape;414;p36" title="Screenshot 2026-08-03 at 1.55.31 PM.png"/>
          <p:cNvPicPr preferRelativeResize="0"/>
          <p:nvPr/>
        </p:nvPicPr>
        <p:blipFill>
          <a:blip r:embed="rId6">
            <a:alphaModFix/>
          </a:blip>
          <a:stretch>
            <a:fillRect/>
          </a:stretch>
        </p:blipFill>
        <p:spPr>
          <a:xfrm>
            <a:off x="8654387" y="2444452"/>
            <a:ext cx="1231800" cy="29288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pic>
        <p:nvPicPr>
          <p:cNvPr id="419" name="Google Shape;419;p37"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420" name="Google Shape;420;p37" descr="image.png"/>
          <p:cNvPicPr preferRelativeResize="0"/>
          <p:nvPr/>
        </p:nvPicPr>
        <p:blipFill rotWithShape="1">
          <a:blip r:embed="rId4">
            <a:alphaModFix/>
          </a:blip>
          <a:srcRect/>
          <a:stretch/>
        </p:blipFill>
        <p:spPr>
          <a:xfrm>
            <a:off x="762000" y="2214562"/>
            <a:ext cx="5095875" cy="1647825"/>
          </a:xfrm>
          <a:prstGeom prst="rect">
            <a:avLst/>
          </a:prstGeom>
          <a:noFill/>
          <a:ln>
            <a:noFill/>
          </a:ln>
        </p:spPr>
      </p:pic>
      <p:pic>
        <p:nvPicPr>
          <p:cNvPr id="421" name="Google Shape;421;p37" descr="image.png"/>
          <p:cNvPicPr preferRelativeResize="0"/>
          <p:nvPr/>
        </p:nvPicPr>
        <p:blipFill rotWithShape="1">
          <a:blip r:embed="rId5">
            <a:alphaModFix/>
          </a:blip>
          <a:srcRect/>
          <a:stretch/>
        </p:blipFill>
        <p:spPr>
          <a:xfrm>
            <a:off x="6334125" y="2214562"/>
            <a:ext cx="5095875" cy="3619500"/>
          </a:xfrm>
          <a:prstGeom prst="rect">
            <a:avLst/>
          </a:prstGeom>
          <a:noFill/>
          <a:ln>
            <a:noFill/>
          </a:ln>
        </p:spPr>
      </p:pic>
      <p:sp>
        <p:nvSpPr>
          <p:cNvPr id="422" name="Google Shape;422;p37"/>
          <p:cNvSpPr txBox="1"/>
          <p:nvPr/>
        </p:nvSpPr>
        <p:spPr>
          <a:xfrm>
            <a:off x="983959" y="2425335"/>
            <a:ext cx="4562400" cy="12006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1" i="1" u="none" strike="noStrike" cap="none">
                <a:solidFill>
                  <a:srgbClr val="334155"/>
                </a:solidFill>
                <a:latin typeface="Quicksand"/>
                <a:ea typeface="Quicksand"/>
                <a:cs typeface="Quicksand"/>
                <a:sym typeface="Quicksand"/>
              </a:rPr>
              <a:t>"A friend invites you to a party. When you arrive, you notice some older teens are vaping in the basement."</a:t>
            </a:r>
            <a:endParaRPr/>
          </a:p>
        </p:txBody>
      </p:sp>
      <p:sp>
        <p:nvSpPr>
          <p:cNvPr id="423" name="Google Shape;423;p37"/>
          <p:cNvSpPr txBox="1"/>
          <p:nvPr/>
        </p:nvSpPr>
        <p:spPr>
          <a:xfrm>
            <a:off x="1143000" y="4100512"/>
            <a:ext cx="4714800" cy="7734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0" i="0" u="none" strike="noStrike" cap="none">
                <a:solidFill>
                  <a:srgbClr val="334155"/>
                </a:solidFill>
                <a:latin typeface="Quicksand"/>
                <a:ea typeface="Quicksand"/>
                <a:cs typeface="Quicksand"/>
                <a:sym typeface="Quicksand"/>
              </a:rPr>
              <a:t>A)</a:t>
            </a:r>
            <a:r>
              <a:rPr lang="en-US" sz="1950" b="1" i="0" u="none" strike="noStrike" cap="none">
                <a:solidFill>
                  <a:srgbClr val="334155"/>
                </a:solidFill>
                <a:latin typeface="Quicksand"/>
                <a:ea typeface="Quicksand"/>
                <a:cs typeface="Quicksand"/>
                <a:sym typeface="Quicksand"/>
              </a:rPr>
              <a:t> You decide to stay because your close friends aren't vaping</a:t>
            </a:r>
            <a:r>
              <a:rPr lang="en-US" sz="1950" b="1">
                <a:solidFill>
                  <a:srgbClr val="334155"/>
                </a:solidFill>
                <a:latin typeface="Quicksand"/>
                <a:ea typeface="Quicksand"/>
                <a:cs typeface="Quicksand"/>
                <a:sym typeface="Quicksand"/>
              </a:rPr>
              <a:t> (</a:t>
            </a:r>
            <a:r>
              <a:rPr lang="en-US" sz="2100" b="1">
                <a:solidFill>
                  <a:srgbClr val="334155"/>
                </a:solidFill>
                <a:latin typeface="Quicksand"/>
                <a:ea typeface="Quicksand"/>
                <a:cs typeface="Quicksand"/>
                <a:sym typeface="Quicksand"/>
              </a:rPr>
              <a:t>👍)</a:t>
            </a:r>
            <a:endParaRPr/>
          </a:p>
        </p:txBody>
      </p:sp>
      <p:sp>
        <p:nvSpPr>
          <p:cNvPr id="424" name="Google Shape;424;p37"/>
          <p:cNvSpPr txBox="1"/>
          <p:nvPr/>
        </p:nvSpPr>
        <p:spPr>
          <a:xfrm>
            <a:off x="1143000" y="5033962"/>
            <a:ext cx="4714800" cy="7503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0" i="0" u="none" strike="noStrike" cap="none">
                <a:solidFill>
                  <a:srgbClr val="334155"/>
                </a:solidFill>
                <a:latin typeface="Quicksand"/>
                <a:ea typeface="Quicksand"/>
                <a:cs typeface="Quicksand"/>
                <a:sym typeface="Quicksand"/>
              </a:rPr>
              <a:t>B)</a:t>
            </a:r>
            <a:r>
              <a:rPr lang="en-US" sz="1950" b="1" i="0" u="none" strike="noStrike" cap="none">
                <a:solidFill>
                  <a:srgbClr val="334155"/>
                </a:solidFill>
                <a:latin typeface="Quicksand"/>
                <a:ea typeface="Quicksand"/>
                <a:cs typeface="Quicksand"/>
                <a:sym typeface="Quicksand"/>
              </a:rPr>
              <a:t> You text a trusted adult for a ride </a:t>
            </a:r>
            <a:r>
              <a:rPr lang="en-US" sz="1950" b="1">
                <a:solidFill>
                  <a:srgbClr val="334155"/>
                </a:solidFill>
                <a:latin typeface="Quicksand"/>
                <a:ea typeface="Quicksand"/>
                <a:cs typeface="Quicksand"/>
                <a:sym typeface="Quicksand"/>
              </a:rPr>
              <a:t>home to</a:t>
            </a:r>
            <a:r>
              <a:rPr lang="en-US" sz="1950" b="1" i="0" u="none" strike="noStrike" cap="none">
                <a:solidFill>
                  <a:srgbClr val="334155"/>
                </a:solidFill>
                <a:latin typeface="Quicksand"/>
                <a:ea typeface="Quicksand"/>
                <a:cs typeface="Quicksand"/>
                <a:sym typeface="Quicksand"/>
              </a:rPr>
              <a:t> leave. (</a:t>
            </a:r>
            <a:r>
              <a:rPr lang="en-US" sz="1950" b="1">
                <a:solidFill>
                  <a:schemeClr val="dk1"/>
                </a:solidFill>
                <a:latin typeface="Quicksand"/>
                <a:ea typeface="Quicksand"/>
                <a:cs typeface="Quicksand"/>
                <a:sym typeface="Quicksand"/>
              </a:rPr>
              <a:t>👎)</a:t>
            </a:r>
            <a:endParaRPr/>
          </a:p>
        </p:txBody>
      </p:sp>
      <p:sp>
        <p:nvSpPr>
          <p:cNvPr id="425" name="Google Shape;425;p37"/>
          <p:cNvSpPr txBox="1"/>
          <p:nvPr/>
        </p:nvSpPr>
        <p:spPr>
          <a:xfrm>
            <a:off x="762000" y="827950"/>
            <a:ext cx="11201400" cy="750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875" b="1" i="0" u="none" strike="noStrike" cap="none">
                <a:solidFill>
                  <a:srgbClr val="1E293B"/>
                </a:solidFill>
                <a:latin typeface="Kalam"/>
                <a:ea typeface="Kalam"/>
                <a:cs typeface="Kalam"/>
                <a:sym typeface="Kalam"/>
              </a:rPr>
              <a:t>Scenario #</a:t>
            </a:r>
            <a:r>
              <a:rPr lang="en-US" sz="4875" b="1">
                <a:solidFill>
                  <a:srgbClr val="1E293B"/>
                </a:solidFill>
                <a:latin typeface="Kalam"/>
                <a:ea typeface="Kalam"/>
                <a:cs typeface="Kalam"/>
                <a:sym typeface="Kalam"/>
              </a:rPr>
              <a:t>2</a:t>
            </a:r>
            <a:endParaRPr/>
          </a:p>
        </p:txBody>
      </p:sp>
      <p:pic>
        <p:nvPicPr>
          <p:cNvPr id="426" name="Google Shape;426;p37"/>
          <p:cNvPicPr preferRelativeResize="0"/>
          <p:nvPr/>
        </p:nvPicPr>
        <p:blipFill>
          <a:blip r:embed="rId6">
            <a:alphaModFix/>
          </a:blip>
          <a:stretch>
            <a:fillRect/>
          </a:stretch>
        </p:blipFill>
        <p:spPr>
          <a:xfrm>
            <a:off x="7140925" y="2283150"/>
            <a:ext cx="3482275" cy="34822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pic>
        <p:nvPicPr>
          <p:cNvPr id="431" name="Google Shape;431;p38"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432" name="Google Shape;432;p38" descr="image.png"/>
          <p:cNvPicPr preferRelativeResize="0"/>
          <p:nvPr/>
        </p:nvPicPr>
        <p:blipFill rotWithShape="1">
          <a:blip r:embed="rId4">
            <a:alphaModFix/>
          </a:blip>
          <a:srcRect/>
          <a:stretch/>
        </p:blipFill>
        <p:spPr>
          <a:xfrm>
            <a:off x="762000" y="4981575"/>
            <a:ext cx="10668000" cy="1276350"/>
          </a:xfrm>
          <a:prstGeom prst="rect">
            <a:avLst/>
          </a:prstGeom>
          <a:noFill/>
          <a:ln>
            <a:noFill/>
          </a:ln>
        </p:spPr>
      </p:pic>
      <p:sp>
        <p:nvSpPr>
          <p:cNvPr id="433" name="Google Shape;433;p38"/>
          <p:cNvSpPr/>
          <p:nvPr/>
        </p:nvSpPr>
        <p:spPr>
          <a:xfrm>
            <a:off x="762000" y="2505075"/>
            <a:ext cx="10668000" cy="876300"/>
          </a:xfrm>
          <a:prstGeom prst="roundRect">
            <a:avLst>
              <a:gd name="adj" fmla="val 13043"/>
            </a:avLst>
          </a:prstGeom>
          <a:solidFill>
            <a:srgbClr val="FFFFFF"/>
          </a:solidFill>
          <a:ln w="28575" cap="flat" cmpd="sng">
            <a:solidFill>
              <a:srgbClr val="1E293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434" name="Google Shape;434;p38"/>
          <p:cNvSpPr txBox="1"/>
          <p:nvPr/>
        </p:nvSpPr>
        <p:spPr>
          <a:xfrm>
            <a:off x="1000125" y="2743200"/>
            <a:ext cx="10191900" cy="2772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800" b="0" i="0" u="none" strike="noStrike" cap="none">
                <a:solidFill>
                  <a:srgbClr val="334155"/>
                </a:solidFill>
                <a:latin typeface="Quicksand"/>
                <a:ea typeface="Quicksand"/>
                <a:cs typeface="Quicksand"/>
                <a:sym typeface="Quicksand"/>
              </a:rPr>
              <a:t>If you chose A:</a:t>
            </a:r>
            <a:r>
              <a:rPr lang="en-US" sz="1800" b="1" i="0" u="none" strike="noStrike" cap="none">
                <a:solidFill>
                  <a:srgbClr val="334155"/>
                </a:solidFill>
                <a:latin typeface="Quicksand"/>
                <a:ea typeface="Quicksand"/>
                <a:cs typeface="Quicksand"/>
                <a:sym typeface="Quicksand"/>
              </a:rPr>
              <a:t> What are the risks of staying in that environment? Could they escalate?</a:t>
            </a:r>
            <a:endParaRPr/>
          </a:p>
        </p:txBody>
      </p:sp>
      <p:sp>
        <p:nvSpPr>
          <p:cNvPr id="435" name="Google Shape;435;p38"/>
          <p:cNvSpPr/>
          <p:nvPr/>
        </p:nvSpPr>
        <p:spPr>
          <a:xfrm>
            <a:off x="762000" y="3571875"/>
            <a:ext cx="10668000" cy="876300"/>
          </a:xfrm>
          <a:prstGeom prst="roundRect">
            <a:avLst>
              <a:gd name="adj" fmla="val 13043"/>
            </a:avLst>
          </a:prstGeom>
          <a:solidFill>
            <a:srgbClr val="FFFFFF"/>
          </a:solidFill>
          <a:ln w="28575" cap="flat" cmpd="sng">
            <a:solidFill>
              <a:srgbClr val="1E293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436" name="Google Shape;436;p38"/>
          <p:cNvSpPr txBox="1"/>
          <p:nvPr/>
        </p:nvSpPr>
        <p:spPr>
          <a:xfrm>
            <a:off x="1000125" y="3810000"/>
            <a:ext cx="10191750" cy="40005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800" b="0" i="0" u="none" strike="noStrike" cap="none">
                <a:solidFill>
                  <a:srgbClr val="334155"/>
                </a:solidFill>
                <a:latin typeface="Quicksand"/>
                <a:ea typeface="Quicksand"/>
                <a:cs typeface="Quicksand"/>
                <a:sym typeface="Quicksand"/>
              </a:rPr>
              <a:t>If you chose B:</a:t>
            </a:r>
            <a:r>
              <a:rPr lang="en-US" sz="1800" b="1" i="0" u="none" strike="noStrike" cap="none">
                <a:solidFill>
                  <a:srgbClr val="334155"/>
                </a:solidFill>
                <a:latin typeface="Quicksand"/>
                <a:ea typeface="Quicksand"/>
                <a:cs typeface="Quicksand"/>
                <a:sym typeface="Quicksand"/>
              </a:rPr>
              <a:t> Excellent choice for maintaining boundaries.</a:t>
            </a:r>
            <a:endParaRPr/>
          </a:p>
        </p:txBody>
      </p:sp>
      <p:sp>
        <p:nvSpPr>
          <p:cNvPr id="437" name="Google Shape;437;p38"/>
          <p:cNvSpPr txBox="1"/>
          <p:nvPr/>
        </p:nvSpPr>
        <p:spPr>
          <a:xfrm>
            <a:off x="1028700" y="5248275"/>
            <a:ext cx="10134600" cy="74295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0" i="1" u="none" strike="noStrike" cap="none">
                <a:solidFill>
                  <a:srgbClr val="C2410C"/>
                </a:solidFill>
                <a:latin typeface="Quicksand"/>
                <a:ea typeface="Quicksand"/>
                <a:cs typeface="Quicksand"/>
                <a:sym typeface="Quicksand"/>
              </a:rPr>
              <a:t>Takeaway:</a:t>
            </a:r>
            <a:r>
              <a:rPr lang="en-US" sz="1950" b="1" i="1" u="none" strike="noStrike" cap="none">
                <a:solidFill>
                  <a:srgbClr val="C2410C"/>
                </a:solidFill>
                <a:latin typeface="Quicksand"/>
                <a:ea typeface="Quicksand"/>
                <a:cs typeface="Quicksand"/>
                <a:sym typeface="Quicksand"/>
              </a:rPr>
              <a:t> Even if you don't plan to vape, the environment could become unsafe or involve pressure later.</a:t>
            </a:r>
            <a:endParaRPr/>
          </a:p>
        </p:txBody>
      </p:sp>
      <p:sp>
        <p:nvSpPr>
          <p:cNvPr id="438" name="Google Shape;438;p38"/>
          <p:cNvSpPr/>
          <p:nvPr/>
        </p:nvSpPr>
        <p:spPr>
          <a:xfrm>
            <a:off x="762000" y="3352800"/>
            <a:ext cx="10668000" cy="28575"/>
          </a:xfrm>
          <a:prstGeom prst="rect">
            <a:avLst/>
          </a:prstGeom>
          <a:solidFill>
            <a:srgbClr val="1E29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439" name="Google Shape;439;p38"/>
          <p:cNvSpPr/>
          <p:nvPr/>
        </p:nvSpPr>
        <p:spPr>
          <a:xfrm>
            <a:off x="762000" y="4419600"/>
            <a:ext cx="10668000" cy="28575"/>
          </a:xfrm>
          <a:prstGeom prst="rect">
            <a:avLst/>
          </a:prstGeom>
          <a:solidFill>
            <a:srgbClr val="1E293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440" name="Google Shape;440;p38"/>
          <p:cNvSpPr txBox="1"/>
          <p:nvPr/>
        </p:nvSpPr>
        <p:spPr>
          <a:xfrm>
            <a:off x="762000" y="981075"/>
            <a:ext cx="11201400" cy="9906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875" b="1" i="0" u="none" strike="noStrike" cap="none">
                <a:solidFill>
                  <a:srgbClr val="1E293B"/>
                </a:solidFill>
                <a:latin typeface="Kalam"/>
                <a:ea typeface="Kalam"/>
                <a:cs typeface="Kalam"/>
                <a:sym typeface="Kalam"/>
              </a:rPr>
              <a:t>Discussion of Scenario #1</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pic>
        <p:nvPicPr>
          <p:cNvPr id="445" name="Google Shape;445;p39" descr="make slide more engaging (dont add any text) by inserting more engaging components such as a graphic of a cartoon girl"/>
          <p:cNvPicPr preferRelativeResize="0"/>
          <p:nvPr/>
        </p:nvPicPr>
        <p:blipFill>
          <a:blip r:embed="rId3">
            <a:alphaModFix/>
          </a:blip>
          <a:stretch>
            <a:fillRect/>
          </a:stretch>
        </p:blipFill>
        <p:spPr>
          <a:xfrm>
            <a:off x="-47625" y="0"/>
            <a:ext cx="12287250" cy="68580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pic>
        <p:nvPicPr>
          <p:cNvPr id="450" name="Google Shape;450;p40"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451" name="Google Shape;451;p40" descr="image.png"/>
          <p:cNvPicPr preferRelativeResize="0"/>
          <p:nvPr/>
        </p:nvPicPr>
        <p:blipFill rotWithShape="1">
          <a:blip r:embed="rId4">
            <a:alphaModFix/>
          </a:blip>
          <a:srcRect/>
          <a:stretch/>
        </p:blipFill>
        <p:spPr>
          <a:xfrm>
            <a:off x="1809750" y="2300287"/>
            <a:ext cx="8572500" cy="1981200"/>
          </a:xfrm>
          <a:prstGeom prst="rect">
            <a:avLst/>
          </a:prstGeom>
          <a:noFill/>
          <a:ln>
            <a:noFill/>
          </a:ln>
        </p:spPr>
      </p:pic>
      <p:pic>
        <p:nvPicPr>
          <p:cNvPr id="452" name="Google Shape;452;p40" descr="image.png"/>
          <p:cNvPicPr preferRelativeResize="0"/>
          <p:nvPr/>
        </p:nvPicPr>
        <p:blipFill rotWithShape="1">
          <a:blip r:embed="rId5">
            <a:alphaModFix/>
          </a:blip>
          <a:srcRect/>
          <a:stretch/>
        </p:blipFill>
        <p:spPr>
          <a:xfrm>
            <a:off x="1809750" y="4567237"/>
            <a:ext cx="8572500" cy="1981200"/>
          </a:xfrm>
          <a:prstGeom prst="rect">
            <a:avLst/>
          </a:prstGeom>
          <a:noFill/>
          <a:ln>
            <a:noFill/>
          </a:ln>
        </p:spPr>
      </p:pic>
      <p:sp>
        <p:nvSpPr>
          <p:cNvPr id="453" name="Google Shape;453;p40"/>
          <p:cNvSpPr txBox="1"/>
          <p:nvPr/>
        </p:nvSpPr>
        <p:spPr>
          <a:xfrm>
            <a:off x="1925478" y="2614612"/>
            <a:ext cx="8341042" cy="571500"/>
          </a:xfrm>
          <a:prstGeom prst="rect">
            <a:avLst/>
          </a:prstGeom>
          <a:noFill/>
          <a:ln>
            <a:noFill/>
          </a:ln>
        </p:spPr>
        <p:txBody>
          <a:bodyPr spcFirstLastPara="1" wrap="square" lIns="419100" tIns="0" rIns="0" bIns="0" anchor="t" anchorCtr="0">
            <a:spAutoFit/>
          </a:bodyPr>
          <a:lstStyle/>
          <a:p>
            <a:pPr marL="0" marR="0" lvl="0" indent="0" algn="ctr" rtl="0">
              <a:spcBef>
                <a:spcPts val="0"/>
              </a:spcBef>
              <a:spcAft>
                <a:spcPts val="0"/>
              </a:spcAft>
              <a:buNone/>
            </a:pPr>
            <a:r>
              <a:rPr lang="en-US" sz="2850" b="1" i="0" u="none" strike="noStrike" cap="none">
                <a:solidFill>
                  <a:srgbClr val="9D4EDD"/>
                </a:solidFill>
                <a:latin typeface="Kalam"/>
                <a:ea typeface="Kalam"/>
                <a:cs typeface="Kalam"/>
                <a:sym typeface="Kalam"/>
              </a:rPr>
              <a:t>Have a Plan</a:t>
            </a:r>
            <a:endParaRPr/>
          </a:p>
        </p:txBody>
      </p:sp>
      <p:sp>
        <p:nvSpPr>
          <p:cNvPr id="454" name="Google Shape;454;p40"/>
          <p:cNvSpPr txBox="1"/>
          <p:nvPr/>
        </p:nvSpPr>
        <p:spPr>
          <a:xfrm>
            <a:off x="2124075" y="3281362"/>
            <a:ext cx="7943700" cy="6927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800" b="1" i="0" u="none" strike="noStrike" cap="none">
                <a:solidFill>
                  <a:srgbClr val="334155"/>
                </a:solidFill>
                <a:latin typeface="Quicksand"/>
                <a:ea typeface="Quicksand"/>
                <a:cs typeface="Quicksand"/>
                <a:sym typeface="Quicksand"/>
              </a:rPr>
              <a:t>Discuss potential exits or escape routes in case of a</a:t>
            </a:r>
            <a:r>
              <a:rPr lang="en-US" sz="1800" b="1">
                <a:solidFill>
                  <a:srgbClr val="334155"/>
                </a:solidFill>
                <a:latin typeface="Quicksand"/>
                <a:ea typeface="Quicksand"/>
                <a:cs typeface="Quicksand"/>
                <a:sym typeface="Quicksand"/>
              </a:rPr>
              <a:t> dangerous e</a:t>
            </a:r>
            <a:r>
              <a:rPr lang="en-US" sz="1800" b="1" i="0" u="none" strike="noStrike" cap="none">
                <a:solidFill>
                  <a:srgbClr val="334155"/>
                </a:solidFill>
                <a:latin typeface="Quicksand"/>
                <a:ea typeface="Quicksand"/>
                <a:cs typeface="Quicksand"/>
                <a:sym typeface="Quicksand"/>
              </a:rPr>
              <a:t>mergency before you arrive.</a:t>
            </a:r>
            <a:endParaRPr/>
          </a:p>
        </p:txBody>
      </p:sp>
      <p:sp>
        <p:nvSpPr>
          <p:cNvPr id="455" name="Google Shape;455;p40"/>
          <p:cNvSpPr txBox="1"/>
          <p:nvPr/>
        </p:nvSpPr>
        <p:spPr>
          <a:xfrm>
            <a:off x="1925478" y="4881562"/>
            <a:ext cx="8341042" cy="571500"/>
          </a:xfrm>
          <a:prstGeom prst="rect">
            <a:avLst/>
          </a:prstGeom>
          <a:noFill/>
          <a:ln>
            <a:noFill/>
          </a:ln>
        </p:spPr>
        <p:txBody>
          <a:bodyPr spcFirstLastPara="1" wrap="square" lIns="466725" tIns="0" rIns="0" bIns="0" anchor="t" anchorCtr="0">
            <a:spAutoFit/>
          </a:bodyPr>
          <a:lstStyle/>
          <a:p>
            <a:pPr marL="0" marR="0" lvl="0" indent="0" algn="ctr" rtl="0">
              <a:spcBef>
                <a:spcPts val="0"/>
              </a:spcBef>
              <a:spcAft>
                <a:spcPts val="0"/>
              </a:spcAft>
              <a:buNone/>
            </a:pPr>
            <a:r>
              <a:rPr lang="en-US" sz="2850" b="1" i="0" u="none" strike="noStrike" cap="none">
                <a:solidFill>
                  <a:srgbClr val="FF7A59"/>
                </a:solidFill>
                <a:latin typeface="Kalam"/>
                <a:ea typeface="Kalam"/>
                <a:cs typeface="Kalam"/>
                <a:sym typeface="Kalam"/>
              </a:rPr>
              <a:t>Have a Code Word</a:t>
            </a:r>
            <a:endParaRPr/>
          </a:p>
        </p:txBody>
      </p:sp>
      <p:sp>
        <p:nvSpPr>
          <p:cNvPr id="456" name="Google Shape;456;p40"/>
          <p:cNvSpPr txBox="1"/>
          <p:nvPr/>
        </p:nvSpPr>
        <p:spPr>
          <a:xfrm>
            <a:off x="2124075" y="5548312"/>
            <a:ext cx="7943850" cy="6858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800" b="1" i="0" u="none" strike="noStrike" cap="none">
                <a:solidFill>
                  <a:srgbClr val="334155"/>
                </a:solidFill>
                <a:latin typeface="Quicksand"/>
                <a:ea typeface="Quicksand"/>
                <a:cs typeface="Quicksand"/>
                <a:sym typeface="Quicksand"/>
              </a:rPr>
              <a:t>Use a specific word to text/call your family to signal for help. </a:t>
            </a:r>
            <a:r>
              <a:rPr lang="en-US" sz="1800" b="1" i="1" u="none" strike="noStrike" cap="none">
                <a:solidFill>
                  <a:srgbClr val="334155"/>
                </a:solidFill>
                <a:latin typeface="Quicksand"/>
                <a:ea typeface="Quicksand"/>
                <a:cs typeface="Quicksand"/>
                <a:sym typeface="Quicksand"/>
              </a:rPr>
              <a:t>(Tip: choose a word you don’t use often, such as "walrus")</a:t>
            </a:r>
            <a:endParaRPr/>
          </a:p>
        </p:txBody>
      </p:sp>
      <p:pic>
        <p:nvPicPr>
          <p:cNvPr id="457" name="Google Shape;457;p40" descr="image.png"/>
          <p:cNvPicPr preferRelativeResize="0"/>
          <p:nvPr/>
        </p:nvPicPr>
        <p:blipFill rotWithShape="1">
          <a:blip r:embed="rId6">
            <a:alphaModFix/>
          </a:blip>
          <a:srcRect/>
          <a:stretch/>
        </p:blipFill>
        <p:spPr>
          <a:xfrm>
            <a:off x="4810125" y="2681287"/>
            <a:ext cx="419100" cy="361950"/>
          </a:xfrm>
          <a:prstGeom prst="rect">
            <a:avLst/>
          </a:prstGeom>
          <a:noFill/>
          <a:ln>
            <a:noFill/>
          </a:ln>
        </p:spPr>
      </p:pic>
      <p:pic>
        <p:nvPicPr>
          <p:cNvPr id="458" name="Google Shape;458;p40" descr="image.png"/>
          <p:cNvPicPr preferRelativeResize="0"/>
          <p:nvPr/>
        </p:nvPicPr>
        <p:blipFill rotWithShape="1">
          <a:blip r:embed="rId7">
            <a:alphaModFix/>
          </a:blip>
          <a:srcRect/>
          <a:stretch/>
        </p:blipFill>
        <p:spPr>
          <a:xfrm>
            <a:off x="4267200" y="4948237"/>
            <a:ext cx="466725" cy="361950"/>
          </a:xfrm>
          <a:prstGeom prst="rect">
            <a:avLst/>
          </a:prstGeom>
          <a:noFill/>
          <a:ln>
            <a:noFill/>
          </a:ln>
        </p:spPr>
      </p:pic>
      <p:pic>
        <p:nvPicPr>
          <p:cNvPr id="459" name="Google Shape;459;p40" descr="image.png"/>
          <p:cNvPicPr preferRelativeResize="0"/>
          <p:nvPr/>
        </p:nvPicPr>
        <p:blipFill rotWithShape="1">
          <a:blip r:embed="rId8">
            <a:alphaModFix/>
          </a:blip>
          <a:srcRect/>
          <a:stretch/>
        </p:blipFill>
        <p:spPr>
          <a:xfrm>
            <a:off x="5277416" y="535600"/>
            <a:ext cx="684666" cy="738548"/>
          </a:xfrm>
          <a:prstGeom prst="rect">
            <a:avLst/>
          </a:prstGeom>
          <a:noFill/>
          <a:ln>
            <a:noFill/>
          </a:ln>
        </p:spPr>
      </p:pic>
      <p:sp>
        <p:nvSpPr>
          <p:cNvPr id="460" name="Google Shape;460;p40"/>
          <p:cNvSpPr txBox="1"/>
          <p:nvPr/>
        </p:nvSpPr>
        <p:spPr>
          <a:xfrm>
            <a:off x="762000" y="928687"/>
            <a:ext cx="11201400" cy="9906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875" b="1" i="0" u="none" strike="noStrike" cap="none">
                <a:solidFill>
                  <a:srgbClr val="1E293B"/>
                </a:solidFill>
                <a:latin typeface="Kalam"/>
                <a:ea typeface="Kalam"/>
                <a:cs typeface="Kalam"/>
                <a:sym typeface="Kalam"/>
              </a:rPr>
              <a:t>Key Strategies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pic>
        <p:nvPicPr>
          <p:cNvPr id="465" name="Google Shape;465;p41" descr="image.p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66" name="Google Shape;466;p41"/>
          <p:cNvSpPr txBox="1"/>
          <p:nvPr/>
        </p:nvSpPr>
        <p:spPr>
          <a:xfrm>
            <a:off x="634603" y="2471737"/>
            <a:ext cx="5350668" cy="5715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850" b="1" i="0" u="none" strike="noStrike" cap="none">
                <a:solidFill>
                  <a:srgbClr val="FF7A59"/>
                </a:solidFill>
                <a:latin typeface="Kalam"/>
                <a:ea typeface="Kalam"/>
                <a:cs typeface="Kalam"/>
                <a:sym typeface="Kalam"/>
              </a:rPr>
              <a:t>Definition</a:t>
            </a:r>
            <a:endParaRPr/>
          </a:p>
        </p:txBody>
      </p:sp>
      <p:pic>
        <p:nvPicPr>
          <p:cNvPr id="467" name="Google Shape;467;p41" descr="image.png"/>
          <p:cNvPicPr preferRelativeResize="0"/>
          <p:nvPr/>
        </p:nvPicPr>
        <p:blipFill rotWithShape="1">
          <a:blip r:embed="rId4">
            <a:alphaModFix/>
          </a:blip>
          <a:srcRect/>
          <a:stretch/>
        </p:blipFill>
        <p:spPr>
          <a:xfrm>
            <a:off x="762000" y="3186112"/>
            <a:ext cx="5095875" cy="1123950"/>
          </a:xfrm>
          <a:prstGeom prst="rect">
            <a:avLst/>
          </a:prstGeom>
          <a:noFill/>
          <a:ln>
            <a:noFill/>
          </a:ln>
        </p:spPr>
      </p:pic>
      <p:sp>
        <p:nvSpPr>
          <p:cNvPr id="468" name="Google Shape;468;p41"/>
          <p:cNvSpPr txBox="1"/>
          <p:nvPr/>
        </p:nvSpPr>
        <p:spPr>
          <a:xfrm>
            <a:off x="6206728" y="2471737"/>
            <a:ext cx="5350800" cy="5715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850" b="1" i="0" u="none" strike="noStrike" cap="none">
                <a:solidFill>
                  <a:srgbClr val="9D4EDD"/>
                </a:solidFill>
                <a:latin typeface="Kalam"/>
                <a:ea typeface="Kalam"/>
                <a:cs typeface="Kalam"/>
                <a:sym typeface="Kalam"/>
              </a:rPr>
              <a:t>Ways to say no:</a:t>
            </a:r>
            <a:endParaRPr/>
          </a:p>
        </p:txBody>
      </p:sp>
      <p:sp>
        <p:nvSpPr>
          <p:cNvPr id="469" name="Google Shape;469;p41"/>
          <p:cNvSpPr txBox="1"/>
          <p:nvPr/>
        </p:nvSpPr>
        <p:spPr>
          <a:xfrm>
            <a:off x="6715125" y="3186112"/>
            <a:ext cx="4714800" cy="3714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0" i="0" u="none" strike="noStrike" cap="none">
                <a:solidFill>
                  <a:srgbClr val="334155"/>
                </a:solidFill>
                <a:latin typeface="Quicksand"/>
                <a:ea typeface="Quicksand"/>
                <a:cs typeface="Quicksand"/>
                <a:sym typeface="Quicksand"/>
              </a:rPr>
              <a:t>Confidence:</a:t>
            </a:r>
            <a:r>
              <a:rPr lang="en-US" sz="1950" b="1" i="0" u="none" strike="noStrike" cap="none">
                <a:solidFill>
                  <a:srgbClr val="334155"/>
                </a:solidFill>
                <a:latin typeface="Quicksand"/>
                <a:ea typeface="Quicksand"/>
                <a:cs typeface="Quicksand"/>
                <a:sym typeface="Quicksand"/>
              </a:rPr>
              <a:t> Practice saying no firmly.</a:t>
            </a:r>
            <a:endParaRPr/>
          </a:p>
        </p:txBody>
      </p:sp>
      <p:sp>
        <p:nvSpPr>
          <p:cNvPr id="470" name="Google Shape;470;p41"/>
          <p:cNvSpPr txBox="1"/>
          <p:nvPr/>
        </p:nvSpPr>
        <p:spPr>
          <a:xfrm>
            <a:off x="6715125" y="3795712"/>
            <a:ext cx="4714800" cy="7431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0" i="0" u="none" strike="noStrike" cap="none">
                <a:solidFill>
                  <a:srgbClr val="334155"/>
                </a:solidFill>
                <a:latin typeface="Quicksand"/>
                <a:ea typeface="Quicksand"/>
                <a:cs typeface="Quicksand"/>
                <a:sym typeface="Quicksand"/>
              </a:rPr>
              <a:t>Alternatives:</a:t>
            </a:r>
            <a:r>
              <a:rPr lang="en-US" sz="1950" b="1" i="0" u="none" strike="noStrike" cap="none">
                <a:solidFill>
                  <a:srgbClr val="334155"/>
                </a:solidFill>
                <a:latin typeface="Quicksand"/>
                <a:ea typeface="Quicksand"/>
                <a:cs typeface="Quicksand"/>
                <a:sym typeface="Quicksand"/>
              </a:rPr>
              <a:t> Suggest something else to do.</a:t>
            </a:r>
            <a:endParaRPr/>
          </a:p>
        </p:txBody>
      </p:sp>
      <p:sp>
        <p:nvSpPr>
          <p:cNvPr id="471" name="Google Shape;471;p41"/>
          <p:cNvSpPr txBox="1"/>
          <p:nvPr/>
        </p:nvSpPr>
        <p:spPr>
          <a:xfrm>
            <a:off x="6715125" y="4776787"/>
            <a:ext cx="4714800" cy="7431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0" i="0" u="none" strike="noStrike" cap="none">
                <a:solidFill>
                  <a:srgbClr val="334155"/>
                </a:solidFill>
                <a:latin typeface="Quicksand"/>
                <a:ea typeface="Quicksand"/>
                <a:cs typeface="Quicksand"/>
                <a:sym typeface="Quicksand"/>
              </a:rPr>
              <a:t>Support:</a:t>
            </a:r>
            <a:r>
              <a:rPr lang="en-US" sz="1950" b="1" i="0" u="none" strike="noStrike" cap="none">
                <a:solidFill>
                  <a:srgbClr val="334155"/>
                </a:solidFill>
                <a:latin typeface="Quicksand"/>
                <a:ea typeface="Quicksand"/>
                <a:cs typeface="Quicksand"/>
                <a:sym typeface="Quicksand"/>
              </a:rPr>
              <a:t> Find others who share similar values.</a:t>
            </a:r>
            <a:endParaRPr/>
          </a:p>
        </p:txBody>
      </p:sp>
      <p:pic>
        <p:nvPicPr>
          <p:cNvPr id="472" name="Google Shape;472;p41" descr="image.png"/>
          <p:cNvPicPr preferRelativeResize="0"/>
          <p:nvPr/>
        </p:nvPicPr>
        <p:blipFill rotWithShape="1">
          <a:blip r:embed="rId5">
            <a:alphaModFix/>
          </a:blip>
          <a:srcRect/>
          <a:stretch/>
        </p:blipFill>
        <p:spPr>
          <a:xfrm>
            <a:off x="6334125" y="3224212"/>
            <a:ext cx="171450" cy="247650"/>
          </a:xfrm>
          <a:prstGeom prst="rect">
            <a:avLst/>
          </a:prstGeom>
          <a:noFill/>
          <a:ln>
            <a:noFill/>
          </a:ln>
        </p:spPr>
      </p:pic>
      <p:pic>
        <p:nvPicPr>
          <p:cNvPr id="473" name="Google Shape;473;p41" descr="image.png"/>
          <p:cNvPicPr preferRelativeResize="0"/>
          <p:nvPr/>
        </p:nvPicPr>
        <p:blipFill rotWithShape="1">
          <a:blip r:embed="rId6">
            <a:alphaModFix/>
          </a:blip>
          <a:srcRect/>
          <a:stretch/>
        </p:blipFill>
        <p:spPr>
          <a:xfrm>
            <a:off x="6334125" y="3833812"/>
            <a:ext cx="228600" cy="247650"/>
          </a:xfrm>
          <a:prstGeom prst="rect">
            <a:avLst/>
          </a:prstGeom>
          <a:noFill/>
          <a:ln>
            <a:noFill/>
          </a:ln>
        </p:spPr>
      </p:pic>
      <p:pic>
        <p:nvPicPr>
          <p:cNvPr id="474" name="Google Shape;474;p41" descr="image.png"/>
          <p:cNvPicPr preferRelativeResize="0"/>
          <p:nvPr/>
        </p:nvPicPr>
        <p:blipFill rotWithShape="1">
          <a:blip r:embed="rId7">
            <a:alphaModFix/>
          </a:blip>
          <a:srcRect/>
          <a:stretch/>
        </p:blipFill>
        <p:spPr>
          <a:xfrm>
            <a:off x="6334125" y="4814887"/>
            <a:ext cx="285750" cy="247650"/>
          </a:xfrm>
          <a:prstGeom prst="rect">
            <a:avLst/>
          </a:prstGeom>
          <a:noFill/>
          <a:ln>
            <a:noFill/>
          </a:ln>
        </p:spPr>
      </p:pic>
      <p:sp>
        <p:nvSpPr>
          <p:cNvPr id="475" name="Google Shape;475;p41"/>
          <p:cNvSpPr txBox="1"/>
          <p:nvPr/>
        </p:nvSpPr>
        <p:spPr>
          <a:xfrm>
            <a:off x="819150" y="791325"/>
            <a:ext cx="11201400" cy="750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875" b="1" i="0" u="none" strike="noStrike" cap="none">
                <a:solidFill>
                  <a:srgbClr val="1E293B"/>
                </a:solidFill>
                <a:latin typeface="Kalam"/>
                <a:ea typeface="Kalam"/>
                <a:cs typeface="Kalam"/>
                <a:sym typeface="Kalam"/>
              </a:rPr>
              <a:t>Peer Pressure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pic>
        <p:nvPicPr>
          <p:cNvPr id="106" name="Google Shape;106;p15"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07" name="Google Shape;107;p15" descr="image.png"/>
          <p:cNvPicPr preferRelativeResize="0"/>
          <p:nvPr/>
        </p:nvPicPr>
        <p:blipFill rotWithShape="1">
          <a:blip r:embed="rId4">
            <a:alphaModFix/>
          </a:blip>
          <a:srcRect/>
          <a:stretch/>
        </p:blipFill>
        <p:spPr>
          <a:xfrm>
            <a:off x="762000" y="2771775"/>
            <a:ext cx="3365450" cy="3305175"/>
          </a:xfrm>
          <a:prstGeom prst="rect">
            <a:avLst/>
          </a:prstGeom>
          <a:noFill/>
          <a:ln>
            <a:noFill/>
          </a:ln>
        </p:spPr>
      </p:pic>
      <p:pic>
        <p:nvPicPr>
          <p:cNvPr id="108" name="Google Shape;108;p15" descr="image.png"/>
          <p:cNvPicPr preferRelativeResize="0"/>
          <p:nvPr/>
        </p:nvPicPr>
        <p:blipFill rotWithShape="1">
          <a:blip r:embed="rId5">
            <a:alphaModFix/>
          </a:blip>
          <a:srcRect/>
          <a:stretch/>
        </p:blipFill>
        <p:spPr>
          <a:xfrm>
            <a:off x="4413200" y="2771775"/>
            <a:ext cx="3365450" cy="3305175"/>
          </a:xfrm>
          <a:prstGeom prst="rect">
            <a:avLst/>
          </a:prstGeom>
          <a:noFill/>
          <a:ln>
            <a:noFill/>
          </a:ln>
        </p:spPr>
      </p:pic>
      <p:pic>
        <p:nvPicPr>
          <p:cNvPr id="109" name="Google Shape;109;p15" descr="image.png"/>
          <p:cNvPicPr preferRelativeResize="0"/>
          <p:nvPr/>
        </p:nvPicPr>
        <p:blipFill rotWithShape="1">
          <a:blip r:embed="rId6">
            <a:alphaModFix/>
          </a:blip>
          <a:srcRect/>
          <a:stretch/>
        </p:blipFill>
        <p:spPr>
          <a:xfrm>
            <a:off x="8064400" y="2771775"/>
            <a:ext cx="3365450" cy="3305175"/>
          </a:xfrm>
          <a:prstGeom prst="rect">
            <a:avLst/>
          </a:prstGeom>
          <a:noFill/>
          <a:ln>
            <a:noFill/>
          </a:ln>
        </p:spPr>
      </p:pic>
      <p:sp>
        <p:nvSpPr>
          <p:cNvPr id="110" name="Google Shape;110;p15"/>
          <p:cNvSpPr txBox="1"/>
          <p:nvPr/>
        </p:nvSpPr>
        <p:spPr>
          <a:xfrm>
            <a:off x="1474529" y="3876675"/>
            <a:ext cx="1940242" cy="5715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850" b="1" i="0" u="none" strike="noStrike" cap="none">
                <a:solidFill>
                  <a:srgbClr val="000000"/>
                </a:solidFill>
                <a:latin typeface="Kalam"/>
                <a:ea typeface="Kalam"/>
                <a:cs typeface="Kalam"/>
                <a:sym typeface="Kalam"/>
              </a:rPr>
              <a:t>Adolescent</a:t>
            </a:r>
            <a:endParaRPr/>
          </a:p>
        </p:txBody>
      </p:sp>
      <p:sp>
        <p:nvSpPr>
          <p:cNvPr id="111" name="Google Shape;111;p15"/>
          <p:cNvSpPr txBox="1"/>
          <p:nvPr/>
        </p:nvSpPr>
        <p:spPr>
          <a:xfrm>
            <a:off x="1076325" y="4591050"/>
            <a:ext cx="2736800" cy="1028700"/>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1800" b="1" i="0" u="none" strike="noStrike" cap="none">
                <a:solidFill>
                  <a:srgbClr val="334155"/>
                </a:solidFill>
                <a:latin typeface="Quicksand"/>
                <a:ea typeface="Quicksand"/>
                <a:cs typeface="Quicksand"/>
                <a:sym typeface="Quicksand"/>
              </a:rPr>
              <a:t>A person transitioning from childhood to adulthood.</a:t>
            </a:r>
            <a:endParaRPr/>
          </a:p>
        </p:txBody>
      </p:sp>
      <p:sp>
        <p:nvSpPr>
          <p:cNvPr id="112" name="Google Shape;112;p15"/>
          <p:cNvSpPr txBox="1"/>
          <p:nvPr/>
        </p:nvSpPr>
        <p:spPr>
          <a:xfrm>
            <a:off x="4785687" y="3876675"/>
            <a:ext cx="2620327" cy="5715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850" b="1" i="0" u="none" strike="noStrike" cap="none">
                <a:solidFill>
                  <a:srgbClr val="000000"/>
                </a:solidFill>
                <a:latin typeface="Kalam"/>
                <a:ea typeface="Kalam"/>
                <a:cs typeface="Kalam"/>
                <a:sym typeface="Kalam"/>
              </a:rPr>
              <a:t>Substance Use</a:t>
            </a:r>
            <a:endParaRPr/>
          </a:p>
        </p:txBody>
      </p:sp>
      <p:sp>
        <p:nvSpPr>
          <p:cNvPr id="113" name="Google Shape;113;p15"/>
          <p:cNvSpPr txBox="1"/>
          <p:nvPr/>
        </p:nvSpPr>
        <p:spPr>
          <a:xfrm>
            <a:off x="4727525" y="4591050"/>
            <a:ext cx="2736800" cy="1028700"/>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1800" b="1" i="0" u="none" strike="noStrike" cap="none">
                <a:solidFill>
                  <a:srgbClr val="334155"/>
                </a:solidFill>
                <a:latin typeface="Quicksand"/>
                <a:ea typeface="Quicksand"/>
                <a:cs typeface="Quicksand"/>
                <a:sym typeface="Quicksand"/>
              </a:rPr>
              <a:t>Consuming, inhaling, or absorbing substances like alcohol or tobacco.</a:t>
            </a:r>
            <a:endParaRPr/>
          </a:p>
        </p:txBody>
      </p:sp>
      <p:sp>
        <p:nvSpPr>
          <p:cNvPr id="114" name="Google Shape;114;p15"/>
          <p:cNvSpPr txBox="1"/>
          <p:nvPr/>
        </p:nvSpPr>
        <p:spPr>
          <a:xfrm>
            <a:off x="8311872" y="3876675"/>
            <a:ext cx="2870358" cy="5715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850" b="1" i="0" u="none" strike="noStrike" cap="none">
                <a:solidFill>
                  <a:srgbClr val="000000"/>
                </a:solidFill>
                <a:latin typeface="Kalam"/>
                <a:ea typeface="Kalam"/>
                <a:cs typeface="Kalam"/>
                <a:sym typeface="Kalam"/>
              </a:rPr>
              <a:t>Abuse &amp; Misuse</a:t>
            </a:r>
            <a:endParaRPr/>
          </a:p>
        </p:txBody>
      </p:sp>
      <p:sp>
        <p:nvSpPr>
          <p:cNvPr id="115" name="Google Shape;115;p15"/>
          <p:cNvSpPr txBox="1"/>
          <p:nvPr/>
        </p:nvSpPr>
        <p:spPr>
          <a:xfrm>
            <a:off x="8378725" y="4591050"/>
            <a:ext cx="2736800" cy="1028700"/>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1800" b="1" i="0" u="none" strike="noStrike" cap="none">
                <a:solidFill>
                  <a:srgbClr val="334155"/>
                </a:solidFill>
                <a:latin typeface="Quicksand"/>
                <a:ea typeface="Quicksand"/>
                <a:cs typeface="Quicksand"/>
                <a:sym typeface="Quicksand"/>
              </a:rPr>
              <a:t>Using substances in unintended, harmful, or illegal ways.</a:t>
            </a:r>
            <a:endParaRPr/>
          </a:p>
        </p:txBody>
      </p:sp>
      <p:pic>
        <p:nvPicPr>
          <p:cNvPr id="116" name="Google Shape;116;p15" descr="image.png"/>
          <p:cNvPicPr preferRelativeResize="0"/>
          <p:nvPr/>
        </p:nvPicPr>
        <p:blipFill rotWithShape="1">
          <a:blip r:embed="rId7">
            <a:alphaModFix/>
          </a:blip>
          <a:srcRect/>
          <a:stretch/>
        </p:blipFill>
        <p:spPr>
          <a:xfrm>
            <a:off x="2216050" y="3105150"/>
            <a:ext cx="457200" cy="523875"/>
          </a:xfrm>
          <a:prstGeom prst="rect">
            <a:avLst/>
          </a:prstGeom>
          <a:noFill/>
          <a:ln>
            <a:noFill/>
          </a:ln>
        </p:spPr>
      </p:pic>
      <p:pic>
        <p:nvPicPr>
          <p:cNvPr id="117" name="Google Shape;117;p15" descr="image.png"/>
          <p:cNvPicPr preferRelativeResize="0"/>
          <p:nvPr/>
        </p:nvPicPr>
        <p:blipFill rotWithShape="1">
          <a:blip r:embed="rId8">
            <a:alphaModFix/>
          </a:blip>
          <a:srcRect/>
          <a:stretch/>
        </p:blipFill>
        <p:spPr>
          <a:xfrm>
            <a:off x="5800576" y="3105150"/>
            <a:ext cx="590550" cy="523875"/>
          </a:xfrm>
          <a:prstGeom prst="rect">
            <a:avLst/>
          </a:prstGeom>
          <a:noFill/>
          <a:ln>
            <a:noFill/>
          </a:ln>
        </p:spPr>
      </p:pic>
      <p:pic>
        <p:nvPicPr>
          <p:cNvPr id="118" name="Google Shape;118;p15" descr="image.png"/>
          <p:cNvPicPr preferRelativeResize="0"/>
          <p:nvPr/>
        </p:nvPicPr>
        <p:blipFill rotWithShape="1">
          <a:blip r:embed="rId9">
            <a:alphaModFix/>
          </a:blip>
          <a:srcRect/>
          <a:stretch/>
        </p:blipFill>
        <p:spPr>
          <a:xfrm>
            <a:off x="9485114" y="3105150"/>
            <a:ext cx="523875" cy="523875"/>
          </a:xfrm>
          <a:prstGeom prst="rect">
            <a:avLst/>
          </a:prstGeom>
          <a:noFill/>
          <a:ln>
            <a:noFill/>
          </a:ln>
        </p:spPr>
      </p:pic>
      <p:pic>
        <p:nvPicPr>
          <p:cNvPr id="119" name="Google Shape;119;p15" descr="image.png"/>
          <p:cNvPicPr preferRelativeResize="0"/>
          <p:nvPr/>
        </p:nvPicPr>
        <p:blipFill rotWithShape="1">
          <a:blip r:embed="rId10">
            <a:alphaModFix/>
          </a:blip>
          <a:srcRect/>
          <a:stretch/>
        </p:blipFill>
        <p:spPr>
          <a:xfrm>
            <a:off x="5277416" y="797538"/>
            <a:ext cx="684666" cy="738548"/>
          </a:xfrm>
          <a:prstGeom prst="rect">
            <a:avLst/>
          </a:prstGeom>
          <a:noFill/>
          <a:ln>
            <a:noFill/>
          </a:ln>
        </p:spPr>
      </p:pic>
      <p:sp>
        <p:nvSpPr>
          <p:cNvPr id="120" name="Google Shape;120;p15"/>
          <p:cNvSpPr txBox="1"/>
          <p:nvPr/>
        </p:nvSpPr>
        <p:spPr>
          <a:xfrm>
            <a:off x="762000" y="1190625"/>
            <a:ext cx="11201400" cy="9906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875" b="1" i="0" u="none" strike="noStrike" cap="none">
                <a:solidFill>
                  <a:srgbClr val="1E293B"/>
                </a:solidFill>
                <a:latin typeface="Kalam"/>
                <a:ea typeface="Kalam"/>
                <a:cs typeface="Kalam"/>
                <a:sym typeface="Kalam"/>
              </a:rPr>
              <a:t>Key Terms</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pic>
        <p:nvPicPr>
          <p:cNvPr id="480" name="Google Shape;480;p42"/>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481" name="Google Shape;481;p42" descr="image.png"/>
          <p:cNvPicPr preferRelativeResize="0"/>
          <p:nvPr/>
        </p:nvPicPr>
        <p:blipFill rotWithShape="1">
          <a:blip r:embed="rId4">
            <a:alphaModFix/>
          </a:blip>
          <a:srcRect/>
          <a:stretch/>
        </p:blipFill>
        <p:spPr>
          <a:xfrm>
            <a:off x="3367088" y="3826463"/>
            <a:ext cx="5457824" cy="2678750"/>
          </a:xfrm>
          <a:prstGeom prst="rect">
            <a:avLst/>
          </a:prstGeom>
          <a:noFill/>
          <a:ln>
            <a:noFill/>
          </a:ln>
        </p:spPr>
      </p:pic>
      <p:sp>
        <p:nvSpPr>
          <p:cNvPr id="482" name="Google Shape;482;p42"/>
          <p:cNvSpPr txBox="1"/>
          <p:nvPr/>
        </p:nvSpPr>
        <p:spPr>
          <a:xfrm>
            <a:off x="1775459" y="1533525"/>
            <a:ext cx="8641200" cy="9234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6000" b="1" i="0" u="none" strike="noStrike" cap="none">
                <a:solidFill>
                  <a:srgbClr val="EAB308"/>
                </a:solidFill>
                <a:latin typeface="Kalam"/>
                <a:ea typeface="Kalam"/>
                <a:cs typeface="Kalam"/>
                <a:sym typeface="Kalam"/>
              </a:rPr>
              <a:t>Activity: Real Scenarios</a:t>
            </a:r>
            <a:endParaRPr/>
          </a:p>
        </p:txBody>
      </p:sp>
      <p:sp>
        <p:nvSpPr>
          <p:cNvPr id="483" name="Google Shape;483;p42"/>
          <p:cNvSpPr txBox="1"/>
          <p:nvPr/>
        </p:nvSpPr>
        <p:spPr>
          <a:xfrm>
            <a:off x="3867150" y="2933700"/>
            <a:ext cx="4457700" cy="346200"/>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2250" b="1" i="0" u="none" strike="noStrike" cap="none">
                <a:solidFill>
                  <a:srgbClr val="334155"/>
                </a:solidFill>
                <a:latin typeface="Quicksand"/>
                <a:ea typeface="Quicksand"/>
                <a:cs typeface="Quicksand"/>
                <a:sym typeface="Quicksand"/>
              </a:rPr>
              <a:t>For each given scenario, decide:</a:t>
            </a:r>
            <a:endParaRPr/>
          </a:p>
        </p:txBody>
      </p:sp>
      <p:sp>
        <p:nvSpPr>
          <p:cNvPr id="484" name="Google Shape;484;p42"/>
          <p:cNvSpPr txBox="1"/>
          <p:nvPr/>
        </p:nvSpPr>
        <p:spPr>
          <a:xfrm>
            <a:off x="2875472" y="4071751"/>
            <a:ext cx="4829100" cy="346200"/>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2250" b="1" i="0" u="none" strike="noStrike" cap="none">
                <a:solidFill>
                  <a:srgbClr val="334155"/>
                </a:solidFill>
                <a:latin typeface="Quicksand"/>
                <a:ea typeface="Quicksand"/>
                <a:cs typeface="Quicksand"/>
                <a:sym typeface="Quicksand"/>
              </a:rPr>
              <a:t>1. What would you say?</a:t>
            </a:r>
            <a:endParaRPr/>
          </a:p>
        </p:txBody>
      </p:sp>
      <p:sp>
        <p:nvSpPr>
          <p:cNvPr id="485" name="Google Shape;485;p42"/>
          <p:cNvSpPr txBox="1"/>
          <p:nvPr/>
        </p:nvSpPr>
        <p:spPr>
          <a:xfrm>
            <a:off x="2816848" y="4526574"/>
            <a:ext cx="4829100" cy="346200"/>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2250" b="1" i="0" u="none" strike="noStrike" cap="none">
                <a:solidFill>
                  <a:srgbClr val="334155"/>
                </a:solidFill>
                <a:latin typeface="Quicksand"/>
                <a:ea typeface="Quicksand"/>
                <a:cs typeface="Quicksand"/>
                <a:sym typeface="Quicksand"/>
              </a:rPr>
              <a:t>2. What would you do?</a:t>
            </a:r>
            <a:endParaRPr/>
          </a:p>
        </p:txBody>
      </p:sp>
      <p:sp>
        <p:nvSpPr>
          <p:cNvPr id="486" name="Google Shape;486;p42"/>
          <p:cNvSpPr txBox="1"/>
          <p:nvPr/>
        </p:nvSpPr>
        <p:spPr>
          <a:xfrm>
            <a:off x="3681412" y="5010150"/>
            <a:ext cx="4829100" cy="346200"/>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2250" b="1" i="0" u="none" strike="noStrike" cap="none">
                <a:solidFill>
                  <a:srgbClr val="334155"/>
                </a:solidFill>
                <a:latin typeface="Quicksand"/>
                <a:ea typeface="Quicksand"/>
                <a:cs typeface="Quicksand"/>
                <a:sym typeface="Quicksand"/>
              </a:rPr>
              <a:t>3. Who could you contact or go to?</a:t>
            </a:r>
            <a:endParaRPr/>
          </a:p>
        </p:txBody>
      </p:sp>
      <p:pic>
        <p:nvPicPr>
          <p:cNvPr id="487" name="Google Shape;487;p42" descr="image.png"/>
          <p:cNvPicPr preferRelativeResize="0"/>
          <p:nvPr/>
        </p:nvPicPr>
        <p:blipFill rotWithShape="1">
          <a:blip r:embed="rId5">
            <a:alphaModFix/>
          </a:blip>
          <a:srcRect/>
          <a:stretch/>
        </p:blipFill>
        <p:spPr>
          <a:xfrm>
            <a:off x="5205256" y="129586"/>
            <a:ext cx="638487" cy="598076"/>
          </a:xfrm>
          <a:prstGeom prst="rect">
            <a:avLst/>
          </a:prstGeom>
          <a:noFill/>
          <a:ln>
            <a:noFill/>
          </a:ln>
        </p:spPr>
      </p:pic>
      <p:sp>
        <p:nvSpPr>
          <p:cNvPr id="488" name="Google Shape;488;p42"/>
          <p:cNvSpPr txBox="1"/>
          <p:nvPr/>
        </p:nvSpPr>
        <p:spPr>
          <a:xfrm>
            <a:off x="3681436" y="5438775"/>
            <a:ext cx="4829100" cy="8658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2250" b="1">
                <a:solidFill>
                  <a:srgbClr val="334155"/>
                </a:solidFill>
                <a:latin typeface="Quicksand"/>
                <a:ea typeface="Quicksand"/>
                <a:cs typeface="Quicksand"/>
                <a:sym typeface="Quicksand"/>
              </a:rPr>
              <a:t>4. Why may this be dangerous or not dangerous?</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pic>
        <p:nvPicPr>
          <p:cNvPr id="493" name="Google Shape;493;p43"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494" name="Google Shape;494;p43" descr="image.png"/>
          <p:cNvPicPr preferRelativeResize="0"/>
          <p:nvPr/>
        </p:nvPicPr>
        <p:blipFill rotWithShape="1">
          <a:blip r:embed="rId4">
            <a:alphaModFix/>
          </a:blip>
          <a:srcRect/>
          <a:stretch/>
        </p:blipFill>
        <p:spPr>
          <a:xfrm>
            <a:off x="762000" y="1869188"/>
            <a:ext cx="5095875" cy="2340863"/>
          </a:xfrm>
          <a:prstGeom prst="rect">
            <a:avLst/>
          </a:prstGeom>
          <a:noFill/>
          <a:ln>
            <a:noFill/>
          </a:ln>
        </p:spPr>
      </p:pic>
      <p:sp>
        <p:nvSpPr>
          <p:cNvPr id="495" name="Google Shape;495;p43"/>
          <p:cNvSpPr txBox="1"/>
          <p:nvPr/>
        </p:nvSpPr>
        <p:spPr>
          <a:xfrm>
            <a:off x="981199" y="2219939"/>
            <a:ext cx="4714800" cy="16509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1" i="1" u="none" strike="noStrike" cap="none">
                <a:solidFill>
                  <a:srgbClr val="334155"/>
                </a:solidFill>
                <a:latin typeface="Quicksand"/>
                <a:ea typeface="Quicksand"/>
                <a:cs typeface="Quicksand"/>
                <a:sym typeface="Quicksand"/>
              </a:rPr>
              <a:t>You are at a friend's house when their older sibling and friends arrive. Someone says, </a:t>
            </a:r>
            <a:r>
              <a:rPr lang="en-US" sz="1950" b="1" i="1">
                <a:solidFill>
                  <a:srgbClr val="334155"/>
                </a:solidFill>
                <a:latin typeface="Quicksand"/>
                <a:ea typeface="Quicksand"/>
                <a:cs typeface="Quicksand"/>
                <a:sym typeface="Quicksand"/>
              </a:rPr>
              <a:t>“Y</a:t>
            </a:r>
            <a:r>
              <a:rPr lang="en-US" sz="1950" b="1" i="1" u="none" strike="noStrike" cap="none">
                <a:solidFill>
                  <a:srgbClr val="334155"/>
                </a:solidFill>
                <a:latin typeface="Quicksand"/>
                <a:ea typeface="Quicksand"/>
                <a:cs typeface="Quicksand"/>
                <a:sym typeface="Quicksand"/>
              </a:rPr>
              <a:t>ou should stay, we're going to try something fun later.</a:t>
            </a:r>
            <a:r>
              <a:rPr lang="en-US" sz="1950" b="1" i="1">
                <a:solidFill>
                  <a:srgbClr val="334155"/>
                </a:solidFill>
                <a:latin typeface="Quicksand"/>
                <a:ea typeface="Quicksand"/>
                <a:cs typeface="Quicksand"/>
                <a:sym typeface="Quicksand"/>
              </a:rPr>
              <a:t>”</a:t>
            </a:r>
            <a:endParaRPr/>
          </a:p>
        </p:txBody>
      </p:sp>
      <p:sp>
        <p:nvSpPr>
          <p:cNvPr id="496" name="Google Shape;496;p43"/>
          <p:cNvSpPr txBox="1"/>
          <p:nvPr/>
        </p:nvSpPr>
        <p:spPr>
          <a:xfrm>
            <a:off x="1143000" y="4448175"/>
            <a:ext cx="4714875" cy="371475"/>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1" i="0" u="none" strike="noStrike" cap="none">
                <a:solidFill>
                  <a:srgbClr val="334155"/>
                </a:solidFill>
                <a:latin typeface="Quicksand"/>
                <a:ea typeface="Quicksand"/>
                <a:cs typeface="Quicksand"/>
                <a:sym typeface="Quicksand"/>
              </a:rPr>
              <a:t>What would you say?</a:t>
            </a:r>
            <a:endParaRPr/>
          </a:p>
        </p:txBody>
      </p:sp>
      <p:sp>
        <p:nvSpPr>
          <p:cNvPr id="497" name="Google Shape;497;p43"/>
          <p:cNvSpPr txBox="1"/>
          <p:nvPr/>
        </p:nvSpPr>
        <p:spPr>
          <a:xfrm>
            <a:off x="1143000" y="5057775"/>
            <a:ext cx="4714875" cy="74295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1" i="0" u="none" strike="noStrike" cap="none">
                <a:solidFill>
                  <a:srgbClr val="334155"/>
                </a:solidFill>
                <a:latin typeface="Quicksand"/>
                <a:ea typeface="Quicksand"/>
                <a:cs typeface="Quicksand"/>
                <a:sym typeface="Quicksand"/>
              </a:rPr>
              <a:t>Why or why not may this be dangerous?</a:t>
            </a:r>
            <a:endParaRPr/>
          </a:p>
        </p:txBody>
      </p:sp>
      <p:pic>
        <p:nvPicPr>
          <p:cNvPr id="498" name="Google Shape;498;p43" descr="image.png"/>
          <p:cNvPicPr preferRelativeResize="0"/>
          <p:nvPr/>
        </p:nvPicPr>
        <p:blipFill rotWithShape="1">
          <a:blip r:embed="rId5">
            <a:alphaModFix/>
          </a:blip>
          <a:srcRect/>
          <a:stretch/>
        </p:blipFill>
        <p:spPr>
          <a:xfrm>
            <a:off x="762000" y="4486275"/>
            <a:ext cx="228600" cy="247650"/>
          </a:xfrm>
          <a:prstGeom prst="rect">
            <a:avLst/>
          </a:prstGeom>
          <a:noFill/>
          <a:ln>
            <a:noFill/>
          </a:ln>
        </p:spPr>
      </p:pic>
      <p:pic>
        <p:nvPicPr>
          <p:cNvPr id="499" name="Google Shape;499;p43" descr="image.png"/>
          <p:cNvPicPr preferRelativeResize="0"/>
          <p:nvPr/>
        </p:nvPicPr>
        <p:blipFill rotWithShape="1">
          <a:blip r:embed="rId6">
            <a:alphaModFix/>
          </a:blip>
          <a:srcRect/>
          <a:stretch/>
        </p:blipFill>
        <p:spPr>
          <a:xfrm>
            <a:off x="762000" y="5095875"/>
            <a:ext cx="228600" cy="247650"/>
          </a:xfrm>
          <a:prstGeom prst="rect">
            <a:avLst/>
          </a:prstGeom>
          <a:noFill/>
          <a:ln>
            <a:noFill/>
          </a:ln>
        </p:spPr>
      </p:pic>
      <p:sp>
        <p:nvSpPr>
          <p:cNvPr id="500" name="Google Shape;500;p43"/>
          <p:cNvSpPr txBox="1"/>
          <p:nvPr/>
        </p:nvSpPr>
        <p:spPr>
          <a:xfrm>
            <a:off x="762000" y="571500"/>
            <a:ext cx="11201400" cy="9906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875" b="1" i="0" u="none" strike="noStrike" cap="none">
                <a:solidFill>
                  <a:srgbClr val="1E293B"/>
                </a:solidFill>
                <a:latin typeface="Kalam"/>
                <a:ea typeface="Kalam"/>
                <a:cs typeface="Kalam"/>
                <a:sym typeface="Kalam"/>
              </a:rPr>
              <a:t>Scenario #1</a:t>
            </a:r>
            <a:endParaRPr/>
          </a:p>
        </p:txBody>
      </p:sp>
      <p:pic>
        <p:nvPicPr>
          <p:cNvPr id="501" name="Google Shape;501;p43" title="Screenshot 2026-08-03 at 1.57.38 PM.png"/>
          <p:cNvPicPr preferRelativeResize="0"/>
          <p:nvPr/>
        </p:nvPicPr>
        <p:blipFill>
          <a:blip r:embed="rId7">
            <a:alphaModFix/>
          </a:blip>
          <a:stretch>
            <a:fillRect/>
          </a:stretch>
        </p:blipFill>
        <p:spPr>
          <a:xfrm>
            <a:off x="6697300" y="1920075"/>
            <a:ext cx="4834851" cy="33785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pic>
        <p:nvPicPr>
          <p:cNvPr id="506" name="Google Shape;506;p44" descr="image.png"/>
          <p:cNvPicPr preferRelativeResize="0"/>
          <p:nvPr/>
        </p:nvPicPr>
        <p:blipFill rotWithShape="1">
          <a:blip r:embed="rId3">
            <a:alphaModFix/>
          </a:blip>
          <a:srcRect/>
          <a:stretch/>
        </p:blipFill>
        <p:spPr>
          <a:xfrm>
            <a:off x="9" y="0"/>
            <a:ext cx="12192000" cy="6858000"/>
          </a:xfrm>
          <a:prstGeom prst="rect">
            <a:avLst/>
          </a:prstGeom>
          <a:noFill/>
          <a:ln>
            <a:noFill/>
          </a:ln>
        </p:spPr>
      </p:pic>
      <p:pic>
        <p:nvPicPr>
          <p:cNvPr id="507" name="Google Shape;507;p44" descr="image.png"/>
          <p:cNvPicPr preferRelativeResize="0"/>
          <p:nvPr/>
        </p:nvPicPr>
        <p:blipFill rotWithShape="1">
          <a:blip r:embed="rId4">
            <a:alphaModFix/>
          </a:blip>
          <a:srcRect/>
          <a:stretch/>
        </p:blipFill>
        <p:spPr>
          <a:xfrm>
            <a:off x="762000" y="2052000"/>
            <a:ext cx="5095875" cy="2019300"/>
          </a:xfrm>
          <a:prstGeom prst="rect">
            <a:avLst/>
          </a:prstGeom>
          <a:noFill/>
          <a:ln>
            <a:noFill/>
          </a:ln>
        </p:spPr>
      </p:pic>
      <p:sp>
        <p:nvSpPr>
          <p:cNvPr id="508" name="Google Shape;508;p44"/>
          <p:cNvSpPr txBox="1"/>
          <p:nvPr/>
        </p:nvSpPr>
        <p:spPr>
          <a:xfrm>
            <a:off x="1028700" y="2255365"/>
            <a:ext cx="4562400" cy="16509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1" i="1" u="none" strike="noStrike" cap="none">
                <a:solidFill>
                  <a:srgbClr val="334155"/>
                </a:solidFill>
                <a:latin typeface="Quicksand"/>
                <a:ea typeface="Quicksand"/>
                <a:cs typeface="Quicksand"/>
                <a:sym typeface="Quicksand"/>
              </a:rPr>
              <a:t>Your friends start sending messages encouraging you to try something risky. They say, </a:t>
            </a:r>
            <a:r>
              <a:rPr lang="en-US" sz="1950" b="1" i="1">
                <a:solidFill>
                  <a:srgbClr val="334155"/>
                </a:solidFill>
                <a:latin typeface="Quicksand"/>
                <a:ea typeface="Quicksand"/>
                <a:cs typeface="Quicksand"/>
                <a:sym typeface="Quicksand"/>
              </a:rPr>
              <a:t>“</a:t>
            </a:r>
            <a:r>
              <a:rPr lang="en-US" sz="1950" b="1" i="1" u="none" strike="noStrike" cap="none">
                <a:solidFill>
                  <a:srgbClr val="334155"/>
                </a:solidFill>
                <a:latin typeface="Quicksand"/>
                <a:ea typeface="Quicksand"/>
                <a:cs typeface="Quicksand"/>
                <a:sym typeface="Quicksand"/>
              </a:rPr>
              <a:t>Don’t be boring, everyone is doing it.</a:t>
            </a:r>
            <a:r>
              <a:rPr lang="en-US" sz="1950" b="1" i="1">
                <a:solidFill>
                  <a:srgbClr val="334155"/>
                </a:solidFill>
                <a:latin typeface="Quicksand"/>
                <a:ea typeface="Quicksand"/>
                <a:cs typeface="Quicksand"/>
                <a:sym typeface="Quicksand"/>
              </a:rPr>
              <a:t>”</a:t>
            </a:r>
            <a:endParaRPr/>
          </a:p>
        </p:txBody>
      </p:sp>
      <p:sp>
        <p:nvSpPr>
          <p:cNvPr id="509" name="Google Shape;509;p44"/>
          <p:cNvSpPr txBox="1"/>
          <p:nvPr/>
        </p:nvSpPr>
        <p:spPr>
          <a:xfrm>
            <a:off x="1143000" y="4309425"/>
            <a:ext cx="4714800" cy="3003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1" i="0" u="none" strike="noStrike" cap="none">
                <a:solidFill>
                  <a:srgbClr val="334155"/>
                </a:solidFill>
                <a:latin typeface="Quicksand"/>
                <a:ea typeface="Quicksand"/>
                <a:cs typeface="Quicksand"/>
                <a:sym typeface="Quicksand"/>
              </a:rPr>
              <a:t>What would you text back?</a:t>
            </a:r>
            <a:endParaRPr/>
          </a:p>
        </p:txBody>
      </p:sp>
      <p:sp>
        <p:nvSpPr>
          <p:cNvPr id="510" name="Google Shape;510;p44"/>
          <p:cNvSpPr txBox="1"/>
          <p:nvPr/>
        </p:nvSpPr>
        <p:spPr>
          <a:xfrm>
            <a:off x="1143000" y="4919025"/>
            <a:ext cx="4714800" cy="3003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1" i="0" u="none" strike="noStrike" cap="none">
                <a:solidFill>
                  <a:srgbClr val="334155"/>
                </a:solidFill>
                <a:latin typeface="Quicksand"/>
                <a:ea typeface="Quicksand"/>
                <a:cs typeface="Quicksand"/>
                <a:sym typeface="Quicksand"/>
              </a:rPr>
              <a:t>What can you do next?</a:t>
            </a:r>
            <a:endParaRPr/>
          </a:p>
        </p:txBody>
      </p:sp>
      <p:sp>
        <p:nvSpPr>
          <p:cNvPr id="511" name="Google Shape;511;p44"/>
          <p:cNvSpPr txBox="1"/>
          <p:nvPr/>
        </p:nvSpPr>
        <p:spPr>
          <a:xfrm>
            <a:off x="1143000" y="5528625"/>
            <a:ext cx="4714800" cy="7503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1" i="0" u="none" strike="noStrike" cap="none">
                <a:solidFill>
                  <a:srgbClr val="334155"/>
                </a:solidFill>
                <a:latin typeface="Quicksand"/>
                <a:ea typeface="Quicksand"/>
                <a:cs typeface="Quicksand"/>
                <a:sym typeface="Quicksand"/>
              </a:rPr>
              <a:t>Who is someone you might </a:t>
            </a:r>
            <a:r>
              <a:rPr lang="en-US" sz="1950" b="1">
                <a:solidFill>
                  <a:srgbClr val="334155"/>
                </a:solidFill>
                <a:latin typeface="Quicksand"/>
                <a:ea typeface="Quicksand"/>
                <a:cs typeface="Quicksand"/>
                <a:sym typeface="Quicksand"/>
              </a:rPr>
              <a:t>report this</a:t>
            </a:r>
            <a:r>
              <a:rPr lang="en-US" sz="1950" b="1" i="0" u="none" strike="noStrike" cap="none">
                <a:solidFill>
                  <a:srgbClr val="334155"/>
                </a:solidFill>
                <a:latin typeface="Quicksand"/>
                <a:ea typeface="Quicksand"/>
                <a:cs typeface="Quicksand"/>
                <a:sym typeface="Quicksand"/>
              </a:rPr>
              <a:t> to?</a:t>
            </a:r>
            <a:endParaRPr/>
          </a:p>
        </p:txBody>
      </p:sp>
      <p:pic>
        <p:nvPicPr>
          <p:cNvPr id="512" name="Google Shape;512;p44" descr="image.png"/>
          <p:cNvPicPr preferRelativeResize="0"/>
          <p:nvPr/>
        </p:nvPicPr>
        <p:blipFill rotWithShape="1">
          <a:blip r:embed="rId5">
            <a:alphaModFix/>
          </a:blip>
          <a:srcRect/>
          <a:stretch/>
        </p:blipFill>
        <p:spPr>
          <a:xfrm>
            <a:off x="762000" y="4347525"/>
            <a:ext cx="171450" cy="247650"/>
          </a:xfrm>
          <a:prstGeom prst="rect">
            <a:avLst/>
          </a:prstGeom>
          <a:noFill/>
          <a:ln>
            <a:noFill/>
          </a:ln>
        </p:spPr>
      </p:pic>
      <p:pic>
        <p:nvPicPr>
          <p:cNvPr id="513" name="Google Shape;513;p44" descr="image.png"/>
          <p:cNvPicPr preferRelativeResize="0"/>
          <p:nvPr/>
        </p:nvPicPr>
        <p:blipFill rotWithShape="1">
          <a:blip r:embed="rId6">
            <a:alphaModFix/>
          </a:blip>
          <a:srcRect/>
          <a:stretch/>
        </p:blipFill>
        <p:spPr>
          <a:xfrm>
            <a:off x="762000" y="4957125"/>
            <a:ext cx="200025" cy="247650"/>
          </a:xfrm>
          <a:prstGeom prst="rect">
            <a:avLst/>
          </a:prstGeom>
          <a:noFill/>
          <a:ln>
            <a:noFill/>
          </a:ln>
        </p:spPr>
      </p:pic>
      <p:pic>
        <p:nvPicPr>
          <p:cNvPr id="514" name="Google Shape;514;p44" descr="image.png"/>
          <p:cNvPicPr preferRelativeResize="0"/>
          <p:nvPr/>
        </p:nvPicPr>
        <p:blipFill rotWithShape="1">
          <a:blip r:embed="rId7">
            <a:alphaModFix/>
          </a:blip>
          <a:srcRect/>
          <a:stretch/>
        </p:blipFill>
        <p:spPr>
          <a:xfrm>
            <a:off x="762000" y="5566725"/>
            <a:ext cx="285750" cy="247650"/>
          </a:xfrm>
          <a:prstGeom prst="rect">
            <a:avLst/>
          </a:prstGeom>
          <a:noFill/>
          <a:ln>
            <a:noFill/>
          </a:ln>
        </p:spPr>
      </p:pic>
      <p:pic>
        <p:nvPicPr>
          <p:cNvPr id="515" name="Google Shape;515;p44" descr="image.png"/>
          <p:cNvPicPr preferRelativeResize="0"/>
          <p:nvPr/>
        </p:nvPicPr>
        <p:blipFill rotWithShape="1">
          <a:blip r:embed="rId8">
            <a:alphaModFix/>
          </a:blip>
          <a:srcRect/>
          <a:stretch/>
        </p:blipFill>
        <p:spPr>
          <a:xfrm>
            <a:off x="5277416" y="616563"/>
            <a:ext cx="684666" cy="738548"/>
          </a:xfrm>
          <a:prstGeom prst="rect">
            <a:avLst/>
          </a:prstGeom>
          <a:noFill/>
          <a:ln>
            <a:noFill/>
          </a:ln>
        </p:spPr>
      </p:pic>
      <p:sp>
        <p:nvSpPr>
          <p:cNvPr id="516" name="Google Shape;516;p44"/>
          <p:cNvSpPr txBox="1"/>
          <p:nvPr/>
        </p:nvSpPr>
        <p:spPr>
          <a:xfrm>
            <a:off x="762000" y="1009650"/>
            <a:ext cx="11201400" cy="9906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875" b="1" i="0" u="none" strike="noStrike" cap="none">
                <a:solidFill>
                  <a:srgbClr val="1E293B"/>
                </a:solidFill>
                <a:latin typeface="Kalam"/>
                <a:ea typeface="Kalam"/>
                <a:cs typeface="Kalam"/>
                <a:sym typeface="Kalam"/>
              </a:rPr>
              <a:t>Scenario #2</a:t>
            </a:r>
            <a:endParaRPr/>
          </a:p>
        </p:txBody>
      </p:sp>
      <p:pic>
        <p:nvPicPr>
          <p:cNvPr id="517" name="Google Shape;517;p44" title="Screenshot 2026-08-03 at 1.58.43 PM.png"/>
          <p:cNvPicPr preferRelativeResize="0"/>
          <p:nvPr/>
        </p:nvPicPr>
        <p:blipFill>
          <a:blip r:embed="rId9">
            <a:alphaModFix/>
          </a:blip>
          <a:stretch>
            <a:fillRect/>
          </a:stretch>
        </p:blipFill>
        <p:spPr>
          <a:xfrm>
            <a:off x="7252825" y="1905000"/>
            <a:ext cx="4155088" cy="3990976"/>
          </a:xfrm>
          <a:prstGeom prst="rect">
            <a:avLst/>
          </a:prstGeom>
          <a:noFill/>
          <a:ln>
            <a:noFill/>
          </a:ln>
        </p:spPr>
      </p:pic>
      <p:sp>
        <p:nvSpPr>
          <p:cNvPr id="518" name="Google Shape;518;p44"/>
          <p:cNvSpPr txBox="1"/>
          <p:nvPr/>
        </p:nvSpPr>
        <p:spPr>
          <a:xfrm>
            <a:off x="7440375" y="2547372"/>
            <a:ext cx="55959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000">
                <a:solidFill>
                  <a:schemeClr val="dk1"/>
                </a:solidFill>
                <a:latin typeface="Calibri"/>
                <a:ea typeface="Calibri"/>
                <a:cs typeface="Calibri"/>
                <a:sym typeface="Calibri"/>
              </a:rPr>
              <a:t>Just do it.</a:t>
            </a:r>
            <a:endParaRPr sz="3000">
              <a:solidFill>
                <a:schemeClr val="dk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pic>
        <p:nvPicPr>
          <p:cNvPr id="523" name="Google Shape;523;p45"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524" name="Google Shape;524;p45" descr="image.png"/>
          <p:cNvPicPr preferRelativeResize="0"/>
          <p:nvPr/>
        </p:nvPicPr>
        <p:blipFill rotWithShape="1">
          <a:blip r:embed="rId4">
            <a:alphaModFix/>
          </a:blip>
          <a:srcRect/>
          <a:stretch/>
        </p:blipFill>
        <p:spPr>
          <a:xfrm>
            <a:off x="762000" y="2305050"/>
            <a:ext cx="5095875" cy="2019300"/>
          </a:xfrm>
          <a:prstGeom prst="rect">
            <a:avLst/>
          </a:prstGeom>
          <a:noFill/>
          <a:ln>
            <a:noFill/>
          </a:ln>
        </p:spPr>
      </p:pic>
      <p:sp>
        <p:nvSpPr>
          <p:cNvPr id="525" name="Google Shape;525;p45"/>
          <p:cNvSpPr txBox="1"/>
          <p:nvPr/>
        </p:nvSpPr>
        <p:spPr>
          <a:xfrm>
            <a:off x="1028700" y="2524249"/>
            <a:ext cx="4562400" cy="16509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1" i="1" u="none" strike="noStrike" cap="none">
                <a:solidFill>
                  <a:srgbClr val="334155"/>
                </a:solidFill>
                <a:latin typeface="Quicksand"/>
                <a:ea typeface="Quicksand"/>
                <a:cs typeface="Quicksand"/>
                <a:sym typeface="Quicksand"/>
              </a:rPr>
              <a:t>You are at a friend’s house and learn that the person who is supposed to drive you home may not be able to safely</a:t>
            </a:r>
            <a:r>
              <a:rPr lang="en-US" sz="1950" b="1" i="1">
                <a:solidFill>
                  <a:srgbClr val="334155"/>
                </a:solidFill>
                <a:latin typeface="Quicksand"/>
                <a:ea typeface="Quicksand"/>
                <a:cs typeface="Quicksand"/>
                <a:sym typeface="Quicksand"/>
              </a:rPr>
              <a:t> due to alcohol use.</a:t>
            </a:r>
            <a:endParaRPr/>
          </a:p>
        </p:txBody>
      </p:sp>
      <p:sp>
        <p:nvSpPr>
          <p:cNvPr id="526" name="Google Shape;526;p45"/>
          <p:cNvSpPr txBox="1"/>
          <p:nvPr/>
        </p:nvSpPr>
        <p:spPr>
          <a:xfrm>
            <a:off x="1143000" y="4562475"/>
            <a:ext cx="4714875" cy="371475"/>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1" i="0" u="none" strike="noStrike" cap="none">
                <a:solidFill>
                  <a:srgbClr val="334155"/>
                </a:solidFill>
                <a:latin typeface="Quicksand"/>
                <a:ea typeface="Quicksand"/>
                <a:cs typeface="Quicksand"/>
                <a:sym typeface="Quicksand"/>
              </a:rPr>
              <a:t>How will you get home?</a:t>
            </a:r>
            <a:endParaRPr/>
          </a:p>
        </p:txBody>
      </p:sp>
      <p:sp>
        <p:nvSpPr>
          <p:cNvPr id="527" name="Google Shape;527;p45"/>
          <p:cNvSpPr txBox="1"/>
          <p:nvPr/>
        </p:nvSpPr>
        <p:spPr>
          <a:xfrm>
            <a:off x="1143000" y="5172075"/>
            <a:ext cx="4714875" cy="371475"/>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1" i="0" u="none" strike="noStrike" cap="none">
                <a:solidFill>
                  <a:srgbClr val="334155"/>
                </a:solidFill>
                <a:latin typeface="Quicksand"/>
                <a:ea typeface="Quicksand"/>
                <a:cs typeface="Quicksand"/>
                <a:sym typeface="Quicksand"/>
              </a:rPr>
              <a:t>How will you execute this plan?</a:t>
            </a:r>
            <a:endParaRPr/>
          </a:p>
        </p:txBody>
      </p:sp>
      <p:pic>
        <p:nvPicPr>
          <p:cNvPr id="528" name="Google Shape;528;p45" descr="image.png"/>
          <p:cNvPicPr preferRelativeResize="0"/>
          <p:nvPr/>
        </p:nvPicPr>
        <p:blipFill rotWithShape="1">
          <a:blip r:embed="rId5">
            <a:alphaModFix/>
          </a:blip>
          <a:srcRect/>
          <a:stretch/>
        </p:blipFill>
        <p:spPr>
          <a:xfrm>
            <a:off x="762000" y="4600575"/>
            <a:ext cx="228600" cy="247650"/>
          </a:xfrm>
          <a:prstGeom prst="rect">
            <a:avLst/>
          </a:prstGeom>
          <a:noFill/>
          <a:ln>
            <a:noFill/>
          </a:ln>
        </p:spPr>
      </p:pic>
      <p:pic>
        <p:nvPicPr>
          <p:cNvPr id="529" name="Google Shape;529;p45" descr="image.png"/>
          <p:cNvPicPr preferRelativeResize="0"/>
          <p:nvPr/>
        </p:nvPicPr>
        <p:blipFill rotWithShape="1">
          <a:blip r:embed="rId6">
            <a:alphaModFix/>
          </a:blip>
          <a:srcRect/>
          <a:stretch/>
        </p:blipFill>
        <p:spPr>
          <a:xfrm>
            <a:off x="762000" y="5210175"/>
            <a:ext cx="228600" cy="247650"/>
          </a:xfrm>
          <a:prstGeom prst="rect">
            <a:avLst/>
          </a:prstGeom>
          <a:noFill/>
          <a:ln>
            <a:noFill/>
          </a:ln>
        </p:spPr>
      </p:pic>
      <p:sp>
        <p:nvSpPr>
          <p:cNvPr id="530" name="Google Shape;530;p45"/>
          <p:cNvSpPr txBox="1"/>
          <p:nvPr/>
        </p:nvSpPr>
        <p:spPr>
          <a:xfrm>
            <a:off x="762000" y="571500"/>
            <a:ext cx="11201400" cy="9906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875" b="1" i="0" u="none" strike="noStrike" cap="none">
                <a:solidFill>
                  <a:srgbClr val="1E293B"/>
                </a:solidFill>
                <a:latin typeface="Kalam"/>
                <a:ea typeface="Kalam"/>
                <a:cs typeface="Kalam"/>
                <a:sym typeface="Kalam"/>
              </a:rPr>
              <a:t>Scenario #3</a:t>
            </a:r>
            <a:endParaRPr/>
          </a:p>
        </p:txBody>
      </p:sp>
      <p:pic>
        <p:nvPicPr>
          <p:cNvPr id="531" name="Google Shape;531;p45" title="Screenshot 2026-08-03 at 2.00.03 PM.png"/>
          <p:cNvPicPr preferRelativeResize="0"/>
          <p:nvPr/>
        </p:nvPicPr>
        <p:blipFill>
          <a:blip r:embed="rId7">
            <a:alphaModFix/>
          </a:blip>
          <a:stretch>
            <a:fillRect/>
          </a:stretch>
        </p:blipFill>
        <p:spPr>
          <a:xfrm>
            <a:off x="7095174" y="1562100"/>
            <a:ext cx="4408260" cy="4175151"/>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pic>
        <p:nvPicPr>
          <p:cNvPr id="536" name="Google Shape;536;p46"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537" name="Google Shape;537;p46" descr="image.png"/>
          <p:cNvPicPr preferRelativeResize="0"/>
          <p:nvPr/>
        </p:nvPicPr>
        <p:blipFill rotWithShape="1">
          <a:blip r:embed="rId4">
            <a:alphaModFix/>
          </a:blip>
          <a:srcRect/>
          <a:stretch/>
        </p:blipFill>
        <p:spPr>
          <a:xfrm>
            <a:off x="762000" y="2428875"/>
            <a:ext cx="5095875" cy="2019300"/>
          </a:xfrm>
          <a:prstGeom prst="rect">
            <a:avLst/>
          </a:prstGeom>
          <a:noFill/>
          <a:ln>
            <a:noFill/>
          </a:ln>
        </p:spPr>
      </p:pic>
      <p:sp>
        <p:nvSpPr>
          <p:cNvPr id="538" name="Google Shape;538;p46"/>
          <p:cNvSpPr txBox="1"/>
          <p:nvPr/>
        </p:nvSpPr>
        <p:spPr>
          <a:xfrm>
            <a:off x="1028700" y="2632240"/>
            <a:ext cx="4562400" cy="16509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1" i="1" u="none" strike="noStrike" cap="none">
                <a:solidFill>
                  <a:srgbClr val="334155"/>
                </a:solidFill>
                <a:latin typeface="Quicksand"/>
                <a:ea typeface="Quicksand"/>
                <a:cs typeface="Quicksand"/>
                <a:sym typeface="Quicksand"/>
              </a:rPr>
              <a:t>A friend tells you they are secretly </a:t>
            </a:r>
            <a:r>
              <a:rPr lang="en-US" sz="1950" b="1" i="1">
                <a:solidFill>
                  <a:srgbClr val="334155"/>
                </a:solidFill>
                <a:latin typeface="Quicksand"/>
                <a:ea typeface="Quicksand"/>
                <a:cs typeface="Quicksand"/>
                <a:sym typeface="Quicksand"/>
              </a:rPr>
              <a:t>vaping and using drugs</a:t>
            </a:r>
            <a:r>
              <a:rPr lang="en-US" sz="1950" b="1" i="1" u="none" strike="noStrike" cap="none">
                <a:solidFill>
                  <a:srgbClr val="334155"/>
                </a:solidFill>
                <a:latin typeface="Quicksand"/>
                <a:ea typeface="Quicksand"/>
                <a:cs typeface="Quicksand"/>
                <a:sym typeface="Quicksand"/>
              </a:rPr>
              <a:t>. They say, </a:t>
            </a:r>
            <a:r>
              <a:rPr lang="en-US" sz="1950" b="1" i="1">
                <a:solidFill>
                  <a:srgbClr val="334155"/>
                </a:solidFill>
                <a:latin typeface="Quicksand"/>
                <a:ea typeface="Quicksand"/>
                <a:cs typeface="Quicksand"/>
                <a:sym typeface="Quicksand"/>
              </a:rPr>
              <a:t>“Y</a:t>
            </a:r>
            <a:r>
              <a:rPr lang="en-US" sz="1950" b="1" i="1" u="none" strike="noStrike" cap="none">
                <a:solidFill>
                  <a:srgbClr val="334155"/>
                </a:solidFill>
                <a:latin typeface="Quicksand"/>
                <a:ea typeface="Quicksand"/>
                <a:cs typeface="Quicksand"/>
                <a:sym typeface="Quicksand"/>
              </a:rPr>
              <a:t>ou can’t tell anyone. If you’re really my friend, you’ll do it.</a:t>
            </a:r>
            <a:r>
              <a:rPr lang="en-US" sz="1950" b="1" i="1">
                <a:solidFill>
                  <a:srgbClr val="334155"/>
                </a:solidFill>
                <a:latin typeface="Quicksand"/>
                <a:ea typeface="Quicksand"/>
                <a:cs typeface="Quicksand"/>
                <a:sym typeface="Quicksand"/>
              </a:rPr>
              <a:t>”</a:t>
            </a:r>
            <a:endParaRPr/>
          </a:p>
        </p:txBody>
      </p:sp>
      <p:sp>
        <p:nvSpPr>
          <p:cNvPr id="539" name="Google Shape;539;p46"/>
          <p:cNvSpPr txBox="1"/>
          <p:nvPr/>
        </p:nvSpPr>
        <p:spPr>
          <a:xfrm>
            <a:off x="1143000" y="4686300"/>
            <a:ext cx="4714875" cy="371475"/>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1" i="0" u="none" strike="noStrike" cap="none">
                <a:solidFill>
                  <a:srgbClr val="334155"/>
                </a:solidFill>
                <a:latin typeface="Quicksand"/>
                <a:ea typeface="Quicksand"/>
                <a:cs typeface="Quicksand"/>
                <a:sym typeface="Quicksand"/>
              </a:rPr>
              <a:t>What would you say back?</a:t>
            </a:r>
            <a:endParaRPr/>
          </a:p>
        </p:txBody>
      </p:sp>
      <p:sp>
        <p:nvSpPr>
          <p:cNvPr id="540" name="Google Shape;540;p46"/>
          <p:cNvSpPr txBox="1"/>
          <p:nvPr/>
        </p:nvSpPr>
        <p:spPr>
          <a:xfrm>
            <a:off x="1143000" y="5295900"/>
            <a:ext cx="4714875" cy="74295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1" i="0" u="none" strike="noStrike" cap="none">
                <a:solidFill>
                  <a:srgbClr val="334155"/>
                </a:solidFill>
                <a:latin typeface="Quicksand"/>
                <a:ea typeface="Quicksand"/>
                <a:cs typeface="Quicksand"/>
                <a:sym typeface="Quicksand"/>
              </a:rPr>
              <a:t>What do you plan on doing next and how?</a:t>
            </a:r>
            <a:endParaRPr/>
          </a:p>
        </p:txBody>
      </p:sp>
      <p:pic>
        <p:nvPicPr>
          <p:cNvPr id="541" name="Google Shape;541;p46" descr="image.png"/>
          <p:cNvPicPr preferRelativeResize="0"/>
          <p:nvPr/>
        </p:nvPicPr>
        <p:blipFill rotWithShape="1">
          <a:blip r:embed="rId5">
            <a:alphaModFix/>
          </a:blip>
          <a:srcRect/>
          <a:stretch/>
        </p:blipFill>
        <p:spPr>
          <a:xfrm>
            <a:off x="762000" y="4724400"/>
            <a:ext cx="228600" cy="247650"/>
          </a:xfrm>
          <a:prstGeom prst="rect">
            <a:avLst/>
          </a:prstGeom>
          <a:noFill/>
          <a:ln>
            <a:noFill/>
          </a:ln>
        </p:spPr>
      </p:pic>
      <p:pic>
        <p:nvPicPr>
          <p:cNvPr id="542" name="Google Shape;542;p46" descr="image.png"/>
          <p:cNvPicPr preferRelativeResize="0"/>
          <p:nvPr/>
        </p:nvPicPr>
        <p:blipFill rotWithShape="1">
          <a:blip r:embed="rId6">
            <a:alphaModFix/>
          </a:blip>
          <a:srcRect/>
          <a:stretch/>
        </p:blipFill>
        <p:spPr>
          <a:xfrm>
            <a:off x="762000" y="5334000"/>
            <a:ext cx="285750" cy="247650"/>
          </a:xfrm>
          <a:prstGeom prst="rect">
            <a:avLst/>
          </a:prstGeom>
          <a:noFill/>
          <a:ln>
            <a:noFill/>
          </a:ln>
        </p:spPr>
      </p:pic>
      <p:pic>
        <p:nvPicPr>
          <p:cNvPr id="543" name="Google Shape;543;p46" descr="image.png"/>
          <p:cNvPicPr preferRelativeResize="0"/>
          <p:nvPr/>
        </p:nvPicPr>
        <p:blipFill rotWithShape="1">
          <a:blip r:embed="rId7">
            <a:alphaModFix/>
          </a:blip>
          <a:srcRect/>
          <a:stretch/>
        </p:blipFill>
        <p:spPr>
          <a:xfrm>
            <a:off x="6267041" y="885417"/>
            <a:ext cx="610416" cy="610415"/>
          </a:xfrm>
          <a:prstGeom prst="rect">
            <a:avLst/>
          </a:prstGeom>
          <a:noFill/>
          <a:ln>
            <a:noFill/>
          </a:ln>
        </p:spPr>
      </p:pic>
      <p:sp>
        <p:nvSpPr>
          <p:cNvPr id="544" name="Google Shape;544;p46"/>
          <p:cNvSpPr txBox="1"/>
          <p:nvPr/>
        </p:nvSpPr>
        <p:spPr>
          <a:xfrm>
            <a:off x="762000" y="1047750"/>
            <a:ext cx="11201400" cy="9906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875" b="1" i="0" u="none" strike="noStrike" cap="none">
                <a:solidFill>
                  <a:srgbClr val="1E293B"/>
                </a:solidFill>
                <a:latin typeface="Kalam"/>
                <a:ea typeface="Kalam"/>
                <a:cs typeface="Kalam"/>
                <a:sym typeface="Kalam"/>
              </a:rPr>
              <a:t>Scenario #4</a:t>
            </a:r>
            <a:endParaRPr/>
          </a:p>
        </p:txBody>
      </p:sp>
      <p:pic>
        <p:nvPicPr>
          <p:cNvPr id="545" name="Google Shape;545;p46" title="Screenshot 2026-08-03 at 2.01.33 PM.png"/>
          <p:cNvPicPr preferRelativeResize="0"/>
          <p:nvPr/>
        </p:nvPicPr>
        <p:blipFill>
          <a:blip r:embed="rId8">
            <a:alphaModFix/>
          </a:blip>
          <a:stretch>
            <a:fillRect/>
          </a:stretch>
        </p:blipFill>
        <p:spPr>
          <a:xfrm>
            <a:off x="7015525" y="1712525"/>
            <a:ext cx="4322900" cy="4326324"/>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pic>
        <p:nvPicPr>
          <p:cNvPr id="550" name="Google Shape;550;p47"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551" name="Google Shape;551;p47" title="HHS_Quitline_Horiz_lightgrey (1).png"/>
          <p:cNvPicPr preferRelativeResize="0"/>
          <p:nvPr/>
        </p:nvPicPr>
        <p:blipFill>
          <a:blip r:embed="rId4">
            <a:alphaModFix/>
          </a:blip>
          <a:stretch>
            <a:fillRect/>
          </a:stretch>
        </p:blipFill>
        <p:spPr>
          <a:xfrm>
            <a:off x="415250" y="927998"/>
            <a:ext cx="7346800" cy="1425275"/>
          </a:xfrm>
          <a:prstGeom prst="rect">
            <a:avLst/>
          </a:prstGeom>
          <a:noFill/>
          <a:ln>
            <a:noFill/>
          </a:ln>
        </p:spPr>
      </p:pic>
      <p:sp>
        <p:nvSpPr>
          <p:cNvPr id="552" name="Google Shape;552;p47"/>
          <p:cNvSpPr txBox="1"/>
          <p:nvPr/>
        </p:nvSpPr>
        <p:spPr>
          <a:xfrm>
            <a:off x="8177300" y="1120175"/>
            <a:ext cx="3835200" cy="11697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3200">
                <a:solidFill>
                  <a:schemeClr val="dk1"/>
                </a:solidFill>
                <a:latin typeface="Calibri"/>
                <a:ea typeface="Calibri"/>
                <a:cs typeface="Calibri"/>
                <a:sym typeface="Calibri"/>
              </a:rPr>
              <a:t>Call 1-800-QUIT-NOW for free support</a:t>
            </a:r>
            <a:endParaRPr sz="3200">
              <a:solidFill>
                <a:schemeClr val="dk1"/>
              </a:solidFill>
              <a:latin typeface="Calibri"/>
              <a:ea typeface="Calibri"/>
              <a:cs typeface="Calibri"/>
              <a:sym typeface="Calibri"/>
            </a:endParaRPr>
          </a:p>
        </p:txBody>
      </p:sp>
      <p:pic>
        <p:nvPicPr>
          <p:cNvPr id="553" name="Google Shape;553;p47"/>
          <p:cNvPicPr preferRelativeResize="0"/>
          <p:nvPr/>
        </p:nvPicPr>
        <p:blipFill>
          <a:blip r:embed="rId5">
            <a:alphaModFix/>
          </a:blip>
          <a:stretch>
            <a:fillRect/>
          </a:stretch>
        </p:blipFill>
        <p:spPr>
          <a:xfrm>
            <a:off x="204875" y="3047200"/>
            <a:ext cx="2793525" cy="2826926"/>
          </a:xfrm>
          <a:prstGeom prst="rect">
            <a:avLst/>
          </a:prstGeom>
          <a:noFill/>
          <a:ln>
            <a:noFill/>
          </a:ln>
        </p:spPr>
      </p:pic>
      <p:sp>
        <p:nvSpPr>
          <p:cNvPr id="554" name="Google Shape;554;p47"/>
          <p:cNvSpPr txBox="1"/>
          <p:nvPr/>
        </p:nvSpPr>
        <p:spPr>
          <a:xfrm>
            <a:off x="3250075" y="3780750"/>
            <a:ext cx="2340900" cy="11697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3200">
                <a:solidFill>
                  <a:schemeClr val="dk1"/>
                </a:solidFill>
                <a:latin typeface="Calibri"/>
                <a:ea typeface="Calibri"/>
                <a:cs typeface="Calibri"/>
                <a:sym typeface="Calibri"/>
              </a:rPr>
              <a:t>Call 988 for free support</a:t>
            </a:r>
            <a:endParaRPr sz="3200">
              <a:solidFill>
                <a:schemeClr val="dk1"/>
              </a:solidFill>
              <a:latin typeface="Calibri"/>
              <a:ea typeface="Calibri"/>
              <a:cs typeface="Calibri"/>
              <a:sym typeface="Calibri"/>
            </a:endParaRPr>
          </a:p>
        </p:txBody>
      </p:sp>
      <p:pic>
        <p:nvPicPr>
          <p:cNvPr id="555" name="Google Shape;555;p47"/>
          <p:cNvPicPr preferRelativeResize="0"/>
          <p:nvPr/>
        </p:nvPicPr>
        <p:blipFill>
          <a:blip r:embed="rId6">
            <a:alphaModFix/>
          </a:blip>
          <a:stretch>
            <a:fillRect/>
          </a:stretch>
        </p:blipFill>
        <p:spPr>
          <a:xfrm>
            <a:off x="7448700" y="2788725"/>
            <a:ext cx="3074026" cy="2367701"/>
          </a:xfrm>
          <a:prstGeom prst="rect">
            <a:avLst/>
          </a:prstGeom>
          <a:noFill/>
          <a:ln>
            <a:noFill/>
          </a:ln>
        </p:spPr>
      </p:pic>
      <p:sp>
        <p:nvSpPr>
          <p:cNvPr id="556" name="Google Shape;556;p47"/>
          <p:cNvSpPr txBox="1"/>
          <p:nvPr/>
        </p:nvSpPr>
        <p:spPr>
          <a:xfrm>
            <a:off x="7215472" y="5332225"/>
            <a:ext cx="3375300" cy="11697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3200">
                <a:solidFill>
                  <a:schemeClr val="dk1"/>
                </a:solidFill>
                <a:latin typeface="Calibri"/>
                <a:ea typeface="Calibri"/>
                <a:cs typeface="Calibri"/>
                <a:sym typeface="Calibri"/>
              </a:rPr>
              <a:t>Text 36072 for free support</a:t>
            </a:r>
            <a:endParaRPr sz="3200">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pic>
        <p:nvPicPr>
          <p:cNvPr id="561" name="Google Shape;561;p48"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562" name="Google Shape;562;p48" title="PROPEL (2).png"/>
          <p:cNvPicPr preferRelativeResize="0"/>
          <p:nvPr/>
        </p:nvPicPr>
        <p:blipFill>
          <a:blip r:embed="rId4">
            <a:alphaModFix/>
          </a:blip>
          <a:stretch>
            <a:fillRect/>
          </a:stretch>
        </p:blipFill>
        <p:spPr>
          <a:xfrm>
            <a:off x="1095375" y="571500"/>
            <a:ext cx="10001250" cy="5715000"/>
          </a:xfrm>
          <a:prstGeom prst="rect">
            <a:avLst/>
          </a:prstGeom>
          <a:noFill/>
          <a:ln>
            <a:noFill/>
          </a:ln>
        </p:spPr>
      </p:pic>
      <p:pic>
        <p:nvPicPr>
          <p:cNvPr id="563" name="Google Shape;563;p48"/>
          <p:cNvPicPr preferRelativeResize="0"/>
          <p:nvPr/>
        </p:nvPicPr>
        <p:blipFill rotWithShape="1">
          <a:blip r:embed="rId5">
            <a:alphaModFix/>
          </a:blip>
          <a:srcRect l="2705" t="81702" r="85162" b="10272"/>
          <a:stretch/>
        </p:blipFill>
        <p:spPr>
          <a:xfrm>
            <a:off x="1343025" y="5611512"/>
            <a:ext cx="1197450" cy="451875"/>
          </a:xfrm>
          <a:prstGeom prst="rect">
            <a:avLst/>
          </a:prstGeom>
          <a:noFill/>
          <a:ln>
            <a:noFill/>
          </a:ln>
        </p:spPr>
      </p:pic>
      <p:pic>
        <p:nvPicPr>
          <p:cNvPr id="564" name="Google Shape;564;p48"/>
          <p:cNvPicPr preferRelativeResize="0"/>
          <p:nvPr/>
        </p:nvPicPr>
        <p:blipFill rotWithShape="1">
          <a:blip r:embed="rId5">
            <a:alphaModFix/>
          </a:blip>
          <a:srcRect l="71642" t="73001" r="16225" b="18973"/>
          <a:stretch/>
        </p:blipFill>
        <p:spPr>
          <a:xfrm>
            <a:off x="2540475" y="5611525"/>
            <a:ext cx="721179" cy="272150"/>
          </a:xfrm>
          <a:prstGeom prst="rect">
            <a:avLst/>
          </a:prstGeom>
          <a:noFill/>
          <a:ln>
            <a:noFill/>
          </a:ln>
        </p:spPr>
      </p:pic>
      <p:pic>
        <p:nvPicPr>
          <p:cNvPr id="565" name="Google Shape;565;p48" title="PROPEL (2).png"/>
          <p:cNvPicPr preferRelativeResize="0"/>
          <p:nvPr/>
        </p:nvPicPr>
        <p:blipFill rotWithShape="1">
          <a:blip r:embed="rId4">
            <a:alphaModFix/>
          </a:blip>
          <a:srcRect l="3167" t="89715" r="36153" b="5523"/>
          <a:stretch/>
        </p:blipFill>
        <p:spPr>
          <a:xfrm>
            <a:off x="2540475" y="5701352"/>
            <a:ext cx="6068801" cy="27215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pic>
        <p:nvPicPr>
          <p:cNvPr id="570" name="Google Shape;570;p49"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571" name="Google Shape;571;p49"/>
          <p:cNvPicPr preferRelativeResize="0"/>
          <p:nvPr/>
        </p:nvPicPr>
        <p:blipFill rotWithShape="1">
          <a:blip r:embed="rId4">
            <a:alphaModFix/>
          </a:blip>
          <a:srcRect l="71642" t="73001" r="16225" b="18973"/>
          <a:stretch/>
        </p:blipFill>
        <p:spPr>
          <a:xfrm>
            <a:off x="2540475" y="5611525"/>
            <a:ext cx="721179" cy="272150"/>
          </a:xfrm>
          <a:prstGeom prst="rect">
            <a:avLst/>
          </a:prstGeom>
          <a:noFill/>
          <a:ln>
            <a:noFill/>
          </a:ln>
        </p:spPr>
      </p:pic>
      <p:pic>
        <p:nvPicPr>
          <p:cNvPr id="572" name="Google Shape;572;p49" title="qr.png"/>
          <p:cNvPicPr preferRelativeResize="0"/>
          <p:nvPr/>
        </p:nvPicPr>
        <p:blipFill>
          <a:blip r:embed="rId5">
            <a:alphaModFix/>
          </a:blip>
          <a:stretch>
            <a:fillRect/>
          </a:stretch>
        </p:blipFill>
        <p:spPr>
          <a:xfrm>
            <a:off x="3514125" y="1696800"/>
            <a:ext cx="4654775" cy="4654775"/>
          </a:xfrm>
          <a:prstGeom prst="rect">
            <a:avLst/>
          </a:prstGeom>
          <a:noFill/>
          <a:ln>
            <a:noFill/>
          </a:ln>
        </p:spPr>
      </p:pic>
      <p:sp>
        <p:nvSpPr>
          <p:cNvPr id="573" name="Google Shape;573;p49"/>
          <p:cNvSpPr txBox="1"/>
          <p:nvPr/>
        </p:nvSpPr>
        <p:spPr>
          <a:xfrm>
            <a:off x="2621775" y="849675"/>
            <a:ext cx="6797400" cy="769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800">
                <a:solidFill>
                  <a:schemeClr val="dk1"/>
                </a:solidFill>
                <a:latin typeface="Calibri"/>
                <a:ea typeface="Calibri"/>
                <a:cs typeface="Calibri"/>
                <a:sym typeface="Calibri"/>
              </a:rPr>
              <a:t>Scan and give us some feedback!</a:t>
            </a:r>
            <a:endParaRPr sz="3800">
              <a:solidFill>
                <a:schemeClr val="dk1"/>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pic>
        <p:nvPicPr>
          <p:cNvPr id="578" name="Google Shape;578;p50"/>
          <p:cNvPicPr preferRelativeResize="0"/>
          <p:nvPr/>
        </p:nvPicPr>
        <p:blipFill rotWithShape="1">
          <a:blip r:embed="rId3">
            <a:alphaModFix/>
          </a:blip>
          <a:srcRect/>
          <a:stretch/>
        </p:blipFill>
        <p:spPr>
          <a:xfrm>
            <a:off x="0" y="0"/>
            <a:ext cx="12192000" cy="6858000"/>
          </a:xfrm>
          <a:prstGeom prst="rect">
            <a:avLst/>
          </a:prstGeom>
          <a:noFill/>
          <a:ln>
            <a:noFill/>
          </a:ln>
        </p:spPr>
      </p:pic>
      <p:grpSp>
        <p:nvGrpSpPr>
          <p:cNvPr id="579" name="Google Shape;579;p50"/>
          <p:cNvGrpSpPr/>
          <p:nvPr/>
        </p:nvGrpSpPr>
        <p:grpSpPr>
          <a:xfrm>
            <a:off x="762000" y="857250"/>
            <a:ext cx="5715000" cy="857400"/>
            <a:chOff x="0" y="0"/>
            <a:chExt cx="5715000" cy="857400"/>
          </a:xfrm>
        </p:grpSpPr>
        <p:sp>
          <p:nvSpPr>
            <p:cNvPr id="580" name="Google Shape;580;p50"/>
            <p:cNvSpPr/>
            <p:nvPr/>
          </p:nvSpPr>
          <p:spPr>
            <a:xfrm>
              <a:off x="0" y="0"/>
              <a:ext cx="5715000" cy="857400"/>
            </a:xfrm>
            <a:prstGeom prst="rect">
              <a:avLst/>
            </a:prstGeom>
            <a:solidFill>
              <a:srgbClr val="000000">
                <a:alpha val="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81" name="Google Shape;581;p50"/>
            <p:cNvSpPr txBox="1"/>
            <p:nvPr/>
          </p:nvSpPr>
          <p:spPr>
            <a:xfrm>
              <a:off x="0" y="0"/>
              <a:ext cx="5715000" cy="8574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4800" b="1">
                  <a:solidFill>
                    <a:srgbClr val="1E293B"/>
                  </a:solidFill>
                  <a:latin typeface="Kalam"/>
                  <a:ea typeface="Kalam"/>
                  <a:cs typeface="Kalam"/>
                  <a:sym typeface="Kalam"/>
                </a:rPr>
                <a:t>Summary</a:t>
              </a:r>
              <a:endParaRPr sz="4800" b="1">
                <a:solidFill>
                  <a:srgbClr val="1E293B"/>
                </a:solidFill>
                <a:latin typeface="Kalam"/>
                <a:ea typeface="Kalam"/>
                <a:cs typeface="Kalam"/>
                <a:sym typeface="Kalam"/>
              </a:endParaRPr>
            </a:p>
          </p:txBody>
        </p:sp>
      </p:grpSp>
      <p:grpSp>
        <p:nvGrpSpPr>
          <p:cNvPr id="582" name="Google Shape;582;p50"/>
          <p:cNvGrpSpPr/>
          <p:nvPr/>
        </p:nvGrpSpPr>
        <p:grpSpPr>
          <a:xfrm>
            <a:off x="752475" y="2085975"/>
            <a:ext cx="2400300" cy="3638700"/>
            <a:chOff x="-9525" y="-9525"/>
            <a:chExt cx="2400300" cy="3638700"/>
          </a:xfrm>
        </p:grpSpPr>
        <p:pic>
          <p:nvPicPr>
            <p:cNvPr id="583" name="Google Shape;583;p50"/>
            <p:cNvPicPr preferRelativeResize="0"/>
            <p:nvPr/>
          </p:nvPicPr>
          <p:blipFill rotWithShape="1">
            <a:blip r:embed="rId4">
              <a:alphaModFix/>
            </a:blip>
            <a:srcRect/>
            <a:stretch/>
          </p:blipFill>
          <p:spPr>
            <a:xfrm>
              <a:off x="-9525" y="-9525"/>
              <a:ext cx="2400300" cy="3638700"/>
            </a:xfrm>
            <a:prstGeom prst="rect">
              <a:avLst/>
            </a:prstGeom>
            <a:noFill/>
            <a:ln>
              <a:noFill/>
            </a:ln>
          </p:spPr>
        </p:pic>
        <p:sp>
          <p:nvSpPr>
            <p:cNvPr id="584" name="Google Shape;584;p50"/>
            <p:cNvSpPr txBox="1"/>
            <p:nvPr/>
          </p:nvSpPr>
          <p:spPr>
            <a:xfrm>
              <a:off x="190500" y="190500"/>
              <a:ext cx="2000100" cy="32385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3900" b="1">
                  <a:solidFill>
                    <a:srgbClr val="6366F1"/>
                  </a:solidFill>
                  <a:latin typeface="Kalam"/>
                  <a:ea typeface="Kalam"/>
                  <a:cs typeface="Kalam"/>
                  <a:sym typeface="Kalam"/>
                </a:rPr>
                <a:t>01</a:t>
              </a:r>
              <a:endParaRPr sz="3900" b="1">
                <a:solidFill>
                  <a:srgbClr val="6366F1"/>
                </a:solidFill>
                <a:latin typeface="Kalam"/>
                <a:ea typeface="Kalam"/>
                <a:cs typeface="Kalam"/>
                <a:sym typeface="Kalam"/>
              </a:endParaRPr>
            </a:p>
            <a:p>
              <a:pPr marL="0" lvl="0" indent="0" algn="l" rtl="0">
                <a:spcBef>
                  <a:spcPts val="750"/>
                </a:spcBef>
                <a:spcAft>
                  <a:spcPts val="0"/>
                </a:spcAft>
                <a:buNone/>
              </a:pPr>
              <a:r>
                <a:rPr lang="en-US" sz="2100" b="1">
                  <a:solidFill>
                    <a:srgbClr val="1E293B"/>
                  </a:solidFill>
                  <a:latin typeface="Quicksand"/>
                  <a:ea typeface="Quicksand"/>
                  <a:cs typeface="Quicksand"/>
                  <a:sym typeface="Quicksand"/>
                </a:rPr>
                <a:t>Adolescent Use</a:t>
              </a:r>
              <a:endParaRPr sz="2100" b="1">
                <a:solidFill>
                  <a:srgbClr val="1E293B"/>
                </a:solidFill>
                <a:latin typeface="Quicksand"/>
                <a:ea typeface="Quicksand"/>
                <a:cs typeface="Quicksand"/>
                <a:sym typeface="Quicksand"/>
              </a:endParaRPr>
            </a:p>
            <a:p>
              <a:pPr marL="0" lvl="0" indent="0" algn="l" rtl="0">
                <a:spcBef>
                  <a:spcPts val="900"/>
                </a:spcBef>
                <a:spcAft>
                  <a:spcPts val="0"/>
                </a:spcAft>
                <a:buNone/>
              </a:pPr>
              <a:r>
                <a:rPr lang="en-US" sz="1600" b="0">
                  <a:solidFill>
                    <a:srgbClr val="475569"/>
                  </a:solidFill>
                  <a:latin typeface="Quicksand Medium"/>
                  <a:ea typeface="Quicksand Medium"/>
                  <a:cs typeface="Quicksand Medium"/>
                  <a:sym typeface="Quicksand Medium"/>
                </a:rPr>
                <a:t>Addiction is a large problem that often starts with adolescent substance use.</a:t>
              </a:r>
              <a:endParaRPr sz="1600" b="0">
                <a:solidFill>
                  <a:srgbClr val="475569"/>
                </a:solidFill>
                <a:latin typeface="Quicksand Medium"/>
                <a:ea typeface="Quicksand Medium"/>
                <a:cs typeface="Quicksand Medium"/>
                <a:sym typeface="Quicksand Medium"/>
              </a:endParaRPr>
            </a:p>
          </p:txBody>
        </p:sp>
      </p:grpSp>
      <p:grpSp>
        <p:nvGrpSpPr>
          <p:cNvPr id="585" name="Google Shape;585;p50"/>
          <p:cNvGrpSpPr/>
          <p:nvPr/>
        </p:nvGrpSpPr>
        <p:grpSpPr>
          <a:xfrm>
            <a:off x="3514725" y="2085975"/>
            <a:ext cx="2400300" cy="3638700"/>
            <a:chOff x="-9525" y="-9525"/>
            <a:chExt cx="2400300" cy="3638700"/>
          </a:xfrm>
        </p:grpSpPr>
        <p:pic>
          <p:nvPicPr>
            <p:cNvPr id="586" name="Google Shape;586;p50"/>
            <p:cNvPicPr preferRelativeResize="0"/>
            <p:nvPr/>
          </p:nvPicPr>
          <p:blipFill rotWithShape="1">
            <a:blip r:embed="rId4">
              <a:alphaModFix/>
            </a:blip>
            <a:srcRect/>
            <a:stretch/>
          </p:blipFill>
          <p:spPr>
            <a:xfrm>
              <a:off x="-9525" y="-9525"/>
              <a:ext cx="2400300" cy="3638700"/>
            </a:xfrm>
            <a:prstGeom prst="rect">
              <a:avLst/>
            </a:prstGeom>
            <a:noFill/>
            <a:ln>
              <a:noFill/>
            </a:ln>
          </p:spPr>
        </p:pic>
        <p:sp>
          <p:nvSpPr>
            <p:cNvPr id="587" name="Google Shape;587;p50"/>
            <p:cNvSpPr txBox="1"/>
            <p:nvPr/>
          </p:nvSpPr>
          <p:spPr>
            <a:xfrm>
              <a:off x="190500" y="190500"/>
              <a:ext cx="2000100" cy="32385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3900" b="1">
                  <a:solidFill>
                    <a:srgbClr val="EC4899"/>
                  </a:solidFill>
                  <a:latin typeface="Kalam"/>
                  <a:ea typeface="Kalam"/>
                  <a:cs typeface="Kalam"/>
                  <a:sym typeface="Kalam"/>
                </a:rPr>
                <a:t>02</a:t>
              </a:r>
              <a:endParaRPr sz="3900" b="1">
                <a:solidFill>
                  <a:srgbClr val="EC4899"/>
                </a:solidFill>
                <a:latin typeface="Kalam"/>
                <a:ea typeface="Kalam"/>
                <a:cs typeface="Kalam"/>
                <a:sym typeface="Kalam"/>
              </a:endParaRPr>
            </a:p>
            <a:p>
              <a:pPr marL="0" lvl="0" indent="0" algn="l" rtl="0">
                <a:spcBef>
                  <a:spcPts val="750"/>
                </a:spcBef>
                <a:spcAft>
                  <a:spcPts val="0"/>
                </a:spcAft>
                <a:buNone/>
              </a:pPr>
              <a:r>
                <a:rPr lang="en-US" sz="2100" b="1">
                  <a:solidFill>
                    <a:srgbClr val="1E293B"/>
                  </a:solidFill>
                  <a:latin typeface="Quicksand"/>
                  <a:ea typeface="Quicksand"/>
                  <a:cs typeface="Quicksand"/>
                  <a:sym typeface="Quicksand"/>
                </a:rPr>
                <a:t>Informed Choices</a:t>
              </a:r>
              <a:endParaRPr sz="2100" b="1">
                <a:solidFill>
                  <a:srgbClr val="1E293B"/>
                </a:solidFill>
                <a:latin typeface="Quicksand"/>
                <a:ea typeface="Quicksand"/>
                <a:cs typeface="Quicksand"/>
                <a:sym typeface="Quicksand"/>
              </a:endParaRPr>
            </a:p>
            <a:p>
              <a:pPr marL="0" lvl="0" indent="0" algn="l" rtl="0">
                <a:spcBef>
                  <a:spcPts val="900"/>
                </a:spcBef>
                <a:spcAft>
                  <a:spcPts val="0"/>
                </a:spcAft>
                <a:buNone/>
              </a:pPr>
              <a:r>
                <a:rPr lang="en-US" sz="1600" b="0">
                  <a:solidFill>
                    <a:srgbClr val="475569"/>
                  </a:solidFill>
                  <a:latin typeface="Quicksand Medium"/>
                  <a:ea typeface="Quicksand Medium"/>
                  <a:cs typeface="Quicksand Medium"/>
                  <a:sym typeface="Quicksand Medium"/>
                </a:rPr>
                <a:t>Making informed decisions to navigate social pressures and protect personal health.</a:t>
              </a:r>
              <a:endParaRPr sz="1600" b="0">
                <a:solidFill>
                  <a:srgbClr val="475569"/>
                </a:solidFill>
                <a:latin typeface="Quicksand Medium"/>
                <a:ea typeface="Quicksand Medium"/>
                <a:cs typeface="Quicksand Medium"/>
                <a:sym typeface="Quicksand Medium"/>
              </a:endParaRPr>
            </a:p>
          </p:txBody>
        </p:sp>
      </p:grpSp>
      <p:grpSp>
        <p:nvGrpSpPr>
          <p:cNvPr id="588" name="Google Shape;588;p50"/>
          <p:cNvGrpSpPr/>
          <p:nvPr/>
        </p:nvGrpSpPr>
        <p:grpSpPr>
          <a:xfrm>
            <a:off x="6276975" y="2085975"/>
            <a:ext cx="2400300" cy="3638700"/>
            <a:chOff x="-9525" y="-9525"/>
            <a:chExt cx="2400300" cy="3638700"/>
          </a:xfrm>
        </p:grpSpPr>
        <p:pic>
          <p:nvPicPr>
            <p:cNvPr id="589" name="Google Shape;589;p50"/>
            <p:cNvPicPr preferRelativeResize="0"/>
            <p:nvPr/>
          </p:nvPicPr>
          <p:blipFill rotWithShape="1">
            <a:blip r:embed="rId4">
              <a:alphaModFix/>
            </a:blip>
            <a:srcRect/>
            <a:stretch/>
          </p:blipFill>
          <p:spPr>
            <a:xfrm>
              <a:off x="-9525" y="-9525"/>
              <a:ext cx="2400300" cy="3638700"/>
            </a:xfrm>
            <a:prstGeom prst="rect">
              <a:avLst/>
            </a:prstGeom>
            <a:noFill/>
            <a:ln>
              <a:noFill/>
            </a:ln>
          </p:spPr>
        </p:pic>
        <p:sp>
          <p:nvSpPr>
            <p:cNvPr id="590" name="Google Shape;590;p50"/>
            <p:cNvSpPr txBox="1"/>
            <p:nvPr/>
          </p:nvSpPr>
          <p:spPr>
            <a:xfrm>
              <a:off x="190500" y="190500"/>
              <a:ext cx="2000100" cy="32385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3900" b="1">
                  <a:solidFill>
                    <a:srgbClr val="10B981"/>
                  </a:solidFill>
                  <a:latin typeface="Kalam"/>
                  <a:ea typeface="Kalam"/>
                  <a:cs typeface="Kalam"/>
                  <a:sym typeface="Kalam"/>
                </a:rPr>
                <a:t>03</a:t>
              </a:r>
              <a:endParaRPr sz="3900" b="1">
                <a:solidFill>
                  <a:srgbClr val="10B981"/>
                </a:solidFill>
                <a:latin typeface="Kalam"/>
                <a:ea typeface="Kalam"/>
                <a:cs typeface="Kalam"/>
                <a:sym typeface="Kalam"/>
              </a:endParaRPr>
            </a:p>
            <a:p>
              <a:pPr marL="0" lvl="0" indent="0" algn="l" rtl="0">
                <a:spcBef>
                  <a:spcPts val="750"/>
                </a:spcBef>
                <a:spcAft>
                  <a:spcPts val="0"/>
                </a:spcAft>
                <a:buNone/>
              </a:pPr>
              <a:r>
                <a:rPr lang="en-US" sz="2100" b="1">
                  <a:solidFill>
                    <a:srgbClr val="1E293B"/>
                  </a:solidFill>
                  <a:latin typeface="Quicksand"/>
                  <a:ea typeface="Quicksand"/>
                  <a:cs typeface="Quicksand"/>
                  <a:sym typeface="Quicksand"/>
                </a:rPr>
                <a:t>Recognize Risks</a:t>
              </a:r>
              <a:endParaRPr sz="2100" b="1">
                <a:solidFill>
                  <a:srgbClr val="1E293B"/>
                </a:solidFill>
                <a:latin typeface="Quicksand"/>
                <a:ea typeface="Quicksand"/>
                <a:cs typeface="Quicksand"/>
                <a:sym typeface="Quicksand"/>
              </a:endParaRPr>
            </a:p>
            <a:p>
              <a:pPr marL="0" lvl="0" indent="0" algn="l" rtl="0">
                <a:spcBef>
                  <a:spcPts val="900"/>
                </a:spcBef>
                <a:spcAft>
                  <a:spcPts val="0"/>
                </a:spcAft>
                <a:buNone/>
              </a:pPr>
              <a:r>
                <a:rPr lang="en-US" sz="1600" b="0">
                  <a:solidFill>
                    <a:srgbClr val="475569"/>
                  </a:solidFill>
                  <a:latin typeface="Quicksand Medium"/>
                  <a:ea typeface="Quicksand Medium"/>
                  <a:cs typeface="Quicksand Medium"/>
                  <a:sym typeface="Quicksand Medium"/>
                </a:rPr>
                <a:t>Recognizing risky situations before they escalate to make safer, healthier choices.</a:t>
              </a:r>
              <a:endParaRPr sz="1600" b="0">
                <a:solidFill>
                  <a:srgbClr val="475569"/>
                </a:solidFill>
                <a:latin typeface="Quicksand Medium"/>
                <a:ea typeface="Quicksand Medium"/>
                <a:cs typeface="Quicksand Medium"/>
                <a:sym typeface="Quicksand Medium"/>
              </a:endParaRPr>
            </a:p>
          </p:txBody>
        </p:sp>
      </p:grpSp>
      <p:grpSp>
        <p:nvGrpSpPr>
          <p:cNvPr id="591" name="Google Shape;591;p50"/>
          <p:cNvGrpSpPr/>
          <p:nvPr/>
        </p:nvGrpSpPr>
        <p:grpSpPr>
          <a:xfrm>
            <a:off x="9039225" y="2085975"/>
            <a:ext cx="2400300" cy="3638700"/>
            <a:chOff x="-9525" y="-9525"/>
            <a:chExt cx="2400300" cy="3638700"/>
          </a:xfrm>
        </p:grpSpPr>
        <p:pic>
          <p:nvPicPr>
            <p:cNvPr id="592" name="Google Shape;592;p50"/>
            <p:cNvPicPr preferRelativeResize="0"/>
            <p:nvPr/>
          </p:nvPicPr>
          <p:blipFill rotWithShape="1">
            <a:blip r:embed="rId4">
              <a:alphaModFix/>
            </a:blip>
            <a:srcRect/>
            <a:stretch/>
          </p:blipFill>
          <p:spPr>
            <a:xfrm>
              <a:off x="-9525" y="-9525"/>
              <a:ext cx="2400300" cy="3638700"/>
            </a:xfrm>
            <a:prstGeom prst="rect">
              <a:avLst/>
            </a:prstGeom>
            <a:noFill/>
            <a:ln>
              <a:noFill/>
            </a:ln>
          </p:spPr>
        </p:pic>
        <p:sp>
          <p:nvSpPr>
            <p:cNvPr id="593" name="Google Shape;593;p50"/>
            <p:cNvSpPr txBox="1"/>
            <p:nvPr/>
          </p:nvSpPr>
          <p:spPr>
            <a:xfrm>
              <a:off x="190500" y="190500"/>
              <a:ext cx="2000100" cy="32385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3900" b="1">
                  <a:solidFill>
                    <a:srgbClr val="F59E0B"/>
                  </a:solidFill>
                  <a:latin typeface="Kalam"/>
                  <a:ea typeface="Kalam"/>
                  <a:cs typeface="Kalam"/>
                  <a:sym typeface="Kalam"/>
                </a:rPr>
                <a:t>04</a:t>
              </a:r>
              <a:endParaRPr sz="3900" b="1">
                <a:solidFill>
                  <a:srgbClr val="F59E0B"/>
                </a:solidFill>
                <a:latin typeface="Kalam"/>
                <a:ea typeface="Kalam"/>
                <a:cs typeface="Kalam"/>
                <a:sym typeface="Kalam"/>
              </a:endParaRPr>
            </a:p>
            <a:p>
              <a:pPr marL="0" lvl="0" indent="0" algn="l" rtl="0">
                <a:spcBef>
                  <a:spcPts val="750"/>
                </a:spcBef>
                <a:spcAft>
                  <a:spcPts val="0"/>
                </a:spcAft>
                <a:buNone/>
              </a:pPr>
              <a:r>
                <a:rPr lang="en-US" sz="2100" b="1">
                  <a:solidFill>
                    <a:srgbClr val="1E293B"/>
                  </a:solidFill>
                  <a:latin typeface="Quicksand"/>
                  <a:ea typeface="Quicksand"/>
                  <a:cs typeface="Quicksand"/>
                  <a:sym typeface="Quicksand"/>
                </a:rPr>
                <a:t>Take Action</a:t>
              </a:r>
              <a:endParaRPr sz="2100" b="1">
                <a:solidFill>
                  <a:srgbClr val="1E293B"/>
                </a:solidFill>
                <a:latin typeface="Quicksand"/>
                <a:ea typeface="Quicksand"/>
                <a:cs typeface="Quicksand"/>
                <a:sym typeface="Quicksand"/>
              </a:endParaRPr>
            </a:p>
            <a:p>
              <a:pPr marL="0" lvl="0" indent="0" algn="l" rtl="0">
                <a:spcBef>
                  <a:spcPts val="900"/>
                </a:spcBef>
                <a:spcAft>
                  <a:spcPts val="0"/>
                </a:spcAft>
                <a:buNone/>
              </a:pPr>
              <a:r>
                <a:rPr lang="en-US" sz="1600" b="0">
                  <a:solidFill>
                    <a:srgbClr val="475569"/>
                  </a:solidFill>
                  <a:latin typeface="Quicksand Medium"/>
                  <a:ea typeface="Quicksand Medium"/>
                  <a:cs typeface="Quicksand Medium"/>
                  <a:sym typeface="Quicksand Medium"/>
                </a:rPr>
                <a:t>Knowing how to act effectively after recognizing a risky situation.</a:t>
              </a:r>
              <a:endParaRPr sz="1600" b="0">
                <a:solidFill>
                  <a:srgbClr val="475569"/>
                </a:solidFill>
                <a:latin typeface="Quicksand Medium"/>
                <a:ea typeface="Quicksand Medium"/>
                <a:cs typeface="Quicksand Medium"/>
                <a:sym typeface="Quicksand Medium"/>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pic>
        <p:nvPicPr>
          <p:cNvPr id="598" name="Google Shape;598;p51" descr="image.p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599" name="Google Shape;599;p51"/>
          <p:cNvSpPr txBox="1"/>
          <p:nvPr/>
        </p:nvSpPr>
        <p:spPr>
          <a:xfrm>
            <a:off x="762000" y="2048700"/>
            <a:ext cx="10846800" cy="43560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SzPts val="1100"/>
              <a:buNone/>
            </a:pPr>
            <a:r>
              <a:rPr lang="en-US" sz="1100">
                <a:solidFill>
                  <a:schemeClr val="dk1"/>
                </a:solidFill>
              </a:rPr>
              <a:t>American Public Health Association. (n.d.). </a:t>
            </a:r>
            <a:r>
              <a:rPr lang="en-US" sz="1100" i="1">
                <a:solidFill>
                  <a:schemeClr val="dk1"/>
                </a:solidFill>
              </a:rPr>
              <a:t>Substance misuse</a:t>
            </a:r>
            <a:r>
              <a:rPr lang="en-US" sz="1100">
                <a:solidFill>
                  <a:schemeClr val="dk1"/>
                </a:solidFill>
              </a:rPr>
              <a:t>. Retrieved July 29, 2026, from</a:t>
            </a:r>
            <a:r>
              <a:rPr lang="en-US" sz="1100">
                <a:solidFill>
                  <a:schemeClr val="dk1"/>
                </a:solidFill>
                <a:uFill>
                  <a:noFill/>
                </a:uFill>
                <a:hlinkClick r:id="rId4">
                  <a:extLst>
                    <a:ext uri="{A12FA001-AC4F-418D-AE19-62706E023703}">
                      <ahyp:hlinkClr xmlns:ahyp="http://schemas.microsoft.com/office/drawing/2018/hyperlinkcolor" val="tx"/>
                    </a:ext>
                  </a:extLst>
                </a:hlinkClick>
              </a:rPr>
              <a:t> </a:t>
            </a:r>
            <a:r>
              <a:rPr lang="en-US" sz="1100" u="sng">
                <a:solidFill>
                  <a:schemeClr val="hlink"/>
                </a:solidFill>
                <a:hlinkClick r:id="rId4"/>
              </a:rPr>
              <a:t>https://www.apha.org/topics-and-issues/substance-misuse</a:t>
            </a:r>
            <a:endParaRPr sz="1000"/>
          </a:p>
          <a:p>
            <a:pPr marL="0" lvl="0" indent="0" algn="l" rtl="0">
              <a:spcBef>
                <a:spcPts val="0"/>
              </a:spcBef>
              <a:spcAft>
                <a:spcPts val="0"/>
              </a:spcAft>
              <a:buClr>
                <a:schemeClr val="dk1"/>
              </a:buClr>
              <a:buSzPts val="1100"/>
              <a:buFont typeface="Arial"/>
              <a:buNone/>
            </a:pPr>
            <a:r>
              <a:rPr lang="en-US" sz="1000"/>
              <a:t>Centers for Disease Control and Prevention. (2022, July 18). Drug overdose deaths in the United States, 2001–2021. National Center for Health Statistics.</a:t>
            </a:r>
            <a:r>
              <a:rPr lang="en-US" sz="1000" u="sng">
                <a:solidFill>
                  <a:schemeClr val="hlink"/>
                </a:solidFill>
                <a:hlinkClick r:id="rId5"/>
              </a:rPr>
              <a:t> https://www.cdc.gov/nchs/data/databriefs/db440.pdf</a:t>
            </a:r>
            <a:endParaRPr sz="1000"/>
          </a:p>
          <a:p>
            <a:pPr marL="0" lvl="0" indent="0" algn="l" rtl="0">
              <a:spcBef>
                <a:spcPts val="0"/>
              </a:spcBef>
              <a:spcAft>
                <a:spcPts val="0"/>
              </a:spcAft>
              <a:buClr>
                <a:schemeClr val="dk1"/>
              </a:buClr>
              <a:buSzPts val="1100"/>
              <a:buFont typeface="Arial"/>
              <a:buNone/>
            </a:pPr>
            <a:r>
              <a:rPr lang="en-US" sz="1000"/>
              <a:t>Centers for Disease Control and Prevention. (n.d.). Substance use: Sources and definitions. National Center for Health Statistics. Retrieved July 29, 2026, from</a:t>
            </a:r>
            <a:r>
              <a:rPr lang="en-US" sz="1000" u="sng">
                <a:solidFill>
                  <a:schemeClr val="hlink"/>
                </a:solidFill>
                <a:hlinkClick r:id="rId6"/>
              </a:rPr>
              <a:t> https://www.cdc.gov/nchs/hus/sources-definitions/substance-use.htm</a:t>
            </a:r>
            <a:endParaRPr sz="1000"/>
          </a:p>
          <a:p>
            <a:pPr marL="0" lvl="0" indent="0" algn="l" rtl="0">
              <a:spcBef>
                <a:spcPts val="0"/>
              </a:spcBef>
              <a:spcAft>
                <a:spcPts val="0"/>
              </a:spcAft>
              <a:buClr>
                <a:schemeClr val="dk1"/>
              </a:buClr>
              <a:buSzPts val="1100"/>
              <a:buFont typeface="Arial"/>
              <a:buNone/>
            </a:pPr>
            <a:r>
              <a:rPr lang="en-US" sz="1000"/>
              <a:t>Childline. (n.d.). Peer pressure. Retrieved July 29, 2026, from</a:t>
            </a:r>
            <a:r>
              <a:rPr lang="en-US" sz="1000" u="sng">
                <a:solidFill>
                  <a:schemeClr val="hlink"/>
                </a:solidFill>
                <a:hlinkClick r:id="rId7"/>
              </a:rPr>
              <a:t> https://www.childline.org.uk/info-advice/friends-relationships-sex/friends/peer-pressure/</a:t>
            </a:r>
            <a:endParaRPr sz="1000"/>
          </a:p>
          <a:p>
            <a:pPr marL="0" lvl="0" indent="0" algn="l" rtl="0">
              <a:spcBef>
                <a:spcPts val="0"/>
              </a:spcBef>
              <a:spcAft>
                <a:spcPts val="0"/>
              </a:spcAft>
              <a:buClr>
                <a:schemeClr val="dk1"/>
              </a:buClr>
              <a:buSzPts val="1100"/>
              <a:buFont typeface="Arial"/>
              <a:buNone/>
            </a:pPr>
            <a:r>
              <a:rPr lang="en-US" sz="1100">
                <a:solidFill>
                  <a:schemeClr val="dk1"/>
                </a:solidFill>
              </a:rPr>
              <a:t>Drug Helpline. (n.d.). </a:t>
            </a:r>
            <a:r>
              <a:rPr lang="en-US" sz="1100" i="1">
                <a:solidFill>
                  <a:schemeClr val="dk1"/>
                </a:solidFill>
              </a:rPr>
              <a:t>Drug Helpline</a:t>
            </a:r>
            <a:r>
              <a:rPr lang="en-US" sz="1100">
                <a:solidFill>
                  <a:schemeClr val="dk1"/>
                </a:solidFill>
              </a:rPr>
              <a:t>.</a:t>
            </a:r>
            <a:r>
              <a:rPr lang="en-US" sz="1100">
                <a:solidFill>
                  <a:schemeClr val="dk1"/>
                </a:solidFill>
                <a:uFill>
                  <a:noFill/>
                </a:uFill>
                <a:hlinkClick r:id="rId8">
                  <a:extLst>
                    <a:ext uri="{A12FA001-AC4F-418D-AE19-62706E023703}">
                      <ahyp:hlinkClr xmlns:ahyp="http://schemas.microsoft.com/office/drawing/2018/hyperlinkcolor" val="tx"/>
                    </a:ext>
                  </a:extLst>
                </a:hlinkClick>
              </a:rPr>
              <a:t> </a:t>
            </a:r>
            <a:r>
              <a:rPr lang="en-US" sz="1100" u="sng">
                <a:solidFill>
                  <a:schemeClr val="hlink"/>
                </a:solidFill>
                <a:hlinkClick r:id="rId8"/>
              </a:rPr>
              <a:t>https://drughelpline.org/</a:t>
            </a:r>
            <a:endParaRPr sz="1000"/>
          </a:p>
          <a:p>
            <a:pPr marL="0" lvl="0" indent="0" algn="l" rtl="0">
              <a:spcBef>
                <a:spcPts val="0"/>
              </a:spcBef>
              <a:spcAft>
                <a:spcPts val="0"/>
              </a:spcAft>
              <a:buClr>
                <a:schemeClr val="dk1"/>
              </a:buClr>
              <a:buSzPts val="1100"/>
              <a:buFont typeface="Arial"/>
              <a:buNone/>
            </a:pPr>
            <a:r>
              <a:rPr lang="en-US" sz="1000"/>
              <a:t>Horizon Services. (n.d.). How to avoid risky situations: Tips for teens. Retrieved July 29, 2026, from</a:t>
            </a:r>
            <a:r>
              <a:rPr lang="en-US" sz="1000" u="sng">
                <a:solidFill>
                  <a:schemeClr val="hlink"/>
                </a:solidFill>
                <a:hlinkClick r:id="rId9"/>
              </a:rPr>
              <a:t> https://www.horizonservices.org/how-to-avoid-risky-situations-tips-for-teens/</a:t>
            </a:r>
            <a:endParaRPr sz="1000"/>
          </a:p>
          <a:p>
            <a:pPr marL="0" lvl="0" indent="0" algn="l" rtl="0">
              <a:spcBef>
                <a:spcPts val="0"/>
              </a:spcBef>
              <a:spcAft>
                <a:spcPts val="0"/>
              </a:spcAft>
              <a:buClr>
                <a:schemeClr val="dk1"/>
              </a:buClr>
              <a:buSzPts val="1100"/>
              <a:buFont typeface="Arial"/>
              <a:buNone/>
            </a:pPr>
            <a:r>
              <a:rPr lang="en-US" sz="1000"/>
              <a:t>Hunter Ed. (n.d.). S.T.O.P. (Stop, Think, Observe, Plan). Retrieved July 29, 2026, from</a:t>
            </a:r>
            <a:r>
              <a:rPr lang="en-US" sz="1000" u="sng">
                <a:solidFill>
                  <a:schemeClr val="hlink"/>
                </a:solidFill>
                <a:hlinkClick r:id="rId10"/>
              </a:rPr>
              <a:t> https://www.hunter-ed.com/national/studyGuide/S.T.O.P.-Stop-Think-Observe-Plan/201099_93097/</a:t>
            </a:r>
            <a:endParaRPr sz="1000"/>
          </a:p>
          <a:p>
            <a:pPr marL="0" lvl="0" indent="0" algn="l" rtl="0">
              <a:spcBef>
                <a:spcPts val="0"/>
              </a:spcBef>
              <a:spcAft>
                <a:spcPts val="0"/>
              </a:spcAft>
              <a:buClr>
                <a:schemeClr val="dk1"/>
              </a:buClr>
              <a:buSzPts val="1100"/>
              <a:buFont typeface="Arial"/>
              <a:buNone/>
            </a:pPr>
            <a:r>
              <a:rPr lang="en-US" sz="1000"/>
              <a:t>Iowa Department of Health and Human Services. (n.d.). Youth substance abuse. Retrieved July 29, 2026, from</a:t>
            </a:r>
            <a:r>
              <a:rPr lang="en-US" sz="1000" u="sng">
                <a:solidFill>
                  <a:schemeClr val="hlink"/>
                </a:solidFill>
                <a:hlinkClick r:id="rId11"/>
              </a:rPr>
              <a:t> https://hhs.iowa.gov/about/data-reports/health-disease/substance-use/youth-substance-abuse</a:t>
            </a:r>
            <a:endParaRPr sz="1000"/>
          </a:p>
          <a:p>
            <a:pPr marL="0" lvl="0" indent="0" algn="l" rtl="0">
              <a:spcBef>
                <a:spcPts val="0"/>
              </a:spcBef>
              <a:spcAft>
                <a:spcPts val="0"/>
              </a:spcAft>
              <a:buClr>
                <a:schemeClr val="dk1"/>
              </a:buClr>
              <a:buSzPts val="1100"/>
              <a:buFont typeface="Arial"/>
              <a:buNone/>
            </a:pPr>
            <a:r>
              <a:rPr lang="en-US" sz="1100">
                <a:solidFill>
                  <a:schemeClr val="dk1"/>
                </a:solidFill>
              </a:rPr>
              <a:t>Magnific. (n.d.). </a:t>
            </a:r>
            <a:r>
              <a:rPr lang="en-US" sz="1100" i="1">
                <a:solidFill>
                  <a:schemeClr val="dk1"/>
                </a:solidFill>
              </a:rPr>
              <a:t>Magnific: The AI creative platform</a:t>
            </a:r>
            <a:r>
              <a:rPr lang="en-US" sz="1100">
                <a:solidFill>
                  <a:schemeClr val="dk1"/>
                </a:solidFill>
              </a:rPr>
              <a:t>.</a:t>
            </a:r>
            <a:r>
              <a:rPr lang="en-US" sz="1100">
                <a:solidFill>
                  <a:schemeClr val="dk1"/>
                </a:solidFill>
                <a:uFill>
                  <a:noFill/>
                </a:uFill>
                <a:hlinkClick r:id="rId12">
                  <a:extLst>
                    <a:ext uri="{A12FA001-AC4F-418D-AE19-62706E023703}">
                      <ahyp:hlinkClr xmlns:ahyp="http://schemas.microsoft.com/office/drawing/2018/hyperlinkcolor" val="tx"/>
                    </a:ext>
                  </a:extLst>
                </a:hlinkClick>
              </a:rPr>
              <a:t> </a:t>
            </a:r>
            <a:r>
              <a:rPr lang="en-US" sz="1100" u="sng">
                <a:solidFill>
                  <a:schemeClr val="hlink"/>
                </a:solidFill>
                <a:hlinkClick r:id="rId12"/>
              </a:rPr>
              <a:t>https://www.magnific.com/</a:t>
            </a:r>
            <a:endParaRPr sz="1000"/>
          </a:p>
          <a:p>
            <a:pPr marL="0" lvl="0" indent="0" algn="l" rtl="0">
              <a:spcBef>
                <a:spcPts val="0"/>
              </a:spcBef>
              <a:spcAft>
                <a:spcPts val="0"/>
              </a:spcAft>
              <a:buClr>
                <a:schemeClr val="dk1"/>
              </a:buClr>
              <a:buSzPts val="1100"/>
              <a:buFont typeface="Arial"/>
              <a:buNone/>
            </a:pPr>
            <a:r>
              <a:rPr lang="en-US" sz="1000"/>
              <a:t>Medium. (2023, February 26). How to trust your gut instinct: The neuroscience behind intuition.</a:t>
            </a:r>
            <a:r>
              <a:rPr lang="en-US" sz="1000" u="sng">
                <a:solidFill>
                  <a:schemeClr val="hlink"/>
                </a:solidFill>
                <a:hlinkClick r:id="rId13"/>
              </a:rPr>
              <a:t> https://medium.com/@KatieWoodlandPsychologist/how-to-trust-your-gut-instinct-the-neuroscience-behind-intuition-5b52f7dc8452</a:t>
            </a:r>
            <a:endParaRPr sz="1000"/>
          </a:p>
          <a:p>
            <a:pPr marL="0" lvl="0" indent="0" algn="l" rtl="0">
              <a:spcBef>
                <a:spcPts val="0"/>
              </a:spcBef>
              <a:spcAft>
                <a:spcPts val="0"/>
              </a:spcAft>
              <a:buClr>
                <a:schemeClr val="dk1"/>
              </a:buClr>
              <a:buSzPts val="1100"/>
              <a:buFont typeface="Arial"/>
              <a:buNone/>
            </a:pPr>
            <a:r>
              <a:rPr lang="en-US" sz="1000"/>
              <a:t>National Institute on Alcohol Abuse and Alcoholism. (n.d.). Alcohol's effects on the body. Retrieved July 29, 2026, from</a:t>
            </a:r>
            <a:r>
              <a:rPr lang="en-US" sz="1000" u="sng">
                <a:solidFill>
                  <a:schemeClr val="hlink"/>
                </a:solidFill>
                <a:hlinkClick r:id="rId14"/>
              </a:rPr>
              <a:t> https://www.niaaa.nih.gov/alcohols-effects-health/alcohols-effects-body</a:t>
            </a:r>
            <a:endParaRPr sz="1000"/>
          </a:p>
          <a:p>
            <a:pPr marL="0" lvl="0" indent="0" algn="l" rtl="0">
              <a:spcBef>
                <a:spcPts val="0"/>
              </a:spcBef>
              <a:spcAft>
                <a:spcPts val="0"/>
              </a:spcAft>
              <a:buClr>
                <a:schemeClr val="dk1"/>
              </a:buClr>
              <a:buSzPts val="1100"/>
              <a:buFont typeface="Arial"/>
              <a:buNone/>
            </a:pPr>
            <a:r>
              <a:rPr lang="en-US" sz="1000"/>
              <a:t>National Institute on Alcohol Abuse and Alcoholism. (n.d.). Underage drinking. Retrieved July 29, 2026, from</a:t>
            </a:r>
            <a:r>
              <a:rPr lang="en-US" sz="1000" u="sng">
                <a:solidFill>
                  <a:schemeClr val="hlink"/>
                </a:solidFill>
                <a:hlinkClick r:id="rId15"/>
              </a:rPr>
              <a:t> https://www.niaaa.nih.gov/publications/brochures-and-fact-sheets/underage-drinking</a:t>
            </a:r>
            <a:endParaRPr sz="1000"/>
          </a:p>
          <a:p>
            <a:pPr marL="0" lvl="0" indent="0" algn="l" rtl="0">
              <a:spcBef>
                <a:spcPts val="0"/>
              </a:spcBef>
              <a:spcAft>
                <a:spcPts val="0"/>
              </a:spcAft>
              <a:buClr>
                <a:schemeClr val="dk1"/>
              </a:buClr>
              <a:buSzPts val="1100"/>
              <a:buFont typeface="Arial"/>
              <a:buNone/>
            </a:pPr>
            <a:r>
              <a:rPr lang="en-US" sz="1000"/>
              <a:t>National Institute of Mental Health. (2024). The teen brain: 7 things to know.</a:t>
            </a:r>
            <a:r>
              <a:rPr lang="en-US" sz="1000" u="sng">
                <a:solidFill>
                  <a:schemeClr val="hlink"/>
                </a:solidFill>
                <a:hlinkClick r:id="rId16"/>
              </a:rPr>
              <a:t> https://www.nimh.nih.gov/health/publications/the-teen-brain-7-things-to-know</a:t>
            </a:r>
            <a:endParaRPr sz="1000"/>
          </a:p>
          <a:p>
            <a:pPr marL="0" lvl="0" indent="0" algn="l" rtl="0">
              <a:spcBef>
                <a:spcPts val="0"/>
              </a:spcBef>
              <a:spcAft>
                <a:spcPts val="0"/>
              </a:spcAft>
              <a:buClr>
                <a:schemeClr val="dk1"/>
              </a:buClr>
              <a:buSzPts val="1100"/>
              <a:buFont typeface="Arial"/>
              <a:buNone/>
            </a:pPr>
            <a:r>
              <a:rPr lang="en-US" sz="1000"/>
              <a:t>Overdose Lifeline. (n.d.). Youth prevention programs. Retrieved July 29, 2026, from</a:t>
            </a:r>
            <a:r>
              <a:rPr lang="en-US" sz="1000" u="sng">
                <a:solidFill>
                  <a:schemeClr val="hlink"/>
                </a:solidFill>
                <a:hlinkClick r:id="rId17"/>
              </a:rPr>
              <a:t> https://www.overdoselifeline.org/youth-prevention-programs/</a:t>
            </a:r>
            <a:endParaRPr sz="1000"/>
          </a:p>
          <a:p>
            <a:pPr marL="0" lvl="0" indent="0" algn="l" rtl="0">
              <a:spcBef>
                <a:spcPts val="0"/>
              </a:spcBef>
              <a:spcAft>
                <a:spcPts val="0"/>
              </a:spcAft>
              <a:buClr>
                <a:schemeClr val="dk1"/>
              </a:buClr>
              <a:buSzPts val="1100"/>
              <a:buFont typeface="Arial"/>
              <a:buNone/>
            </a:pPr>
            <a:r>
              <a:rPr lang="en-US" sz="1000"/>
              <a:t>Patient Advocates of Southwest Florida. (n.d.). Informed decision making: Empowering patients through knowledge and clarity. Retrieved July 29, 2026, from</a:t>
            </a:r>
            <a:r>
              <a:rPr lang="en-US" sz="1000" u="sng">
                <a:solidFill>
                  <a:schemeClr val="hlink"/>
                </a:solidFill>
                <a:hlinkClick r:id="rId18"/>
              </a:rPr>
              <a:t> https://www.patientadvocatesofswfl.com/informed-decision-making-empowering-patients-through-knowledge-and-clarity</a:t>
            </a:r>
            <a:endParaRPr sz="1000"/>
          </a:p>
          <a:p>
            <a:pPr marL="0" lvl="0" indent="0" algn="l" rtl="0">
              <a:spcBef>
                <a:spcPts val="0"/>
              </a:spcBef>
              <a:spcAft>
                <a:spcPts val="0"/>
              </a:spcAft>
              <a:buClr>
                <a:schemeClr val="dk1"/>
              </a:buClr>
              <a:buSzPts val="1100"/>
              <a:buFont typeface="Arial"/>
              <a:buNone/>
            </a:pPr>
            <a:r>
              <a:rPr lang="en-US" sz="1000"/>
              <a:t>Schinke, S. P., Fang, L., &amp; Cole, K. C. A. (2010). Preventing substance use among adolescent girls: 1-year outcomes of a computerized, mother–daughter program. Addictive Behaviors, 35(11), 1060–1064. https://doi.org/10.1016/j.addbeh.2010.06.018</a:t>
            </a:r>
            <a:endParaRPr sz="1000"/>
          </a:p>
          <a:p>
            <a:pPr marL="0" lvl="0" indent="0" algn="l" rtl="0">
              <a:spcBef>
                <a:spcPts val="0"/>
              </a:spcBef>
              <a:spcAft>
                <a:spcPts val="0"/>
              </a:spcAft>
              <a:buClr>
                <a:schemeClr val="dk1"/>
              </a:buClr>
              <a:buSzPts val="1100"/>
              <a:buFont typeface="Arial"/>
              <a:buNone/>
            </a:pPr>
            <a:r>
              <a:rPr lang="en-US" sz="1000"/>
              <a:t>Stanford University. (n.d.). Warning signs. Retrieved July 29, 2026, from</a:t>
            </a:r>
            <a:r>
              <a:rPr lang="en-US" sz="1000" u="sng">
                <a:solidFill>
                  <a:schemeClr val="hlink"/>
                </a:solidFill>
                <a:hlinkClick r:id="rId19"/>
              </a:rPr>
              <a:t> https://safety.stanford.edu/threat-concern/warning-signs</a:t>
            </a:r>
            <a:endParaRPr sz="1000"/>
          </a:p>
          <a:p>
            <a:pPr marL="0" lvl="0" indent="0" algn="l" rtl="0">
              <a:spcBef>
                <a:spcPts val="0"/>
              </a:spcBef>
              <a:spcAft>
                <a:spcPts val="0"/>
              </a:spcAft>
              <a:buClr>
                <a:schemeClr val="dk1"/>
              </a:buClr>
              <a:buSzPts val="1100"/>
              <a:buFont typeface="Arial"/>
              <a:buNone/>
            </a:pPr>
            <a:r>
              <a:rPr lang="en-US" sz="1000"/>
              <a:t>Substance Misuse Community Leadership Network. (2025). Iowa drug trends: Brief overview (April 2023).</a:t>
            </a:r>
            <a:r>
              <a:rPr lang="en-US" sz="1000" u="sng">
                <a:solidFill>
                  <a:schemeClr val="hlink"/>
                </a:solidFill>
                <a:hlinkClick r:id="rId20"/>
              </a:rPr>
              <a:t> https://smclinn.org/wp-content/uploads/2025/02/Iowa-Drug-Trends-Brief-Overview-April-2023.pdf</a:t>
            </a:r>
            <a:endParaRPr sz="1000"/>
          </a:p>
          <a:p>
            <a:pPr marL="0" lvl="0" indent="0" algn="l" rtl="0">
              <a:spcBef>
                <a:spcPts val="0"/>
              </a:spcBef>
              <a:spcAft>
                <a:spcPts val="0"/>
              </a:spcAft>
              <a:buClr>
                <a:schemeClr val="dk1"/>
              </a:buClr>
              <a:buSzPts val="1100"/>
              <a:buFont typeface="Arial"/>
              <a:buNone/>
            </a:pPr>
            <a:r>
              <a:rPr lang="en-US" sz="1000"/>
              <a:t>The American Psychological Association. (2018, September 6). Trusting your gut makes sense if you're an expert.</a:t>
            </a:r>
            <a:r>
              <a:rPr lang="en-US" sz="1000" u="sng">
                <a:solidFill>
                  <a:schemeClr val="hlink"/>
                </a:solidFill>
                <a:hlinkClick r:id="rId21"/>
              </a:rPr>
              <a:t> https://www.apa.org/news/press/releases/2018/09/gut-trust</a:t>
            </a:r>
            <a:endParaRPr sz="1000"/>
          </a:p>
          <a:p>
            <a:pPr marL="0" lvl="0" indent="0" algn="l" rtl="0">
              <a:spcBef>
                <a:spcPts val="0"/>
              </a:spcBef>
              <a:spcAft>
                <a:spcPts val="0"/>
              </a:spcAft>
              <a:buClr>
                <a:schemeClr val="dk1"/>
              </a:buClr>
              <a:buSzPts val="1100"/>
              <a:buFont typeface="Arial"/>
              <a:buNone/>
            </a:pPr>
            <a:r>
              <a:rPr lang="en-US" sz="1000"/>
              <a:t>War Resisters' International. (n.d.). Nonviolence training. Retrieved July 29, 2026, from</a:t>
            </a:r>
            <a:r>
              <a:rPr lang="en-US" sz="1000" u="sng">
                <a:solidFill>
                  <a:schemeClr val="hlink"/>
                </a:solidFill>
                <a:hlinkClick r:id="rId22"/>
              </a:rPr>
              <a:t> https://nonviolence.wri-irg.org/en/node/40553</a:t>
            </a:r>
            <a:endParaRPr sz="1000"/>
          </a:p>
          <a:p>
            <a:pPr marL="0" lvl="0" indent="0" algn="l" rtl="0">
              <a:spcBef>
                <a:spcPts val="0"/>
              </a:spcBef>
              <a:spcAft>
                <a:spcPts val="0"/>
              </a:spcAft>
              <a:buSzPts val="1100"/>
              <a:buNone/>
            </a:pPr>
            <a:r>
              <a:rPr lang="en-US" sz="1000"/>
              <a:t>Youth.gov. (n.d.). Risk and protective factors. Retrieved July 29, 2026, from</a:t>
            </a:r>
            <a:r>
              <a:rPr lang="en-US" sz="1000" u="sng">
                <a:solidFill>
                  <a:schemeClr val="hlink"/>
                </a:solidFill>
                <a:hlinkClick r:id="rId23"/>
              </a:rPr>
              <a:t> https://youth.gov/youth-topics/substance-use/risk-and-protective-factors</a:t>
            </a:r>
            <a:endParaRPr sz="1000"/>
          </a:p>
        </p:txBody>
      </p:sp>
      <p:sp>
        <p:nvSpPr>
          <p:cNvPr id="600" name="Google Shape;600;p51"/>
          <p:cNvSpPr txBox="1"/>
          <p:nvPr/>
        </p:nvSpPr>
        <p:spPr>
          <a:xfrm>
            <a:off x="762000" y="1047750"/>
            <a:ext cx="11201400" cy="750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875" b="1">
                <a:solidFill>
                  <a:srgbClr val="1E293B"/>
                </a:solidFill>
                <a:latin typeface="Kalam"/>
                <a:ea typeface="Kalam"/>
                <a:cs typeface="Kalam"/>
                <a:sym typeface="Kalam"/>
              </a:rPr>
              <a:t>Sources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pic>
        <p:nvPicPr>
          <p:cNvPr id="125" name="Google Shape;125;p16"/>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26" name="Google Shape;126;p16"/>
          <p:cNvSpPr txBox="1"/>
          <p:nvPr/>
        </p:nvSpPr>
        <p:spPr>
          <a:xfrm>
            <a:off x="2840593" y="3109913"/>
            <a:ext cx="6510900" cy="923400"/>
          </a:xfrm>
          <a:prstGeom prst="rect">
            <a:avLst/>
          </a:prstGeom>
          <a:solidFill>
            <a:srgbClr val="000000">
              <a:alpha val="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US" sz="6000" b="1">
                <a:solidFill>
                  <a:srgbClr val="1E293B"/>
                </a:solidFill>
                <a:latin typeface="Kalam"/>
                <a:ea typeface="Kalam"/>
                <a:cs typeface="Kalam"/>
                <a:sym typeface="Kalam"/>
              </a:rPr>
              <a:t>Why this matters</a:t>
            </a:r>
            <a:endParaRPr sz="6000" b="1">
              <a:solidFill>
                <a:srgbClr val="1E293B"/>
              </a:solidFill>
              <a:latin typeface="Kalam"/>
              <a:ea typeface="Kalam"/>
              <a:cs typeface="Kalam"/>
              <a:sym typeface="Kalam"/>
            </a:endParaRPr>
          </a:p>
        </p:txBody>
      </p:sp>
      <p:pic>
        <p:nvPicPr>
          <p:cNvPr id="127" name="Google Shape;127;p16"/>
          <p:cNvPicPr preferRelativeResize="0"/>
          <p:nvPr/>
        </p:nvPicPr>
        <p:blipFill rotWithShape="1">
          <a:blip r:embed="rId4">
            <a:alphaModFix/>
          </a:blip>
          <a:srcRect/>
          <a:stretch/>
        </p:blipFill>
        <p:spPr>
          <a:xfrm>
            <a:off x="4926378" y="4319578"/>
            <a:ext cx="660000" cy="660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17" descr="image.png"/>
          <p:cNvPicPr preferRelativeResize="0"/>
          <p:nvPr/>
        </p:nvPicPr>
        <p:blipFill rotWithShape="1">
          <a:blip r:embed="rId3">
            <a:alphaModFix/>
          </a:blip>
          <a:srcRect/>
          <a:stretch/>
        </p:blipFill>
        <p:spPr>
          <a:xfrm>
            <a:off x="0" y="1"/>
            <a:ext cx="12192000" cy="6858000"/>
          </a:xfrm>
          <a:prstGeom prst="rect">
            <a:avLst/>
          </a:prstGeom>
          <a:noFill/>
          <a:ln>
            <a:noFill/>
          </a:ln>
        </p:spPr>
      </p:pic>
      <p:grpSp>
        <p:nvGrpSpPr>
          <p:cNvPr id="133" name="Google Shape;133;p17"/>
          <p:cNvGrpSpPr/>
          <p:nvPr/>
        </p:nvGrpSpPr>
        <p:grpSpPr>
          <a:xfrm>
            <a:off x="6491200" y="1950651"/>
            <a:ext cx="4762500" cy="4000500"/>
            <a:chOff x="0" y="0"/>
            <a:chExt cx="4762500" cy="4000500"/>
          </a:xfrm>
        </p:grpSpPr>
        <p:sp>
          <p:nvSpPr>
            <p:cNvPr id="134" name="Google Shape;134;p17"/>
            <p:cNvSpPr/>
            <p:nvPr/>
          </p:nvSpPr>
          <p:spPr>
            <a:xfrm>
              <a:off x="0" y="0"/>
              <a:ext cx="4762500" cy="4000500"/>
            </a:xfrm>
            <a:prstGeom prst="roundRect">
              <a:avLst>
                <a:gd name="adj" fmla="val 5714"/>
              </a:avLst>
            </a:prstGeom>
            <a:solidFill>
              <a:srgbClr val="FFFFFF"/>
            </a:solidFill>
            <a:ln w="19050" cap="flat" cmpd="sng">
              <a:solidFill>
                <a:srgbClr val="E2E8F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135" name="Google Shape;135;p17" descr="A modern, minimalist vector illustration of a human brain with colorful glowing nodes and neural pathways, clean design, white background"/>
            <p:cNvPicPr preferRelativeResize="0"/>
            <p:nvPr/>
          </p:nvPicPr>
          <p:blipFill rotWithShape="1">
            <a:blip r:embed="rId4">
              <a:alphaModFix/>
            </a:blip>
            <a:srcRect l="4603" r="4603"/>
            <a:stretch/>
          </p:blipFill>
          <p:spPr>
            <a:xfrm>
              <a:off x="190500" y="190500"/>
              <a:ext cx="4381500" cy="3619500"/>
            </a:xfrm>
            <a:prstGeom prst="rect">
              <a:avLst/>
            </a:prstGeom>
            <a:noFill/>
            <a:ln>
              <a:noFill/>
            </a:ln>
          </p:spPr>
        </p:pic>
      </p:grpSp>
      <p:grpSp>
        <p:nvGrpSpPr>
          <p:cNvPr id="136" name="Google Shape;136;p17"/>
          <p:cNvGrpSpPr/>
          <p:nvPr/>
        </p:nvGrpSpPr>
        <p:grpSpPr>
          <a:xfrm>
            <a:off x="762000" y="2126776"/>
            <a:ext cx="5105400" cy="1047900"/>
            <a:chOff x="0" y="0"/>
            <a:chExt cx="5105400" cy="1047900"/>
          </a:xfrm>
        </p:grpSpPr>
        <p:sp>
          <p:nvSpPr>
            <p:cNvPr id="137" name="Google Shape;137;p17"/>
            <p:cNvSpPr/>
            <p:nvPr/>
          </p:nvSpPr>
          <p:spPr>
            <a:xfrm>
              <a:off x="0" y="0"/>
              <a:ext cx="533400" cy="533400"/>
            </a:xfrm>
            <a:prstGeom prst="ellipse">
              <a:avLst/>
            </a:prstGeom>
            <a:solidFill>
              <a:srgbClr val="E0F2FE"/>
            </a:solidFill>
            <a:ln>
              <a:noFill/>
            </a:ln>
          </p:spPr>
          <p:txBody>
            <a:bodyPr spcFirstLastPara="1" wrap="square" lIns="0" tIns="0" rIns="0" bIns="0" anchor="ctr" anchorCtr="0">
              <a:noAutofit/>
            </a:bodyPr>
            <a:lstStyle/>
            <a:p>
              <a:pPr marL="0" lvl="0" indent="0" algn="l" rtl="0">
                <a:spcBef>
                  <a:spcPts val="0"/>
                </a:spcBef>
                <a:spcAft>
                  <a:spcPts val="0"/>
                </a:spcAft>
                <a:buNone/>
              </a:pPr>
              <a:endParaRPr sz="1800"/>
            </a:p>
          </p:txBody>
        </p:sp>
        <p:sp>
          <p:nvSpPr>
            <p:cNvPr id="138" name="Google Shape;138;p17"/>
            <p:cNvSpPr txBox="1"/>
            <p:nvPr/>
          </p:nvSpPr>
          <p:spPr>
            <a:xfrm>
              <a:off x="0" y="35052"/>
              <a:ext cx="533400" cy="5334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US" sz="2800">
                  <a:solidFill>
                    <a:srgbClr val="0284C7"/>
                  </a:solidFill>
                  <a:latin typeface="Material Icons"/>
                  <a:ea typeface="Material Icons"/>
                  <a:cs typeface="Material Icons"/>
                  <a:sym typeface="Material Icons"/>
                </a:rPr>
                <a:t>psychology</a:t>
              </a:r>
              <a:endParaRPr sz="2800">
                <a:solidFill>
                  <a:srgbClr val="0284C7"/>
                </a:solidFill>
                <a:latin typeface="Material Icons"/>
                <a:ea typeface="Material Icons"/>
                <a:cs typeface="Material Icons"/>
                <a:sym typeface="Material Icons"/>
              </a:endParaRPr>
            </a:p>
          </p:txBody>
        </p:sp>
        <p:sp>
          <p:nvSpPr>
            <p:cNvPr id="139" name="Google Shape;139;p17"/>
            <p:cNvSpPr txBox="1"/>
            <p:nvPr/>
          </p:nvSpPr>
          <p:spPr>
            <a:xfrm>
              <a:off x="723900" y="0"/>
              <a:ext cx="4381500" cy="1047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2700" b="1">
                  <a:solidFill>
                    <a:srgbClr val="0F172A"/>
                  </a:solidFill>
                  <a:latin typeface="Quicksand"/>
                  <a:ea typeface="Quicksand"/>
                  <a:cs typeface="Quicksand"/>
                  <a:sym typeface="Quicksand"/>
                </a:rPr>
                <a:t>Still under construction</a:t>
              </a:r>
              <a:endParaRPr sz="2700" b="1">
                <a:solidFill>
                  <a:srgbClr val="0F172A"/>
                </a:solidFill>
                <a:latin typeface="Quicksand"/>
                <a:ea typeface="Quicksand"/>
                <a:cs typeface="Quicksand"/>
                <a:sym typeface="Quicksand"/>
              </a:endParaRPr>
            </a:p>
            <a:p>
              <a:pPr marL="0" lvl="0" indent="0" algn="l" rtl="0">
                <a:spcBef>
                  <a:spcPts val="450"/>
                </a:spcBef>
                <a:spcAft>
                  <a:spcPts val="0"/>
                </a:spcAft>
                <a:buNone/>
              </a:pPr>
              <a:endParaRPr sz="1700" b="0">
                <a:solidFill>
                  <a:srgbClr val="475569"/>
                </a:solidFill>
                <a:latin typeface="Quicksand Medium"/>
                <a:ea typeface="Quicksand Medium"/>
                <a:cs typeface="Quicksand Medium"/>
                <a:sym typeface="Quicksand Medium"/>
              </a:endParaRPr>
            </a:p>
          </p:txBody>
        </p:sp>
      </p:grpSp>
      <p:grpSp>
        <p:nvGrpSpPr>
          <p:cNvPr id="140" name="Google Shape;140;p17"/>
          <p:cNvGrpSpPr/>
          <p:nvPr/>
        </p:nvGrpSpPr>
        <p:grpSpPr>
          <a:xfrm>
            <a:off x="762000" y="3507901"/>
            <a:ext cx="5105400" cy="1047900"/>
            <a:chOff x="0" y="0"/>
            <a:chExt cx="5105400" cy="1047900"/>
          </a:xfrm>
        </p:grpSpPr>
        <p:sp>
          <p:nvSpPr>
            <p:cNvPr id="141" name="Google Shape;141;p17"/>
            <p:cNvSpPr/>
            <p:nvPr/>
          </p:nvSpPr>
          <p:spPr>
            <a:xfrm>
              <a:off x="0" y="0"/>
              <a:ext cx="533400" cy="533400"/>
            </a:xfrm>
            <a:prstGeom prst="ellipse">
              <a:avLst/>
            </a:prstGeom>
            <a:solidFill>
              <a:srgbClr val="FEE2E2"/>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42" name="Google Shape;142;p17"/>
            <p:cNvSpPr txBox="1"/>
            <p:nvPr/>
          </p:nvSpPr>
          <p:spPr>
            <a:xfrm>
              <a:off x="0" y="35052"/>
              <a:ext cx="533400" cy="5334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US" sz="2400">
                  <a:solidFill>
                    <a:srgbClr val="DC2626"/>
                  </a:solidFill>
                  <a:latin typeface="Material Icons"/>
                  <a:ea typeface="Material Icons"/>
                  <a:cs typeface="Material Icons"/>
                  <a:sym typeface="Material Icons"/>
                </a:rPr>
                <a:t>flash_on</a:t>
              </a:r>
              <a:endParaRPr sz="2400">
                <a:solidFill>
                  <a:srgbClr val="DC2626"/>
                </a:solidFill>
                <a:latin typeface="Material Icons"/>
                <a:ea typeface="Material Icons"/>
                <a:cs typeface="Material Icons"/>
                <a:sym typeface="Material Icons"/>
              </a:endParaRPr>
            </a:p>
          </p:txBody>
        </p:sp>
        <p:sp>
          <p:nvSpPr>
            <p:cNvPr id="143" name="Google Shape;143;p17"/>
            <p:cNvSpPr txBox="1"/>
            <p:nvPr/>
          </p:nvSpPr>
          <p:spPr>
            <a:xfrm>
              <a:off x="723900" y="0"/>
              <a:ext cx="4381500" cy="1047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2700" b="1">
                  <a:solidFill>
                    <a:srgbClr val="0F172A"/>
                  </a:solidFill>
                  <a:latin typeface="Quicksand"/>
                  <a:ea typeface="Quicksand"/>
                  <a:cs typeface="Quicksand"/>
                  <a:sym typeface="Quicksand"/>
                </a:rPr>
                <a:t>Stronger effects</a:t>
              </a:r>
              <a:endParaRPr sz="2700" b="1">
                <a:solidFill>
                  <a:srgbClr val="0F172A"/>
                </a:solidFill>
                <a:latin typeface="Quicksand"/>
                <a:ea typeface="Quicksand"/>
                <a:cs typeface="Quicksand"/>
                <a:sym typeface="Quicksand"/>
              </a:endParaRPr>
            </a:p>
            <a:p>
              <a:pPr marL="0" lvl="0" indent="0" algn="l" rtl="0">
                <a:spcBef>
                  <a:spcPts val="450"/>
                </a:spcBef>
                <a:spcAft>
                  <a:spcPts val="0"/>
                </a:spcAft>
                <a:buNone/>
              </a:pPr>
              <a:endParaRPr sz="1700" b="0">
                <a:solidFill>
                  <a:srgbClr val="475569"/>
                </a:solidFill>
                <a:latin typeface="Quicksand Medium"/>
                <a:ea typeface="Quicksand Medium"/>
                <a:cs typeface="Quicksand Medium"/>
                <a:sym typeface="Quicksand Medium"/>
              </a:endParaRPr>
            </a:p>
          </p:txBody>
        </p:sp>
      </p:grpSp>
      <p:grpSp>
        <p:nvGrpSpPr>
          <p:cNvPr id="144" name="Google Shape;144;p17"/>
          <p:cNvGrpSpPr/>
          <p:nvPr/>
        </p:nvGrpSpPr>
        <p:grpSpPr>
          <a:xfrm>
            <a:off x="762000" y="4889026"/>
            <a:ext cx="5105400" cy="1062116"/>
            <a:chOff x="0" y="0"/>
            <a:chExt cx="5105400" cy="1062116"/>
          </a:xfrm>
        </p:grpSpPr>
        <p:sp>
          <p:nvSpPr>
            <p:cNvPr id="145" name="Google Shape;145;p17"/>
            <p:cNvSpPr/>
            <p:nvPr/>
          </p:nvSpPr>
          <p:spPr>
            <a:xfrm>
              <a:off x="0" y="0"/>
              <a:ext cx="533400" cy="533400"/>
            </a:xfrm>
            <a:prstGeom prst="ellipse">
              <a:avLst/>
            </a:prstGeom>
            <a:solidFill>
              <a:srgbClr val="F3E8FF"/>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46" name="Google Shape;146;p17"/>
            <p:cNvSpPr txBox="1"/>
            <p:nvPr/>
          </p:nvSpPr>
          <p:spPr>
            <a:xfrm>
              <a:off x="0" y="35052"/>
              <a:ext cx="533400" cy="5334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US" sz="2400">
                  <a:solidFill>
                    <a:srgbClr val="7C3AED"/>
                  </a:solidFill>
                  <a:latin typeface="Material Icons"/>
                  <a:ea typeface="Material Icons"/>
                  <a:cs typeface="Material Icons"/>
                  <a:sym typeface="Material Icons"/>
                </a:rPr>
                <a:t>trending_up</a:t>
              </a:r>
              <a:endParaRPr sz="2400">
                <a:solidFill>
                  <a:srgbClr val="7C3AED"/>
                </a:solidFill>
                <a:latin typeface="Material Icons"/>
                <a:ea typeface="Material Icons"/>
                <a:cs typeface="Material Icons"/>
                <a:sym typeface="Material Icons"/>
              </a:endParaRPr>
            </a:p>
          </p:txBody>
        </p:sp>
        <p:sp>
          <p:nvSpPr>
            <p:cNvPr id="147" name="Google Shape;147;p17"/>
            <p:cNvSpPr txBox="1"/>
            <p:nvPr/>
          </p:nvSpPr>
          <p:spPr>
            <a:xfrm>
              <a:off x="723900" y="14216"/>
              <a:ext cx="4381500" cy="1047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2700" b="1">
                  <a:solidFill>
                    <a:srgbClr val="0F172A"/>
                  </a:solidFill>
                  <a:latin typeface="Quicksand"/>
                  <a:ea typeface="Quicksand"/>
                  <a:cs typeface="Quicksand"/>
                  <a:sym typeface="Quicksand"/>
                </a:rPr>
                <a:t>Early use = higher risk</a:t>
              </a:r>
              <a:endParaRPr sz="2700" b="1">
                <a:solidFill>
                  <a:srgbClr val="0F172A"/>
                </a:solidFill>
                <a:latin typeface="Quicksand"/>
                <a:ea typeface="Quicksand"/>
                <a:cs typeface="Quicksand"/>
                <a:sym typeface="Quicksand"/>
              </a:endParaRPr>
            </a:p>
            <a:p>
              <a:pPr marL="0" lvl="0" indent="0" algn="l" rtl="0">
                <a:spcBef>
                  <a:spcPts val="450"/>
                </a:spcBef>
                <a:spcAft>
                  <a:spcPts val="0"/>
                </a:spcAft>
                <a:buNone/>
              </a:pPr>
              <a:endParaRPr sz="1700">
                <a:solidFill>
                  <a:srgbClr val="475569"/>
                </a:solidFill>
                <a:latin typeface="Quicksand Medium"/>
                <a:ea typeface="Quicksand Medium"/>
                <a:cs typeface="Quicksand Medium"/>
                <a:sym typeface="Quicksand Medium"/>
              </a:endParaRPr>
            </a:p>
          </p:txBody>
        </p:sp>
      </p:grpSp>
      <p:sp>
        <p:nvSpPr>
          <p:cNvPr id="148" name="Google Shape;148;p17"/>
          <p:cNvSpPr txBox="1"/>
          <p:nvPr/>
        </p:nvSpPr>
        <p:spPr>
          <a:xfrm>
            <a:off x="762000" y="571500"/>
            <a:ext cx="11201400" cy="8466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5500" b="1" i="0" u="none" strike="noStrike" cap="none">
                <a:solidFill>
                  <a:srgbClr val="1E293B"/>
                </a:solidFill>
                <a:latin typeface="Kalam"/>
                <a:ea typeface="Kalam"/>
                <a:cs typeface="Kalam"/>
                <a:sym typeface="Kalam"/>
              </a:rPr>
              <a:t>The Adolescent Brain</a:t>
            </a:r>
            <a:endParaRPr sz="55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pic>
        <p:nvPicPr>
          <p:cNvPr id="153" name="Google Shape;153;p18" descr="image.png"/>
          <p:cNvPicPr preferRelativeResize="0"/>
          <p:nvPr/>
        </p:nvPicPr>
        <p:blipFill rotWithShape="1">
          <a:blip r:embed="rId3">
            <a:alphaModFix/>
          </a:blip>
          <a:srcRect/>
          <a:stretch/>
        </p:blipFill>
        <p:spPr>
          <a:xfrm>
            <a:off x="0" y="21850"/>
            <a:ext cx="12192000" cy="6858000"/>
          </a:xfrm>
          <a:prstGeom prst="rect">
            <a:avLst/>
          </a:prstGeom>
          <a:noFill/>
          <a:ln>
            <a:noFill/>
          </a:ln>
        </p:spPr>
      </p:pic>
      <p:pic>
        <p:nvPicPr>
          <p:cNvPr id="154" name="Google Shape;154;p18" descr="image.png"/>
          <p:cNvPicPr preferRelativeResize="0"/>
          <p:nvPr/>
        </p:nvPicPr>
        <p:blipFill rotWithShape="1">
          <a:blip r:embed="rId4">
            <a:alphaModFix/>
          </a:blip>
          <a:srcRect/>
          <a:stretch/>
        </p:blipFill>
        <p:spPr>
          <a:xfrm>
            <a:off x="1841000" y="2303075"/>
            <a:ext cx="4128500" cy="4143374"/>
          </a:xfrm>
          <a:prstGeom prst="rect">
            <a:avLst/>
          </a:prstGeom>
          <a:noFill/>
          <a:ln>
            <a:noFill/>
          </a:ln>
        </p:spPr>
      </p:pic>
      <p:pic>
        <p:nvPicPr>
          <p:cNvPr id="155" name="Google Shape;155;p18" descr="image.png"/>
          <p:cNvPicPr preferRelativeResize="0"/>
          <p:nvPr/>
        </p:nvPicPr>
        <p:blipFill rotWithShape="1">
          <a:blip r:embed="rId5">
            <a:alphaModFix/>
          </a:blip>
          <a:srcRect/>
          <a:stretch/>
        </p:blipFill>
        <p:spPr>
          <a:xfrm>
            <a:off x="6541000" y="2760287"/>
            <a:ext cx="3810000" cy="3228975"/>
          </a:xfrm>
          <a:prstGeom prst="rect">
            <a:avLst/>
          </a:prstGeom>
          <a:noFill/>
          <a:ln>
            <a:noFill/>
          </a:ln>
        </p:spPr>
      </p:pic>
      <p:sp>
        <p:nvSpPr>
          <p:cNvPr id="156" name="Google Shape;156;p18"/>
          <p:cNvSpPr txBox="1"/>
          <p:nvPr/>
        </p:nvSpPr>
        <p:spPr>
          <a:xfrm>
            <a:off x="2419350" y="2700412"/>
            <a:ext cx="2971800" cy="15009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9750" b="1" i="0" u="none" strike="noStrike" cap="none">
                <a:solidFill>
                  <a:srgbClr val="9D4EDD"/>
                </a:solidFill>
                <a:latin typeface="Kalam"/>
                <a:ea typeface="Kalam"/>
                <a:cs typeface="Kalam"/>
                <a:sym typeface="Kalam"/>
              </a:rPr>
              <a:t>90%</a:t>
            </a:r>
            <a:endParaRPr/>
          </a:p>
        </p:txBody>
      </p:sp>
      <p:sp>
        <p:nvSpPr>
          <p:cNvPr id="157" name="Google Shape;157;p18"/>
          <p:cNvSpPr txBox="1"/>
          <p:nvPr/>
        </p:nvSpPr>
        <p:spPr>
          <a:xfrm>
            <a:off x="2015725" y="4230400"/>
            <a:ext cx="3810000" cy="2031900"/>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2400" b="1" i="0" u="none" strike="noStrike" cap="none">
                <a:solidFill>
                  <a:srgbClr val="1E293B"/>
                </a:solidFill>
                <a:latin typeface="Quicksand"/>
                <a:ea typeface="Quicksand"/>
                <a:cs typeface="Quicksand"/>
                <a:sym typeface="Quicksand"/>
              </a:rPr>
              <a:t>Of people with substance addiction started using substances before turning 18</a:t>
            </a:r>
            <a:endParaRPr/>
          </a:p>
        </p:txBody>
      </p:sp>
      <p:sp>
        <p:nvSpPr>
          <p:cNvPr id="158" name="Google Shape;158;p18"/>
          <p:cNvSpPr txBox="1"/>
          <p:nvPr/>
        </p:nvSpPr>
        <p:spPr>
          <a:xfrm>
            <a:off x="6960100" y="3179387"/>
            <a:ext cx="2971800" cy="15009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9750" b="1" i="0" u="none" strike="noStrike" cap="none">
                <a:solidFill>
                  <a:srgbClr val="EAB308"/>
                </a:solidFill>
                <a:latin typeface="Kalam"/>
                <a:ea typeface="Kalam"/>
                <a:cs typeface="Kalam"/>
                <a:sym typeface="Kalam"/>
              </a:rPr>
              <a:t>14</a:t>
            </a:r>
            <a:endParaRPr/>
          </a:p>
        </p:txBody>
      </p:sp>
      <p:sp>
        <p:nvSpPr>
          <p:cNvPr id="159" name="Google Shape;159;p18"/>
          <p:cNvSpPr txBox="1"/>
          <p:nvPr/>
        </p:nvSpPr>
        <p:spPr>
          <a:xfrm>
            <a:off x="6698950" y="4526875"/>
            <a:ext cx="3494100" cy="923400"/>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2400" b="1">
                <a:solidFill>
                  <a:srgbClr val="1E293B"/>
                </a:solidFill>
                <a:latin typeface="Quicksand"/>
                <a:ea typeface="Quicksand"/>
                <a:cs typeface="Quicksand"/>
                <a:sym typeface="Quicksand"/>
              </a:rPr>
              <a:t>Average</a:t>
            </a:r>
            <a:r>
              <a:rPr lang="en-US" sz="2400" b="1" i="0" u="none" strike="noStrike" cap="none">
                <a:solidFill>
                  <a:srgbClr val="1E293B"/>
                </a:solidFill>
                <a:latin typeface="Quicksand"/>
                <a:ea typeface="Quicksand"/>
                <a:cs typeface="Quicksand"/>
                <a:sym typeface="Quicksand"/>
              </a:rPr>
              <a:t> age to start using substances</a:t>
            </a:r>
            <a:endParaRPr/>
          </a:p>
        </p:txBody>
      </p:sp>
      <p:pic>
        <p:nvPicPr>
          <p:cNvPr id="160" name="Google Shape;160;p18" descr="image.png"/>
          <p:cNvPicPr preferRelativeResize="0"/>
          <p:nvPr/>
        </p:nvPicPr>
        <p:blipFill rotWithShape="1">
          <a:blip r:embed="rId6">
            <a:alphaModFix/>
          </a:blip>
          <a:srcRect/>
          <a:stretch/>
        </p:blipFill>
        <p:spPr>
          <a:xfrm>
            <a:off x="8766841" y="138779"/>
            <a:ext cx="610416" cy="610415"/>
          </a:xfrm>
          <a:prstGeom prst="rect">
            <a:avLst/>
          </a:prstGeom>
          <a:noFill/>
          <a:ln>
            <a:noFill/>
          </a:ln>
        </p:spPr>
      </p:pic>
      <p:sp>
        <p:nvSpPr>
          <p:cNvPr id="161" name="Google Shape;161;p18"/>
          <p:cNvSpPr txBox="1"/>
          <p:nvPr/>
        </p:nvSpPr>
        <p:spPr>
          <a:xfrm>
            <a:off x="1419850" y="893212"/>
            <a:ext cx="11201400" cy="750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875" b="1" i="0" u="none" strike="noStrike" cap="none">
                <a:solidFill>
                  <a:srgbClr val="1E293B"/>
                </a:solidFill>
                <a:latin typeface="Kalam"/>
                <a:ea typeface="Kalam"/>
                <a:cs typeface="Kalam"/>
                <a:sym typeface="Kalam"/>
              </a:rPr>
              <a:t>National Statistics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pic>
        <p:nvPicPr>
          <p:cNvPr id="166" name="Google Shape;166;p19"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67" name="Google Shape;167;p19" descr="image.png"/>
          <p:cNvPicPr preferRelativeResize="0"/>
          <p:nvPr/>
        </p:nvPicPr>
        <p:blipFill rotWithShape="1">
          <a:blip r:embed="rId4">
            <a:alphaModFix/>
          </a:blip>
          <a:srcRect/>
          <a:stretch/>
        </p:blipFill>
        <p:spPr>
          <a:xfrm>
            <a:off x="966787" y="1458751"/>
            <a:ext cx="4686300" cy="5001640"/>
          </a:xfrm>
          <a:prstGeom prst="rect">
            <a:avLst/>
          </a:prstGeom>
          <a:noFill/>
          <a:ln>
            <a:noFill/>
          </a:ln>
        </p:spPr>
      </p:pic>
      <p:pic>
        <p:nvPicPr>
          <p:cNvPr id="168" name="Google Shape;168;p19" descr="image.png"/>
          <p:cNvPicPr preferRelativeResize="0"/>
          <p:nvPr/>
        </p:nvPicPr>
        <p:blipFill rotWithShape="1">
          <a:blip r:embed="rId5">
            <a:alphaModFix/>
          </a:blip>
          <a:srcRect/>
          <a:stretch/>
        </p:blipFill>
        <p:spPr>
          <a:xfrm>
            <a:off x="6334125" y="1395401"/>
            <a:ext cx="4793226" cy="5115759"/>
          </a:xfrm>
          <a:prstGeom prst="rect">
            <a:avLst/>
          </a:prstGeom>
          <a:noFill/>
          <a:ln>
            <a:noFill/>
          </a:ln>
        </p:spPr>
      </p:pic>
      <p:sp>
        <p:nvSpPr>
          <p:cNvPr id="169" name="Google Shape;169;p19"/>
          <p:cNvSpPr txBox="1"/>
          <p:nvPr/>
        </p:nvSpPr>
        <p:spPr>
          <a:xfrm>
            <a:off x="761994" y="1790475"/>
            <a:ext cx="4490700" cy="438600"/>
          </a:xfrm>
          <a:prstGeom prst="rect">
            <a:avLst/>
          </a:prstGeom>
          <a:noFill/>
          <a:ln>
            <a:noFill/>
          </a:ln>
        </p:spPr>
        <p:txBody>
          <a:bodyPr spcFirstLastPara="1" wrap="square" lIns="285750" tIns="0" rIns="0" bIns="0" anchor="t" anchorCtr="0">
            <a:spAutoFit/>
          </a:bodyPr>
          <a:lstStyle/>
          <a:p>
            <a:pPr marL="0" marR="0" lvl="0" indent="0" algn="ctr" rtl="0">
              <a:spcBef>
                <a:spcPts val="0"/>
              </a:spcBef>
              <a:spcAft>
                <a:spcPts val="0"/>
              </a:spcAft>
              <a:buNone/>
            </a:pPr>
            <a:r>
              <a:rPr lang="en-US" sz="2850" b="1" i="0" u="none" strike="noStrike" cap="none">
                <a:solidFill>
                  <a:srgbClr val="CC0000"/>
                </a:solidFill>
                <a:latin typeface="Kalam"/>
                <a:ea typeface="Kalam"/>
                <a:cs typeface="Kalam"/>
                <a:sym typeface="Kalam"/>
              </a:rPr>
              <a:t>Risk Factors</a:t>
            </a:r>
            <a:endParaRPr/>
          </a:p>
        </p:txBody>
      </p:sp>
      <p:sp>
        <p:nvSpPr>
          <p:cNvPr id="170" name="Google Shape;170;p19"/>
          <p:cNvSpPr txBox="1"/>
          <p:nvPr/>
        </p:nvSpPr>
        <p:spPr>
          <a:xfrm>
            <a:off x="1171588" y="2426500"/>
            <a:ext cx="4276800" cy="277200"/>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1800" b="0" i="0" u="none" strike="noStrike" cap="none">
                <a:solidFill>
                  <a:srgbClr val="334155"/>
                </a:solidFill>
                <a:latin typeface="Quicksand"/>
                <a:ea typeface="Quicksand"/>
                <a:cs typeface="Quicksand"/>
                <a:sym typeface="Quicksand"/>
              </a:rPr>
              <a:t>Increase likelihood of use:</a:t>
            </a:r>
            <a:endParaRPr/>
          </a:p>
        </p:txBody>
      </p:sp>
      <p:sp>
        <p:nvSpPr>
          <p:cNvPr id="171" name="Google Shape;171;p19"/>
          <p:cNvSpPr txBox="1"/>
          <p:nvPr/>
        </p:nvSpPr>
        <p:spPr>
          <a:xfrm>
            <a:off x="6167781" y="1790475"/>
            <a:ext cx="4490700" cy="438600"/>
          </a:xfrm>
          <a:prstGeom prst="rect">
            <a:avLst/>
          </a:prstGeom>
          <a:noFill/>
          <a:ln>
            <a:noFill/>
          </a:ln>
        </p:spPr>
        <p:txBody>
          <a:bodyPr spcFirstLastPara="1" wrap="square" lIns="285750" tIns="0" rIns="0" bIns="0" anchor="t" anchorCtr="0">
            <a:spAutoFit/>
          </a:bodyPr>
          <a:lstStyle/>
          <a:p>
            <a:pPr marL="0" marR="0" lvl="0" indent="0" algn="ctr" rtl="0">
              <a:spcBef>
                <a:spcPts val="0"/>
              </a:spcBef>
              <a:spcAft>
                <a:spcPts val="0"/>
              </a:spcAft>
              <a:buNone/>
            </a:pPr>
            <a:r>
              <a:rPr lang="en-US" sz="2850" b="1" i="0" u="none" strike="noStrike" cap="none">
                <a:solidFill>
                  <a:srgbClr val="0F766E"/>
                </a:solidFill>
                <a:latin typeface="Kalam"/>
                <a:ea typeface="Kalam"/>
                <a:cs typeface="Kalam"/>
                <a:sym typeface="Kalam"/>
              </a:rPr>
              <a:t>Protective Factors</a:t>
            </a:r>
            <a:endParaRPr/>
          </a:p>
        </p:txBody>
      </p:sp>
      <p:sp>
        <p:nvSpPr>
          <p:cNvPr id="172" name="Google Shape;172;p19"/>
          <p:cNvSpPr txBox="1"/>
          <p:nvPr/>
        </p:nvSpPr>
        <p:spPr>
          <a:xfrm>
            <a:off x="6743700" y="2519362"/>
            <a:ext cx="4276800" cy="342900"/>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1800" b="0" i="0" u="none" strike="noStrike" cap="none">
                <a:solidFill>
                  <a:srgbClr val="334155"/>
                </a:solidFill>
                <a:latin typeface="Quicksand"/>
                <a:ea typeface="Quicksand"/>
                <a:cs typeface="Quicksand"/>
                <a:sym typeface="Quicksand"/>
              </a:rPr>
              <a:t>Reduce likelihood of use:</a:t>
            </a:r>
            <a:endParaRPr/>
          </a:p>
        </p:txBody>
      </p:sp>
      <p:pic>
        <p:nvPicPr>
          <p:cNvPr id="173" name="Google Shape;173;p19" descr="image.png"/>
          <p:cNvPicPr preferRelativeResize="0"/>
          <p:nvPr/>
        </p:nvPicPr>
        <p:blipFill rotWithShape="1">
          <a:blip r:embed="rId6">
            <a:alphaModFix/>
          </a:blip>
          <a:srcRect/>
          <a:stretch/>
        </p:blipFill>
        <p:spPr>
          <a:xfrm>
            <a:off x="4484089" y="1828800"/>
            <a:ext cx="285750" cy="361950"/>
          </a:xfrm>
          <a:prstGeom prst="rect">
            <a:avLst/>
          </a:prstGeom>
          <a:noFill/>
          <a:ln>
            <a:noFill/>
          </a:ln>
        </p:spPr>
      </p:pic>
      <p:sp>
        <p:nvSpPr>
          <p:cNvPr id="174" name="Google Shape;174;p19"/>
          <p:cNvSpPr txBox="1"/>
          <p:nvPr/>
        </p:nvSpPr>
        <p:spPr>
          <a:xfrm>
            <a:off x="1552575" y="3005137"/>
            <a:ext cx="3895800" cy="3714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1" i="0" u="none" strike="noStrike" cap="none">
                <a:solidFill>
                  <a:srgbClr val="334155"/>
                </a:solidFill>
                <a:latin typeface="Quicksand"/>
                <a:ea typeface="Quicksand"/>
                <a:cs typeface="Quicksand"/>
                <a:sym typeface="Quicksand"/>
              </a:rPr>
              <a:t>Peer pressure / social norms</a:t>
            </a:r>
            <a:endParaRPr/>
          </a:p>
        </p:txBody>
      </p:sp>
      <p:sp>
        <p:nvSpPr>
          <p:cNvPr id="175" name="Google Shape;175;p19"/>
          <p:cNvSpPr txBox="1"/>
          <p:nvPr/>
        </p:nvSpPr>
        <p:spPr>
          <a:xfrm>
            <a:off x="1552575" y="3614737"/>
            <a:ext cx="3895800" cy="3714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1" i="0" u="none" strike="noStrike" cap="none">
                <a:solidFill>
                  <a:srgbClr val="334155"/>
                </a:solidFill>
                <a:latin typeface="Quicksand"/>
                <a:ea typeface="Quicksand"/>
                <a:cs typeface="Quicksand"/>
                <a:sym typeface="Quicksand"/>
              </a:rPr>
              <a:t>Stress, anxiety, or depression</a:t>
            </a:r>
            <a:endParaRPr/>
          </a:p>
        </p:txBody>
      </p:sp>
      <p:sp>
        <p:nvSpPr>
          <p:cNvPr id="176" name="Google Shape;176;p19"/>
          <p:cNvSpPr txBox="1"/>
          <p:nvPr/>
        </p:nvSpPr>
        <p:spPr>
          <a:xfrm>
            <a:off x="1552575" y="4224337"/>
            <a:ext cx="3895725" cy="371475"/>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1" i="0" u="none" strike="noStrike" cap="none">
                <a:solidFill>
                  <a:srgbClr val="334155"/>
                </a:solidFill>
                <a:latin typeface="Quicksand"/>
                <a:ea typeface="Quicksand"/>
                <a:cs typeface="Quicksand"/>
                <a:sym typeface="Quicksand"/>
              </a:rPr>
              <a:t>Family substance use</a:t>
            </a:r>
            <a:endParaRPr/>
          </a:p>
        </p:txBody>
      </p:sp>
      <p:sp>
        <p:nvSpPr>
          <p:cNvPr id="177" name="Google Shape;177;p19"/>
          <p:cNvSpPr txBox="1"/>
          <p:nvPr/>
        </p:nvSpPr>
        <p:spPr>
          <a:xfrm>
            <a:off x="1552575" y="4833937"/>
            <a:ext cx="3895725" cy="371475"/>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1" i="0" u="none" strike="noStrike" cap="none">
                <a:solidFill>
                  <a:srgbClr val="334155"/>
                </a:solidFill>
                <a:latin typeface="Quicksand"/>
                <a:ea typeface="Quicksand"/>
                <a:cs typeface="Quicksand"/>
                <a:sym typeface="Quicksand"/>
              </a:rPr>
              <a:t>Easy access to substances</a:t>
            </a:r>
            <a:endParaRPr/>
          </a:p>
        </p:txBody>
      </p:sp>
      <p:sp>
        <p:nvSpPr>
          <p:cNvPr id="178" name="Google Shape;178;p19"/>
          <p:cNvSpPr txBox="1"/>
          <p:nvPr/>
        </p:nvSpPr>
        <p:spPr>
          <a:xfrm>
            <a:off x="1552575" y="5443537"/>
            <a:ext cx="3895725" cy="371475"/>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1" i="0" u="none" strike="noStrike" cap="none">
                <a:solidFill>
                  <a:srgbClr val="334155"/>
                </a:solidFill>
                <a:latin typeface="Quicksand"/>
                <a:ea typeface="Quicksand"/>
                <a:cs typeface="Quicksand"/>
                <a:sym typeface="Quicksand"/>
              </a:rPr>
              <a:t>Low academic engagement</a:t>
            </a:r>
            <a:endParaRPr/>
          </a:p>
        </p:txBody>
      </p:sp>
      <p:pic>
        <p:nvPicPr>
          <p:cNvPr id="179" name="Google Shape;179;p19" descr="image.png"/>
          <p:cNvPicPr preferRelativeResize="0"/>
          <p:nvPr/>
        </p:nvPicPr>
        <p:blipFill rotWithShape="1">
          <a:blip r:embed="rId7">
            <a:alphaModFix/>
          </a:blip>
          <a:srcRect/>
          <a:stretch/>
        </p:blipFill>
        <p:spPr>
          <a:xfrm>
            <a:off x="10372725" y="1828800"/>
            <a:ext cx="285750" cy="361950"/>
          </a:xfrm>
          <a:prstGeom prst="rect">
            <a:avLst/>
          </a:prstGeom>
          <a:noFill/>
          <a:ln>
            <a:noFill/>
          </a:ln>
        </p:spPr>
      </p:pic>
      <p:sp>
        <p:nvSpPr>
          <p:cNvPr id="180" name="Google Shape;180;p19"/>
          <p:cNvSpPr txBox="1"/>
          <p:nvPr/>
        </p:nvSpPr>
        <p:spPr>
          <a:xfrm>
            <a:off x="7124700" y="3005137"/>
            <a:ext cx="3895725" cy="371475"/>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1" i="0" u="none" strike="noStrike" cap="none">
                <a:solidFill>
                  <a:srgbClr val="334155"/>
                </a:solidFill>
                <a:latin typeface="Quicksand"/>
                <a:ea typeface="Quicksand"/>
                <a:cs typeface="Quicksand"/>
                <a:sym typeface="Quicksand"/>
              </a:rPr>
              <a:t>Strong family relationships</a:t>
            </a:r>
            <a:endParaRPr/>
          </a:p>
        </p:txBody>
      </p:sp>
      <p:sp>
        <p:nvSpPr>
          <p:cNvPr id="181" name="Google Shape;181;p19"/>
          <p:cNvSpPr txBox="1"/>
          <p:nvPr/>
        </p:nvSpPr>
        <p:spPr>
          <a:xfrm>
            <a:off x="7124700" y="3614737"/>
            <a:ext cx="3895725" cy="371475"/>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1" i="0" u="none" strike="noStrike" cap="none">
                <a:solidFill>
                  <a:srgbClr val="334155"/>
                </a:solidFill>
                <a:latin typeface="Quicksand"/>
                <a:ea typeface="Quicksand"/>
                <a:cs typeface="Quicksand"/>
                <a:sym typeface="Quicksand"/>
              </a:rPr>
              <a:t>Positive peer groups</a:t>
            </a:r>
            <a:endParaRPr/>
          </a:p>
        </p:txBody>
      </p:sp>
      <p:sp>
        <p:nvSpPr>
          <p:cNvPr id="182" name="Google Shape;182;p19"/>
          <p:cNvSpPr txBox="1"/>
          <p:nvPr/>
        </p:nvSpPr>
        <p:spPr>
          <a:xfrm>
            <a:off x="7124700" y="4224337"/>
            <a:ext cx="3895725" cy="371475"/>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1" i="0" u="none" strike="noStrike" cap="none">
                <a:solidFill>
                  <a:srgbClr val="334155"/>
                </a:solidFill>
                <a:latin typeface="Quicksand"/>
                <a:ea typeface="Quicksand"/>
                <a:cs typeface="Quicksand"/>
                <a:sym typeface="Quicksand"/>
              </a:rPr>
              <a:t>School involvement</a:t>
            </a:r>
            <a:endParaRPr/>
          </a:p>
        </p:txBody>
      </p:sp>
      <p:sp>
        <p:nvSpPr>
          <p:cNvPr id="183" name="Google Shape;183;p19"/>
          <p:cNvSpPr txBox="1"/>
          <p:nvPr/>
        </p:nvSpPr>
        <p:spPr>
          <a:xfrm>
            <a:off x="7124700" y="4833937"/>
            <a:ext cx="3895725" cy="74295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1" i="0" u="none" strike="noStrike" cap="none">
                <a:solidFill>
                  <a:srgbClr val="334155"/>
                </a:solidFill>
                <a:latin typeface="Quicksand"/>
                <a:ea typeface="Quicksand"/>
                <a:cs typeface="Quicksand"/>
                <a:sym typeface="Quicksand"/>
              </a:rPr>
              <a:t>Coping skills &amp; emotional regulation</a:t>
            </a:r>
            <a:endParaRPr/>
          </a:p>
        </p:txBody>
      </p:sp>
      <p:sp>
        <p:nvSpPr>
          <p:cNvPr id="184" name="Google Shape;184;p19"/>
          <p:cNvSpPr txBox="1"/>
          <p:nvPr/>
        </p:nvSpPr>
        <p:spPr>
          <a:xfrm>
            <a:off x="7124700" y="5815012"/>
            <a:ext cx="3895725" cy="371475"/>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1" i="0" u="none" strike="noStrike" cap="none">
                <a:solidFill>
                  <a:srgbClr val="334155"/>
                </a:solidFill>
                <a:latin typeface="Quicksand"/>
                <a:ea typeface="Quicksand"/>
                <a:cs typeface="Quicksand"/>
                <a:sym typeface="Quicksand"/>
              </a:rPr>
              <a:t>Clear goals</a:t>
            </a:r>
            <a:endParaRPr/>
          </a:p>
        </p:txBody>
      </p:sp>
      <p:sp>
        <p:nvSpPr>
          <p:cNvPr id="185" name="Google Shape;185;p19"/>
          <p:cNvSpPr txBox="1"/>
          <p:nvPr/>
        </p:nvSpPr>
        <p:spPr>
          <a:xfrm>
            <a:off x="762000" y="406987"/>
            <a:ext cx="11201400" cy="750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875" b="1" i="0" u="none" strike="noStrike" cap="none">
                <a:solidFill>
                  <a:srgbClr val="1E293B"/>
                </a:solidFill>
                <a:latin typeface="Kalam"/>
                <a:ea typeface="Kalam"/>
                <a:cs typeface="Kalam"/>
                <a:sym typeface="Kalam"/>
              </a:rPr>
              <a:t>Influencing Factors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190" name="Google Shape;190;p20"/>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91" name="Google Shape;191;p20"/>
          <p:cNvSpPr txBox="1"/>
          <p:nvPr/>
        </p:nvSpPr>
        <p:spPr>
          <a:xfrm>
            <a:off x="725328" y="3062288"/>
            <a:ext cx="10741200" cy="923400"/>
          </a:xfrm>
          <a:prstGeom prst="rect">
            <a:avLst/>
          </a:prstGeom>
          <a:solidFill>
            <a:srgbClr val="000000">
              <a:alpha val="0"/>
            </a:srgbClr>
          </a:solidFill>
          <a:ln>
            <a:noFill/>
          </a:ln>
        </p:spPr>
        <p:txBody>
          <a:bodyPr spcFirstLastPara="1" wrap="square" lIns="0" tIns="0" rIns="0" bIns="0" anchor="t" anchorCtr="0">
            <a:spAutoFit/>
          </a:bodyPr>
          <a:lstStyle/>
          <a:p>
            <a:pPr marL="0" lvl="0" indent="0" algn="ctr" rtl="0">
              <a:spcBef>
                <a:spcPts val="0"/>
              </a:spcBef>
              <a:spcAft>
                <a:spcPts val="0"/>
              </a:spcAft>
              <a:buNone/>
            </a:pPr>
            <a:r>
              <a:rPr lang="en-US" sz="6000" b="1">
                <a:solidFill>
                  <a:srgbClr val="FFC107"/>
                </a:solidFill>
                <a:latin typeface="Kalam"/>
                <a:ea typeface="Kalam"/>
                <a:cs typeface="Kalam"/>
                <a:sym typeface="Kalam"/>
              </a:rPr>
              <a:t>2. Making Informed Decisions</a:t>
            </a:r>
            <a:endParaRPr sz="6000" b="1">
              <a:solidFill>
                <a:srgbClr val="FFC107"/>
              </a:solidFill>
              <a:latin typeface="Kalam"/>
              <a:ea typeface="Kalam"/>
              <a:cs typeface="Kalam"/>
              <a:sym typeface="Kalam"/>
            </a:endParaRPr>
          </a:p>
        </p:txBody>
      </p:sp>
      <p:pic>
        <p:nvPicPr>
          <p:cNvPr id="192" name="Google Shape;192;p20"/>
          <p:cNvPicPr preferRelativeResize="0"/>
          <p:nvPr/>
        </p:nvPicPr>
        <p:blipFill rotWithShape="1">
          <a:blip r:embed="rId4">
            <a:alphaModFix/>
          </a:blip>
          <a:srcRect t="239" b="239"/>
          <a:stretch/>
        </p:blipFill>
        <p:spPr>
          <a:xfrm>
            <a:off x="6668960" y="1330136"/>
            <a:ext cx="638400" cy="5982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pic>
        <p:nvPicPr>
          <p:cNvPr id="197" name="Google Shape;197;p21"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98" name="Google Shape;198;p21" descr="image.png"/>
          <p:cNvPicPr preferRelativeResize="0"/>
          <p:nvPr/>
        </p:nvPicPr>
        <p:blipFill rotWithShape="1">
          <a:blip r:embed="rId4">
            <a:alphaModFix/>
          </a:blip>
          <a:srcRect/>
          <a:stretch/>
        </p:blipFill>
        <p:spPr>
          <a:xfrm>
            <a:off x="6334125" y="2305050"/>
            <a:ext cx="5095875" cy="3619500"/>
          </a:xfrm>
          <a:prstGeom prst="rect">
            <a:avLst/>
          </a:prstGeom>
          <a:noFill/>
          <a:ln>
            <a:noFill/>
          </a:ln>
        </p:spPr>
      </p:pic>
      <p:sp>
        <p:nvSpPr>
          <p:cNvPr id="199" name="Google Shape;199;p21"/>
          <p:cNvSpPr txBox="1"/>
          <p:nvPr/>
        </p:nvSpPr>
        <p:spPr>
          <a:xfrm>
            <a:off x="762000" y="2305050"/>
            <a:ext cx="5095875" cy="10287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800" b="1" i="0" u="none" strike="noStrike" cap="none">
                <a:solidFill>
                  <a:srgbClr val="334155"/>
                </a:solidFill>
                <a:latin typeface="Quicksand"/>
                <a:ea typeface="Quicksand"/>
                <a:cs typeface="Quicksand"/>
                <a:sym typeface="Quicksand"/>
              </a:rPr>
              <a:t>Having all the relevant information to make a thoughtful and knowledgeable healthcare choice.</a:t>
            </a:r>
            <a:endParaRPr/>
          </a:p>
        </p:txBody>
      </p:sp>
      <p:sp>
        <p:nvSpPr>
          <p:cNvPr id="200" name="Google Shape;200;p21"/>
          <p:cNvSpPr txBox="1"/>
          <p:nvPr/>
        </p:nvSpPr>
        <p:spPr>
          <a:xfrm>
            <a:off x="762000" y="3847725"/>
            <a:ext cx="5095800" cy="2772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800" b="0" i="0" u="none" strike="noStrike" cap="none">
                <a:solidFill>
                  <a:srgbClr val="334155"/>
                </a:solidFill>
                <a:latin typeface="Quicksand"/>
                <a:ea typeface="Quicksand"/>
                <a:cs typeface="Quicksand"/>
                <a:sym typeface="Quicksand"/>
              </a:rPr>
              <a:t>Information that may be important to know:</a:t>
            </a:r>
            <a:endParaRPr/>
          </a:p>
        </p:txBody>
      </p:sp>
      <p:sp>
        <p:nvSpPr>
          <p:cNvPr id="201" name="Google Shape;201;p21"/>
          <p:cNvSpPr txBox="1"/>
          <p:nvPr/>
        </p:nvSpPr>
        <p:spPr>
          <a:xfrm>
            <a:off x="1143000" y="4333500"/>
            <a:ext cx="4714800" cy="3003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1" i="0" u="none" strike="noStrike" cap="none">
                <a:solidFill>
                  <a:srgbClr val="334155"/>
                </a:solidFill>
                <a:latin typeface="Quicksand"/>
                <a:ea typeface="Quicksand"/>
                <a:cs typeface="Quicksand"/>
                <a:sym typeface="Quicksand"/>
              </a:rPr>
              <a:t>Potential outcomes</a:t>
            </a:r>
            <a:endParaRPr/>
          </a:p>
        </p:txBody>
      </p:sp>
      <p:sp>
        <p:nvSpPr>
          <p:cNvPr id="202" name="Google Shape;202;p21"/>
          <p:cNvSpPr txBox="1"/>
          <p:nvPr/>
        </p:nvSpPr>
        <p:spPr>
          <a:xfrm>
            <a:off x="1143000" y="4943100"/>
            <a:ext cx="4714800" cy="3003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1" i="0" u="none" strike="noStrike" cap="none">
                <a:solidFill>
                  <a:srgbClr val="334155"/>
                </a:solidFill>
                <a:latin typeface="Quicksand"/>
                <a:ea typeface="Quicksand"/>
                <a:cs typeface="Quicksand"/>
                <a:sym typeface="Quicksand"/>
              </a:rPr>
              <a:t>Risks</a:t>
            </a:r>
            <a:endParaRPr/>
          </a:p>
        </p:txBody>
      </p:sp>
      <p:sp>
        <p:nvSpPr>
          <p:cNvPr id="203" name="Google Shape;203;p21"/>
          <p:cNvSpPr txBox="1"/>
          <p:nvPr/>
        </p:nvSpPr>
        <p:spPr>
          <a:xfrm>
            <a:off x="1143000" y="5552700"/>
            <a:ext cx="4714800" cy="3003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1950" b="1" i="0" u="none" strike="noStrike" cap="none">
                <a:solidFill>
                  <a:srgbClr val="334155"/>
                </a:solidFill>
                <a:latin typeface="Quicksand"/>
                <a:ea typeface="Quicksand"/>
                <a:cs typeface="Quicksand"/>
                <a:sym typeface="Quicksand"/>
              </a:rPr>
              <a:t>Solutions</a:t>
            </a:r>
            <a:endParaRPr/>
          </a:p>
        </p:txBody>
      </p:sp>
      <p:pic>
        <p:nvPicPr>
          <p:cNvPr id="204" name="Google Shape;204;p21" descr="image.png"/>
          <p:cNvPicPr preferRelativeResize="0"/>
          <p:nvPr/>
        </p:nvPicPr>
        <p:blipFill rotWithShape="1">
          <a:blip r:embed="rId5">
            <a:alphaModFix/>
          </a:blip>
          <a:srcRect/>
          <a:stretch/>
        </p:blipFill>
        <p:spPr>
          <a:xfrm>
            <a:off x="762000" y="4371600"/>
            <a:ext cx="257175" cy="247650"/>
          </a:xfrm>
          <a:prstGeom prst="rect">
            <a:avLst/>
          </a:prstGeom>
          <a:noFill/>
          <a:ln>
            <a:noFill/>
          </a:ln>
        </p:spPr>
      </p:pic>
      <p:pic>
        <p:nvPicPr>
          <p:cNvPr id="205" name="Google Shape;205;p21" descr="image.png"/>
          <p:cNvPicPr preferRelativeResize="0"/>
          <p:nvPr/>
        </p:nvPicPr>
        <p:blipFill rotWithShape="1">
          <a:blip r:embed="rId6">
            <a:alphaModFix/>
          </a:blip>
          <a:srcRect/>
          <a:stretch/>
        </p:blipFill>
        <p:spPr>
          <a:xfrm>
            <a:off x="762000" y="4981200"/>
            <a:ext cx="228600" cy="247650"/>
          </a:xfrm>
          <a:prstGeom prst="rect">
            <a:avLst/>
          </a:prstGeom>
          <a:noFill/>
          <a:ln>
            <a:noFill/>
          </a:ln>
        </p:spPr>
      </p:pic>
      <p:pic>
        <p:nvPicPr>
          <p:cNvPr id="206" name="Google Shape;206;p21" descr="image.png"/>
          <p:cNvPicPr preferRelativeResize="0"/>
          <p:nvPr/>
        </p:nvPicPr>
        <p:blipFill rotWithShape="1">
          <a:blip r:embed="rId7">
            <a:alphaModFix/>
          </a:blip>
          <a:srcRect/>
          <a:stretch/>
        </p:blipFill>
        <p:spPr>
          <a:xfrm>
            <a:off x="762000" y="5549412"/>
            <a:ext cx="171450" cy="247650"/>
          </a:xfrm>
          <a:prstGeom prst="rect">
            <a:avLst/>
          </a:prstGeom>
          <a:noFill/>
          <a:ln>
            <a:noFill/>
          </a:ln>
        </p:spPr>
      </p:pic>
      <p:sp>
        <p:nvSpPr>
          <p:cNvPr id="207" name="Google Shape;207;p21"/>
          <p:cNvSpPr txBox="1"/>
          <p:nvPr/>
        </p:nvSpPr>
        <p:spPr>
          <a:xfrm>
            <a:off x="762000" y="937825"/>
            <a:ext cx="11201400" cy="750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875" b="1" i="0" u="none" strike="noStrike" cap="none">
                <a:solidFill>
                  <a:srgbClr val="1E293B"/>
                </a:solidFill>
                <a:latin typeface="Kalam"/>
                <a:ea typeface="Kalam"/>
                <a:cs typeface="Kalam"/>
                <a:sym typeface="Kalam"/>
              </a:rPr>
              <a:t>What does </a:t>
            </a:r>
            <a:r>
              <a:rPr lang="en-US" sz="4875" b="1">
                <a:solidFill>
                  <a:srgbClr val="1E293B"/>
                </a:solidFill>
                <a:latin typeface="Kalam"/>
                <a:ea typeface="Kalam"/>
                <a:cs typeface="Kalam"/>
                <a:sym typeface="Kalam"/>
              </a:rPr>
              <a:t>that</a:t>
            </a:r>
            <a:r>
              <a:rPr lang="en-US" sz="4875" b="1" i="0" u="none" strike="noStrike" cap="none">
                <a:solidFill>
                  <a:srgbClr val="1E293B"/>
                </a:solidFill>
                <a:latin typeface="Kalam"/>
                <a:ea typeface="Kalam"/>
                <a:cs typeface="Kalam"/>
                <a:sym typeface="Kalam"/>
              </a:rPr>
              <a:t> mean?</a:t>
            </a:r>
            <a:endParaRPr/>
          </a:p>
        </p:txBody>
      </p:sp>
      <p:pic>
        <p:nvPicPr>
          <p:cNvPr id="208" name="Google Shape;208;p21"/>
          <p:cNvPicPr preferRelativeResize="0"/>
          <p:nvPr/>
        </p:nvPicPr>
        <p:blipFill>
          <a:blip r:embed="rId8">
            <a:alphaModFix/>
          </a:blip>
          <a:stretch>
            <a:fillRect/>
          </a:stretch>
        </p:blipFill>
        <p:spPr>
          <a:xfrm>
            <a:off x="6905875" y="2495550"/>
            <a:ext cx="3429002" cy="3429002"/>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9230b11-9f30-45b8-8191-3ae2895b0fe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49BEC97D6A9D142801E712CD21977B1" ma:contentTypeVersion="14" ma:contentTypeDescription="Create a new document." ma:contentTypeScope="" ma:versionID="4516eda0407dc80b42bb685e03782d22">
  <xsd:schema xmlns:xsd="http://www.w3.org/2001/XMLSchema" xmlns:xs="http://www.w3.org/2001/XMLSchema" xmlns:p="http://schemas.microsoft.com/office/2006/metadata/properties" xmlns:ns2="09230b11-9f30-45b8-8191-3ae2895b0fe9" targetNamespace="http://schemas.microsoft.com/office/2006/metadata/properties" ma:root="true" ma:fieldsID="2f26182e4cb7af7a2ce3a6d851d955b1" ns2:_="">
    <xsd:import namespace="09230b11-9f30-45b8-8191-3ae2895b0fe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230b11-9f30-45b8-8191-3ae2895b0f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93164ec-f35b-416f-add9-a3560115a3f5"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3CBB886-EBA4-4F7A-A5F4-FEA91EFC7942}">
  <ds:schemaRefs>
    <ds:schemaRef ds:uri="http://schemas.microsoft.com/office/2006/metadata/properties"/>
    <ds:schemaRef ds:uri="http://schemas.microsoft.com/office/infopath/2007/PartnerControls"/>
    <ds:schemaRef ds:uri="09230b11-9f30-45b8-8191-3ae2895b0fe9"/>
  </ds:schemaRefs>
</ds:datastoreItem>
</file>

<file path=customXml/itemProps2.xml><?xml version="1.0" encoding="utf-8"?>
<ds:datastoreItem xmlns:ds="http://schemas.openxmlformats.org/officeDocument/2006/customXml" ds:itemID="{C0DB83BC-8E2E-4C5E-A2FB-5459011C65D8}">
  <ds:schemaRefs>
    <ds:schemaRef ds:uri="http://schemas.microsoft.com/sharepoint/v3/contenttype/forms"/>
  </ds:schemaRefs>
</ds:datastoreItem>
</file>

<file path=customXml/itemProps3.xml><?xml version="1.0" encoding="utf-8"?>
<ds:datastoreItem xmlns:ds="http://schemas.openxmlformats.org/officeDocument/2006/customXml" ds:itemID="{13D6292F-E1FF-4D41-A44E-47D7523E28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9230b11-9f30-45b8-8191-3ae2895b0fe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39</Slides>
  <Notes>39</Notes>
  <HiddenSlides>0</HiddenSlide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modified xsi:type="dcterms:W3CDTF">2026-08-31T14:01:45Z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0x010100A49BEC97D6A9D142801E712CD21977B1</vt:lpwstr>
  </property>
</Properties>
</file>