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sldIdLst>
    <p:sldId id="256" r:id="rId5"/>
    <p:sldId id="296" r:id="rId6"/>
    <p:sldId id="311" r:id="rId7"/>
    <p:sldId id="480" r:id="rId8"/>
    <p:sldId id="481" r:id="rId9"/>
    <p:sldId id="485" r:id="rId10"/>
    <p:sldId id="482" r:id="rId11"/>
    <p:sldId id="486" r:id="rId12"/>
    <p:sldId id="510" r:id="rId13"/>
    <p:sldId id="387" r:id="rId14"/>
    <p:sldId id="497" r:id="rId15"/>
    <p:sldId id="493" r:id="rId16"/>
    <p:sldId id="500" r:id="rId17"/>
    <p:sldId id="487" r:id="rId18"/>
    <p:sldId id="498" r:id="rId19"/>
    <p:sldId id="490" r:id="rId20"/>
    <p:sldId id="465" r:id="rId21"/>
    <p:sldId id="466" r:id="rId22"/>
    <p:sldId id="467" r:id="rId23"/>
    <p:sldId id="468" r:id="rId24"/>
    <p:sldId id="469" r:id="rId25"/>
    <p:sldId id="470" r:id="rId26"/>
    <p:sldId id="471" r:id="rId27"/>
    <p:sldId id="478" r:id="rId28"/>
    <p:sldId id="494" r:id="rId29"/>
    <p:sldId id="501" r:id="rId30"/>
    <p:sldId id="502" r:id="rId31"/>
    <p:sldId id="368" r:id="rId32"/>
    <p:sldId id="509" r:id="rId33"/>
    <p:sldId id="399" r:id="rId34"/>
    <p:sldId id="400" r:id="rId35"/>
    <p:sldId id="401" r:id="rId36"/>
    <p:sldId id="475" r:id="rId37"/>
    <p:sldId id="495" r:id="rId38"/>
    <p:sldId id="462" r:id="rId39"/>
    <p:sldId id="496" r:id="rId40"/>
    <p:sldId id="503" r:id="rId41"/>
    <p:sldId id="511" r:id="rId42"/>
    <p:sldId id="504" r:id="rId43"/>
    <p:sldId id="505" r:id="rId44"/>
    <p:sldId id="483" r:id="rId45"/>
    <p:sldId id="506" r:id="rId46"/>
    <p:sldId id="507" r:id="rId47"/>
    <p:sldId id="508" r:id="rId48"/>
    <p:sldId id="474" r:id="rId49"/>
    <p:sldId id="413" r:id="rId50"/>
    <p:sldId id="484" r:id="rId51"/>
    <p:sldId id="499" r:id="rId52"/>
    <p:sldId id="512" r:id="rId53"/>
    <p:sldId id="286" r:id="rId54"/>
    <p:sldId id="304" r:id="rId55"/>
    <p:sldId id="310" r:id="rId56"/>
    <p:sldId id="29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0B73FE-3F17-97CA-27B1-1E9A36B619C3}" name="Murrow, Emily" initials="EM" userId="S::emily.murrow@hhs.iowa.gov::22e89cbb-f769-4a4a-b234-4bc7348040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EF7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2D47A5-089F-D5FD-506C-20CAF1338C56}" v="128" dt="2026-10-22T15:15:40.929"/>
    <p1510:client id="{A36384A4-DB3C-4242-AC45-41D17857D91B}" v="1681" dt="2026-10-22T15:38:52.094"/>
  </p1510:revLst>
</p1510:revInfo>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02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Incident</c:v>
                </c:pt>
              </c:strCache>
            </c:strRef>
          </c:tx>
          <c:spPr>
            <a:solidFill>
              <a:schemeClr val="accent1"/>
            </a:solidFill>
            <a:ln>
              <a:noFill/>
            </a:ln>
            <a:effectLst/>
          </c:spPr>
          <c:invertIfNegative val="0"/>
          <c:cat>
            <c:strRef>
              <c:f>Sheet1!$A$2:$A$11</c:f>
              <c:strCache>
                <c:ptCount val="10"/>
                <c:pt idx="0">
                  <c:v>Death by Suicide</c:v>
                </c:pt>
                <c:pt idx="1">
                  <c:v>Active Shooting</c:v>
                </c:pt>
                <c:pt idx="2">
                  <c:v>Death of Teacher</c:v>
                </c:pt>
                <c:pt idx="3">
                  <c:v>Hunting Death</c:v>
                </c:pt>
                <c:pt idx="4">
                  <c:v>Car Accident</c:v>
                </c:pt>
                <c:pt idx="5">
                  <c:v>Death of Child</c:v>
                </c:pt>
                <c:pt idx="6">
                  <c:v>First Responders</c:v>
                </c:pt>
                <c:pt idx="7">
                  <c:v>AEA Support</c:v>
                </c:pt>
                <c:pt idx="8">
                  <c:v>Public Health</c:v>
                </c:pt>
                <c:pt idx="9">
                  <c:v>Therapy Dog</c:v>
                </c:pt>
              </c:strCache>
            </c:strRef>
          </c:cat>
          <c:val>
            <c:numRef>
              <c:f>Sheet1!$B$2:$B$11</c:f>
              <c:numCache>
                <c:formatCode>General</c:formatCode>
                <c:ptCount val="10"/>
                <c:pt idx="0">
                  <c:v>6</c:v>
                </c:pt>
                <c:pt idx="1">
                  <c:v>5</c:v>
                </c:pt>
                <c:pt idx="2">
                  <c:v>2</c:v>
                </c:pt>
                <c:pt idx="3">
                  <c:v>1</c:v>
                </c:pt>
                <c:pt idx="4">
                  <c:v>8</c:v>
                </c:pt>
                <c:pt idx="5">
                  <c:v>1</c:v>
                </c:pt>
                <c:pt idx="6">
                  <c:v>15</c:v>
                </c:pt>
                <c:pt idx="7">
                  <c:v>8</c:v>
                </c:pt>
                <c:pt idx="8">
                  <c:v>8</c:v>
                </c:pt>
                <c:pt idx="9">
                  <c:v>20</c:v>
                </c:pt>
              </c:numCache>
            </c:numRef>
          </c:val>
          <c:extLst>
            <c:ext xmlns:c16="http://schemas.microsoft.com/office/drawing/2014/chart" uri="{C3380CC4-5D6E-409C-BE32-E72D297353CC}">
              <c16:uniqueId val="{00000000-C147-4FB8-9834-96F9A05DEAE1}"/>
            </c:ext>
          </c:extLst>
        </c:ser>
        <c:dLbls>
          <c:showLegendKey val="0"/>
          <c:showVal val="0"/>
          <c:showCatName val="0"/>
          <c:showSerName val="0"/>
          <c:showPercent val="0"/>
          <c:showBubbleSize val="0"/>
        </c:dLbls>
        <c:gapWidth val="219"/>
        <c:overlap val="-27"/>
        <c:axId val="8063328"/>
        <c:axId val="208705391"/>
      </c:barChart>
      <c:catAx>
        <c:axId val="806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705391"/>
        <c:crosses val="autoZero"/>
        <c:auto val="1"/>
        <c:lblAlgn val="ctr"/>
        <c:lblOffset val="100"/>
        <c:noMultiLvlLbl val="0"/>
      </c:catAx>
      <c:valAx>
        <c:axId val="208705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a:t>Attended</a:t>
            </a:r>
            <a:r>
              <a:rPr lang="en-US" sz="1600" b="1" baseline="0"/>
              <a:t> and Completed Training 2023 to 2026</a:t>
            </a:r>
            <a:endParaRPr lang="en-US" sz="1600" b="1"/>
          </a:p>
        </c:rich>
      </c:tx>
      <c:layout>
        <c:manualLayout>
          <c:xMode val="edge"/>
          <c:yMode val="edge"/>
          <c:x val="0.15133841863517061"/>
          <c:y val="1.87499999999999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People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B53E-4830-835F-8ED38439AFF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B53E-4830-835F-8ED38439AF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B53E-4830-835F-8ED38439AFF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1-B53E-4830-835F-8ED38439AFF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C39-49ED-980C-D6124739B2A4}"/>
              </c:ext>
            </c:extLst>
          </c:dPt>
          <c:dLbls>
            <c:dLbl>
              <c:idx val="0"/>
              <c:layout>
                <c:manualLayout>
                  <c:x val="-9.2986384514435694E-2"/>
                  <c:y val="0.1869023129921259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3E-4830-835F-8ED38439AFF9}"/>
                </c:ext>
              </c:extLst>
            </c:dLbl>
            <c:dLbl>
              <c:idx val="1"/>
              <c:layout>
                <c:manualLayout>
                  <c:x val="-0.11416929133858268"/>
                  <c:y val="-2.014173228346456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3E-4830-835F-8ED38439AFF9}"/>
                </c:ext>
              </c:extLst>
            </c:dLbl>
            <c:dLbl>
              <c:idx val="2"/>
              <c:layout>
                <c:manualLayout>
                  <c:x val="4.9604166666666664E-2"/>
                  <c:y val="-0.2255344488188976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3E-4830-835F-8ED38439AFF9}"/>
                </c:ext>
              </c:extLst>
            </c:dLbl>
            <c:dLbl>
              <c:idx val="3"/>
              <c:layout>
                <c:manualLayout>
                  <c:x val="0.10509678477690289"/>
                  <c:y val="0.1680250984251968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3E-4830-835F-8ED38439AFF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Compassion Fatigue</c:v>
                </c:pt>
                <c:pt idx="1">
                  <c:v>Mental Health First Aid</c:v>
                </c:pt>
                <c:pt idx="2">
                  <c:v>Psychological First Aid</c:v>
                </c:pt>
                <c:pt idx="3">
                  <c:v>Resilience and Self-Care</c:v>
                </c:pt>
                <c:pt idx="4">
                  <c:v>Stigma Reduction - BH</c:v>
                </c:pt>
              </c:strCache>
            </c:strRef>
          </c:cat>
          <c:val>
            <c:numRef>
              <c:f>Sheet1!$B$2:$B$6</c:f>
              <c:numCache>
                <c:formatCode>General</c:formatCode>
                <c:ptCount val="5"/>
                <c:pt idx="0">
                  <c:v>1987</c:v>
                </c:pt>
                <c:pt idx="1">
                  <c:v>701</c:v>
                </c:pt>
                <c:pt idx="2">
                  <c:v>3987</c:v>
                </c:pt>
                <c:pt idx="3">
                  <c:v>2084</c:v>
                </c:pt>
              </c:numCache>
            </c:numRef>
          </c:val>
          <c:extLst>
            <c:ext xmlns:c16="http://schemas.microsoft.com/office/drawing/2014/chart" uri="{C3380CC4-5D6E-409C-BE32-E72D297353CC}">
              <c16:uniqueId val="{00000000-B53E-4830-835F-8ED38439AFF9}"/>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1.svg"/></Relationships>
</file>

<file path=ppt/diagrams/_rels/data1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hyperlink" Target="https://hhs.iowa.gov/health-prevention/behavioral-health-service-system/provider-resources/grants" TargetMode="External"/><Relationship Id="rId1" Type="http://schemas.openxmlformats.org/officeDocument/2006/relationships/hyperlink" Target="https://forms.cloud.microsoft/g/uwuS1ZEdnt" TargetMode="External"/><Relationship Id="rId6" Type="http://schemas.openxmlformats.org/officeDocument/2006/relationships/image" Target="../media/image45.svg"/><Relationship Id="rId5" Type="http://schemas.openxmlformats.org/officeDocument/2006/relationships/image" Target="../media/image4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1.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forms.cloud.microsoft/g/uwuS1ZEdnt" TargetMode="External"/><Relationship Id="rId7" Type="http://schemas.openxmlformats.org/officeDocument/2006/relationships/image" Target="../media/image47.sv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6.png"/><Relationship Id="rId5" Type="http://schemas.openxmlformats.org/officeDocument/2006/relationships/image" Target="../media/image45.svg"/><Relationship Id="rId10" Type="http://schemas.openxmlformats.org/officeDocument/2006/relationships/hyperlink" Target="https://hhs.iowa.gov/health-prevention/behavioral-health-service-system/provider-resources/grants" TargetMode="External"/><Relationship Id="rId4" Type="http://schemas.openxmlformats.org/officeDocument/2006/relationships/image" Target="../media/image44.png"/><Relationship Id="rId9" Type="http://schemas.openxmlformats.org/officeDocument/2006/relationships/image" Target="../media/image49.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55D65F-7784-444F-99C0-7A7F84B19E3F}" type="doc">
      <dgm:prSet loTypeId="urn:microsoft.com/office/officeart/2008/layout/LinedList" loCatId="list" qsTypeId="urn:microsoft.com/office/officeart/2005/8/quickstyle/simple1#1" qsCatId="simple" csTypeId="urn:microsoft.com/office/officeart/2005/8/colors/colorful2#1" csCatId="colorful" phldr="1"/>
      <dgm:spPr/>
      <dgm:t>
        <a:bodyPr/>
        <a:lstStyle/>
        <a:p>
          <a:endParaRPr lang="en-US"/>
        </a:p>
      </dgm:t>
    </dgm:pt>
    <dgm:pt modelId="{A09CC1F0-5EC1-4792-8B0F-5F36D8F5D4A0}">
      <dgm:prSet/>
      <dgm:spPr/>
      <dgm:t>
        <a:bodyPr anchor="ctr"/>
        <a:lstStyle/>
        <a:p>
          <a:r>
            <a:rPr lang="en-US" dirty="0"/>
            <a:t>Behavioral health refers to the connection between behaviors and the health and well-being of the whole person.  It encompasses addiction, mental health, substance use, and the way people cope with stress and their challenges.</a:t>
          </a:r>
        </a:p>
      </dgm:t>
    </dgm:pt>
    <dgm:pt modelId="{18AF32E8-A8FF-4208-B78C-29C9BD0F8A37}" type="parTrans" cxnId="{12E699D9-B920-4BE0-B2F4-CBD96636F8C5}">
      <dgm:prSet/>
      <dgm:spPr/>
      <dgm:t>
        <a:bodyPr/>
        <a:lstStyle/>
        <a:p>
          <a:endParaRPr lang="en-US"/>
        </a:p>
      </dgm:t>
    </dgm:pt>
    <dgm:pt modelId="{92A3714E-E6A6-427F-93FA-3AE66BD56DB6}" type="sibTrans" cxnId="{12E699D9-B920-4BE0-B2F4-CBD96636F8C5}">
      <dgm:prSet/>
      <dgm:spPr/>
      <dgm:t>
        <a:bodyPr/>
        <a:lstStyle/>
        <a:p>
          <a:endParaRPr lang="en-US"/>
        </a:p>
      </dgm:t>
    </dgm:pt>
    <dgm:pt modelId="{E6F0D884-F515-46EE-98DF-2011EE3B7B18}">
      <dgm:prSet/>
      <dgm:spPr/>
      <dgm:t>
        <a:bodyPr anchor="ctr"/>
        <a:lstStyle/>
        <a:p>
          <a:r>
            <a:rPr lang="en-US" dirty="0"/>
            <a:t>Following a disaster or emergency event, it is common for people to experience distress and anxiety related to safety, health, well-being and recovery.</a:t>
          </a:r>
        </a:p>
      </dgm:t>
    </dgm:pt>
    <dgm:pt modelId="{DB5529E7-7E7A-4FE3-B69A-34D398B78438}" type="parTrans" cxnId="{2B59A7CD-3D01-4C18-B1FC-B9DABDC8BD2F}">
      <dgm:prSet/>
      <dgm:spPr/>
      <dgm:t>
        <a:bodyPr/>
        <a:lstStyle/>
        <a:p>
          <a:endParaRPr lang="en-US"/>
        </a:p>
      </dgm:t>
    </dgm:pt>
    <dgm:pt modelId="{B5F06150-A0D2-4C3F-B062-9C47E8AE4B95}" type="sibTrans" cxnId="{2B59A7CD-3D01-4C18-B1FC-B9DABDC8BD2F}">
      <dgm:prSet/>
      <dgm:spPr/>
      <dgm:t>
        <a:bodyPr/>
        <a:lstStyle/>
        <a:p>
          <a:endParaRPr lang="en-US"/>
        </a:p>
      </dgm:t>
    </dgm:pt>
    <dgm:pt modelId="{2929E66C-984D-4438-BFF9-EE9B60C407F5}">
      <dgm:prSet/>
      <dgm:spPr/>
      <dgm:t>
        <a:bodyPr anchor="ctr"/>
        <a:lstStyle/>
        <a:p>
          <a:r>
            <a:rPr lang="en-US" dirty="0"/>
            <a:t>Behavioral health is an integral part of the public health and medical emergency management system and should be fully integrated into preparedness, response and recovery activities.</a:t>
          </a:r>
        </a:p>
      </dgm:t>
    </dgm:pt>
    <dgm:pt modelId="{37BFD40F-1E8F-44ED-8EF0-23BFF8EFBE98}" type="parTrans" cxnId="{4934D26D-554D-49D7-AB75-F59FEA022178}">
      <dgm:prSet/>
      <dgm:spPr/>
      <dgm:t>
        <a:bodyPr/>
        <a:lstStyle/>
        <a:p>
          <a:endParaRPr lang="en-US"/>
        </a:p>
      </dgm:t>
    </dgm:pt>
    <dgm:pt modelId="{2A43E3D0-9D70-4150-877D-1663295D9929}" type="sibTrans" cxnId="{4934D26D-554D-49D7-AB75-F59FEA022178}">
      <dgm:prSet/>
      <dgm:spPr/>
      <dgm:t>
        <a:bodyPr/>
        <a:lstStyle/>
        <a:p>
          <a:endParaRPr lang="en-US"/>
        </a:p>
      </dgm:t>
    </dgm:pt>
    <dgm:pt modelId="{565F8CD6-3BA2-4C48-B569-1C48CE58AD5C}" type="pres">
      <dgm:prSet presAssocID="{0355D65F-7784-444F-99C0-7A7F84B19E3F}" presName="vert0" presStyleCnt="0">
        <dgm:presLayoutVars>
          <dgm:dir/>
          <dgm:animOne val="branch"/>
          <dgm:animLvl val="lvl"/>
        </dgm:presLayoutVars>
      </dgm:prSet>
      <dgm:spPr/>
    </dgm:pt>
    <dgm:pt modelId="{444C1C18-FBBF-49D6-82F4-CD5F64E4AE3E}" type="pres">
      <dgm:prSet presAssocID="{A09CC1F0-5EC1-4792-8B0F-5F36D8F5D4A0}" presName="thickLine" presStyleLbl="alignNode1" presStyleIdx="0" presStyleCnt="3"/>
      <dgm:spPr/>
    </dgm:pt>
    <dgm:pt modelId="{CB04D6D8-A468-4482-BFA6-6AD1AB52D87B}" type="pres">
      <dgm:prSet presAssocID="{A09CC1F0-5EC1-4792-8B0F-5F36D8F5D4A0}" presName="horz1" presStyleCnt="0"/>
      <dgm:spPr/>
    </dgm:pt>
    <dgm:pt modelId="{CE0CDE30-5329-46F8-99DD-1FE6B09A2F73}" type="pres">
      <dgm:prSet presAssocID="{A09CC1F0-5EC1-4792-8B0F-5F36D8F5D4A0}" presName="tx1" presStyleLbl="revTx" presStyleIdx="0" presStyleCnt="3"/>
      <dgm:spPr/>
    </dgm:pt>
    <dgm:pt modelId="{EE168C9A-3D06-42FD-8B58-ACD7A1E00523}" type="pres">
      <dgm:prSet presAssocID="{A09CC1F0-5EC1-4792-8B0F-5F36D8F5D4A0}" presName="vert1" presStyleCnt="0"/>
      <dgm:spPr/>
    </dgm:pt>
    <dgm:pt modelId="{2F2834AE-39AC-42E3-BF48-170DEFDADEAC}" type="pres">
      <dgm:prSet presAssocID="{E6F0D884-F515-46EE-98DF-2011EE3B7B18}" presName="thickLine" presStyleLbl="alignNode1" presStyleIdx="1" presStyleCnt="3"/>
      <dgm:spPr/>
    </dgm:pt>
    <dgm:pt modelId="{88B90319-F035-4118-BFC5-A886D849D127}" type="pres">
      <dgm:prSet presAssocID="{E6F0D884-F515-46EE-98DF-2011EE3B7B18}" presName="horz1" presStyleCnt="0"/>
      <dgm:spPr/>
    </dgm:pt>
    <dgm:pt modelId="{3210FF5C-140A-4927-8DCF-4F5E07A293D1}" type="pres">
      <dgm:prSet presAssocID="{E6F0D884-F515-46EE-98DF-2011EE3B7B18}" presName="tx1" presStyleLbl="revTx" presStyleIdx="1" presStyleCnt="3"/>
      <dgm:spPr/>
    </dgm:pt>
    <dgm:pt modelId="{094F3CE8-AEC9-4F16-975A-461B1CB46E8D}" type="pres">
      <dgm:prSet presAssocID="{E6F0D884-F515-46EE-98DF-2011EE3B7B18}" presName="vert1" presStyleCnt="0"/>
      <dgm:spPr/>
    </dgm:pt>
    <dgm:pt modelId="{F34AB534-C5A3-4029-BE13-D54961CBDFF8}" type="pres">
      <dgm:prSet presAssocID="{2929E66C-984D-4438-BFF9-EE9B60C407F5}" presName="thickLine" presStyleLbl="alignNode1" presStyleIdx="2" presStyleCnt="3"/>
      <dgm:spPr/>
    </dgm:pt>
    <dgm:pt modelId="{76B7C432-62D5-4FFE-92E1-E8B0A5CF8A94}" type="pres">
      <dgm:prSet presAssocID="{2929E66C-984D-4438-BFF9-EE9B60C407F5}" presName="horz1" presStyleCnt="0"/>
      <dgm:spPr/>
    </dgm:pt>
    <dgm:pt modelId="{E41A7FE2-E749-40FD-96A8-B250DB3B00B7}" type="pres">
      <dgm:prSet presAssocID="{2929E66C-984D-4438-BFF9-EE9B60C407F5}" presName="tx1" presStyleLbl="revTx" presStyleIdx="2" presStyleCnt="3"/>
      <dgm:spPr/>
    </dgm:pt>
    <dgm:pt modelId="{A478561E-D832-4ABD-9300-9A9CC55CD7E5}" type="pres">
      <dgm:prSet presAssocID="{2929E66C-984D-4438-BFF9-EE9B60C407F5}" presName="vert1" presStyleCnt="0"/>
      <dgm:spPr/>
    </dgm:pt>
  </dgm:ptLst>
  <dgm:cxnLst>
    <dgm:cxn modelId="{1CFE4D0A-9F9A-4741-96BD-FFD6EFB4CDED}" type="presOf" srcId="{E6F0D884-F515-46EE-98DF-2011EE3B7B18}" destId="{3210FF5C-140A-4927-8DCF-4F5E07A293D1}" srcOrd="0" destOrd="0" presId="urn:microsoft.com/office/officeart/2008/layout/LinedList"/>
    <dgm:cxn modelId="{81ACB738-D1AB-4735-9674-F94F487B4CC4}" type="presOf" srcId="{2929E66C-984D-4438-BFF9-EE9B60C407F5}" destId="{E41A7FE2-E749-40FD-96A8-B250DB3B00B7}" srcOrd="0" destOrd="0" presId="urn:microsoft.com/office/officeart/2008/layout/LinedList"/>
    <dgm:cxn modelId="{4AC9573B-256D-4D31-8CC7-FA15BEC0B5D4}" type="presOf" srcId="{A09CC1F0-5EC1-4792-8B0F-5F36D8F5D4A0}" destId="{CE0CDE30-5329-46F8-99DD-1FE6B09A2F73}" srcOrd="0" destOrd="0" presId="urn:microsoft.com/office/officeart/2008/layout/LinedList"/>
    <dgm:cxn modelId="{4934D26D-554D-49D7-AB75-F59FEA022178}" srcId="{0355D65F-7784-444F-99C0-7A7F84B19E3F}" destId="{2929E66C-984D-4438-BFF9-EE9B60C407F5}" srcOrd="2" destOrd="0" parTransId="{37BFD40F-1E8F-44ED-8EF0-23BFF8EFBE98}" sibTransId="{2A43E3D0-9D70-4150-877D-1663295D9929}"/>
    <dgm:cxn modelId="{BF32219E-B7F2-42D2-B631-882583EAAA3A}" type="presOf" srcId="{0355D65F-7784-444F-99C0-7A7F84B19E3F}" destId="{565F8CD6-3BA2-4C48-B569-1C48CE58AD5C}" srcOrd="0" destOrd="0" presId="urn:microsoft.com/office/officeart/2008/layout/LinedList"/>
    <dgm:cxn modelId="{2B59A7CD-3D01-4C18-B1FC-B9DABDC8BD2F}" srcId="{0355D65F-7784-444F-99C0-7A7F84B19E3F}" destId="{E6F0D884-F515-46EE-98DF-2011EE3B7B18}" srcOrd="1" destOrd="0" parTransId="{DB5529E7-7E7A-4FE3-B69A-34D398B78438}" sibTransId="{B5F06150-A0D2-4C3F-B062-9C47E8AE4B95}"/>
    <dgm:cxn modelId="{12E699D9-B920-4BE0-B2F4-CBD96636F8C5}" srcId="{0355D65F-7784-444F-99C0-7A7F84B19E3F}" destId="{A09CC1F0-5EC1-4792-8B0F-5F36D8F5D4A0}" srcOrd="0" destOrd="0" parTransId="{18AF32E8-A8FF-4208-B78C-29C9BD0F8A37}" sibTransId="{92A3714E-E6A6-427F-93FA-3AE66BD56DB6}"/>
    <dgm:cxn modelId="{4C377087-E3A8-40CE-AE33-A9D6AD1B1148}" type="presParOf" srcId="{565F8CD6-3BA2-4C48-B569-1C48CE58AD5C}" destId="{444C1C18-FBBF-49D6-82F4-CD5F64E4AE3E}" srcOrd="0" destOrd="0" presId="urn:microsoft.com/office/officeart/2008/layout/LinedList"/>
    <dgm:cxn modelId="{27899544-5433-457B-B76E-FAB0F8537959}" type="presParOf" srcId="{565F8CD6-3BA2-4C48-B569-1C48CE58AD5C}" destId="{CB04D6D8-A468-4482-BFA6-6AD1AB52D87B}" srcOrd="1" destOrd="0" presId="urn:microsoft.com/office/officeart/2008/layout/LinedList"/>
    <dgm:cxn modelId="{2298AAC0-2988-4903-A211-272EC22E3762}" type="presParOf" srcId="{CB04D6D8-A468-4482-BFA6-6AD1AB52D87B}" destId="{CE0CDE30-5329-46F8-99DD-1FE6B09A2F73}" srcOrd="0" destOrd="0" presId="urn:microsoft.com/office/officeart/2008/layout/LinedList"/>
    <dgm:cxn modelId="{49013608-8F66-427F-B84E-F330B521D6F3}" type="presParOf" srcId="{CB04D6D8-A468-4482-BFA6-6AD1AB52D87B}" destId="{EE168C9A-3D06-42FD-8B58-ACD7A1E00523}" srcOrd="1" destOrd="0" presId="urn:microsoft.com/office/officeart/2008/layout/LinedList"/>
    <dgm:cxn modelId="{AB2C4DCD-BF7B-45EB-BA8C-5B48ACC82759}" type="presParOf" srcId="{565F8CD6-3BA2-4C48-B569-1C48CE58AD5C}" destId="{2F2834AE-39AC-42E3-BF48-170DEFDADEAC}" srcOrd="2" destOrd="0" presId="urn:microsoft.com/office/officeart/2008/layout/LinedList"/>
    <dgm:cxn modelId="{B68B2870-5176-45BE-B5D7-8FD9533DBD57}" type="presParOf" srcId="{565F8CD6-3BA2-4C48-B569-1C48CE58AD5C}" destId="{88B90319-F035-4118-BFC5-A886D849D127}" srcOrd="3" destOrd="0" presId="urn:microsoft.com/office/officeart/2008/layout/LinedList"/>
    <dgm:cxn modelId="{DE8C0856-7723-4CE8-B162-8B2D2E35282C}" type="presParOf" srcId="{88B90319-F035-4118-BFC5-A886D849D127}" destId="{3210FF5C-140A-4927-8DCF-4F5E07A293D1}" srcOrd="0" destOrd="0" presId="urn:microsoft.com/office/officeart/2008/layout/LinedList"/>
    <dgm:cxn modelId="{44A12B08-9A42-405E-A47E-320F865EB4FE}" type="presParOf" srcId="{88B90319-F035-4118-BFC5-A886D849D127}" destId="{094F3CE8-AEC9-4F16-975A-461B1CB46E8D}" srcOrd="1" destOrd="0" presId="urn:microsoft.com/office/officeart/2008/layout/LinedList"/>
    <dgm:cxn modelId="{C279124C-4EE9-4CA8-8443-12B4D99ADC8E}" type="presParOf" srcId="{565F8CD6-3BA2-4C48-B569-1C48CE58AD5C}" destId="{F34AB534-C5A3-4029-BE13-D54961CBDFF8}" srcOrd="4" destOrd="0" presId="urn:microsoft.com/office/officeart/2008/layout/LinedList"/>
    <dgm:cxn modelId="{8D11C876-7CCC-4354-95B8-D36800B23696}" type="presParOf" srcId="{565F8CD6-3BA2-4C48-B569-1C48CE58AD5C}" destId="{76B7C432-62D5-4FFE-92E1-E8B0A5CF8A94}" srcOrd="5" destOrd="0" presId="urn:microsoft.com/office/officeart/2008/layout/LinedList"/>
    <dgm:cxn modelId="{8B620FD3-6DD2-46A8-9F31-5383ACA1934E}" type="presParOf" srcId="{76B7C432-62D5-4FFE-92E1-E8B0A5CF8A94}" destId="{E41A7FE2-E749-40FD-96A8-B250DB3B00B7}" srcOrd="0" destOrd="0" presId="urn:microsoft.com/office/officeart/2008/layout/LinedList"/>
    <dgm:cxn modelId="{1B893425-F612-423E-A927-9A1D070ADF47}" type="presParOf" srcId="{76B7C432-62D5-4FFE-92E1-E8B0A5CF8A94}" destId="{A478561E-D832-4ABD-9300-9A9CC55CD7E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D83C00-28C3-416A-8058-AA0FD7DF78BA}" type="doc">
      <dgm:prSet loTypeId="urn:microsoft.com/office/officeart/2008/layout/LinedList" loCatId="list" qsTypeId="urn:microsoft.com/office/officeart/2005/8/quickstyle/simple1#2" qsCatId="simple" csTypeId="urn:microsoft.com/office/officeart/2005/8/colors/colorful2#2" csCatId="colorful" phldr="1"/>
      <dgm:spPr/>
      <dgm:t>
        <a:bodyPr/>
        <a:lstStyle/>
        <a:p>
          <a:endParaRPr lang="en-US"/>
        </a:p>
      </dgm:t>
    </dgm:pt>
    <dgm:pt modelId="{03B94460-3185-4882-869B-D442626484E6}">
      <dgm:prSet/>
      <dgm:spPr/>
      <dgm:t>
        <a:bodyPr anchor="ctr"/>
        <a:lstStyle/>
        <a:p>
          <a:pPr algn="l"/>
          <a:r>
            <a:rPr lang="en-US" b="0" dirty="0"/>
            <a:t>The Iowa Disaster Behavioral Health Response Plan provides an organizational framework for Iowa’s behavioral health response to disasters. </a:t>
          </a:r>
        </a:p>
        <a:p>
          <a:pPr algn="l"/>
          <a:endParaRPr lang="en-US" b="0" dirty="0"/>
        </a:p>
        <a:p>
          <a:pPr algn="l"/>
          <a:r>
            <a:rPr lang="en-US" b="0" dirty="0"/>
            <a:t>The plan seeks to increase understanding of disaster behavioral health, what it is and how it can help individuals, families, and communities recover following disasters.  </a:t>
          </a:r>
        </a:p>
      </dgm:t>
    </dgm:pt>
    <dgm:pt modelId="{AF5CC927-B763-4A4A-96B3-B012580DFD0B}" type="parTrans" cxnId="{9D177B7A-1897-4D8E-90DC-970EB0F08FEC}">
      <dgm:prSet/>
      <dgm:spPr/>
      <dgm:t>
        <a:bodyPr/>
        <a:lstStyle/>
        <a:p>
          <a:endParaRPr lang="en-US"/>
        </a:p>
      </dgm:t>
    </dgm:pt>
    <dgm:pt modelId="{62678A44-BD81-49F9-AD54-98ADA6E9E4C4}" type="sibTrans" cxnId="{9D177B7A-1897-4D8E-90DC-970EB0F08FEC}">
      <dgm:prSet/>
      <dgm:spPr/>
      <dgm:t>
        <a:bodyPr/>
        <a:lstStyle/>
        <a:p>
          <a:endParaRPr lang="en-US"/>
        </a:p>
      </dgm:t>
    </dgm:pt>
    <dgm:pt modelId="{D9528546-7FB5-4794-92C4-B01A9F19C43F}">
      <dgm:prSet/>
      <dgm:spPr/>
      <dgm:t>
        <a:bodyPr anchor="ctr"/>
        <a:lstStyle/>
        <a:p>
          <a:r>
            <a:rPr lang="en-US" dirty="0"/>
            <a:t>Behavioral health preparedness activities, interventions and response are directed by the Iowa Health and Human Services, Division of Behavioral Health and are carried out by the Disaster Behavioral Health Response Team (DBHRT) and/or Project Recovery Iowa. </a:t>
          </a:r>
        </a:p>
      </dgm:t>
    </dgm:pt>
    <dgm:pt modelId="{2D62BEEE-2F1E-4AA0-9461-90385F144362}" type="parTrans" cxnId="{CE5DBD53-54F8-4FF9-A37F-F032B88623AF}">
      <dgm:prSet/>
      <dgm:spPr/>
      <dgm:t>
        <a:bodyPr/>
        <a:lstStyle/>
        <a:p>
          <a:endParaRPr lang="en-US"/>
        </a:p>
      </dgm:t>
    </dgm:pt>
    <dgm:pt modelId="{82281AEB-1869-4F22-AA62-F97FCB895A87}" type="sibTrans" cxnId="{CE5DBD53-54F8-4FF9-A37F-F032B88623AF}">
      <dgm:prSet/>
      <dgm:spPr/>
      <dgm:t>
        <a:bodyPr/>
        <a:lstStyle/>
        <a:p>
          <a:endParaRPr lang="en-US"/>
        </a:p>
      </dgm:t>
    </dgm:pt>
    <dgm:pt modelId="{880BD39E-AD71-4C2B-BBB8-E3FF1619A565}" type="pres">
      <dgm:prSet presAssocID="{84D83C00-28C3-416A-8058-AA0FD7DF78BA}" presName="vert0" presStyleCnt="0">
        <dgm:presLayoutVars>
          <dgm:dir/>
          <dgm:animOne val="branch"/>
          <dgm:animLvl val="lvl"/>
        </dgm:presLayoutVars>
      </dgm:prSet>
      <dgm:spPr/>
    </dgm:pt>
    <dgm:pt modelId="{D2487F0D-1AB9-41AB-8153-54FB0035F410}" type="pres">
      <dgm:prSet presAssocID="{03B94460-3185-4882-869B-D442626484E6}" presName="thickLine" presStyleLbl="alignNode1" presStyleIdx="0" presStyleCnt="2"/>
      <dgm:spPr/>
    </dgm:pt>
    <dgm:pt modelId="{FADB36A9-B2AC-4259-B4C9-654ADCADE6C6}" type="pres">
      <dgm:prSet presAssocID="{03B94460-3185-4882-869B-D442626484E6}" presName="horz1" presStyleCnt="0"/>
      <dgm:spPr/>
    </dgm:pt>
    <dgm:pt modelId="{2712D83C-ED8D-41D9-A1F4-5FEBD3D724C2}" type="pres">
      <dgm:prSet presAssocID="{03B94460-3185-4882-869B-D442626484E6}" presName="tx1" presStyleLbl="revTx" presStyleIdx="0" presStyleCnt="2"/>
      <dgm:spPr/>
    </dgm:pt>
    <dgm:pt modelId="{7EE1F15F-6357-40F9-80A7-F979C29E5B8D}" type="pres">
      <dgm:prSet presAssocID="{03B94460-3185-4882-869B-D442626484E6}" presName="vert1" presStyleCnt="0"/>
      <dgm:spPr/>
    </dgm:pt>
    <dgm:pt modelId="{949907D7-23AE-4D01-9896-FAA0AADD1AF0}" type="pres">
      <dgm:prSet presAssocID="{D9528546-7FB5-4794-92C4-B01A9F19C43F}" presName="thickLine" presStyleLbl="alignNode1" presStyleIdx="1" presStyleCnt="2"/>
      <dgm:spPr/>
    </dgm:pt>
    <dgm:pt modelId="{62EDBA05-FDFC-4A5B-BE2A-52DC0C7315E6}" type="pres">
      <dgm:prSet presAssocID="{D9528546-7FB5-4794-92C4-B01A9F19C43F}" presName="horz1" presStyleCnt="0"/>
      <dgm:spPr/>
    </dgm:pt>
    <dgm:pt modelId="{FA73BB2E-3750-4085-BB12-CC67D15613A1}" type="pres">
      <dgm:prSet presAssocID="{D9528546-7FB5-4794-92C4-B01A9F19C43F}" presName="tx1" presStyleLbl="revTx" presStyleIdx="1" presStyleCnt="2"/>
      <dgm:spPr/>
    </dgm:pt>
    <dgm:pt modelId="{5317D959-D385-4178-880A-F0BCE9082384}" type="pres">
      <dgm:prSet presAssocID="{D9528546-7FB5-4794-92C4-B01A9F19C43F}" presName="vert1" presStyleCnt="0"/>
      <dgm:spPr/>
    </dgm:pt>
  </dgm:ptLst>
  <dgm:cxnLst>
    <dgm:cxn modelId="{92F9383B-F19A-42C3-B8E1-CAEDCE0B7399}" type="presOf" srcId="{84D83C00-28C3-416A-8058-AA0FD7DF78BA}" destId="{880BD39E-AD71-4C2B-BBB8-E3FF1619A565}" srcOrd="0" destOrd="0" presId="urn:microsoft.com/office/officeart/2008/layout/LinedList"/>
    <dgm:cxn modelId="{CE5DBD53-54F8-4FF9-A37F-F032B88623AF}" srcId="{84D83C00-28C3-416A-8058-AA0FD7DF78BA}" destId="{D9528546-7FB5-4794-92C4-B01A9F19C43F}" srcOrd="1" destOrd="0" parTransId="{2D62BEEE-2F1E-4AA0-9461-90385F144362}" sibTransId="{82281AEB-1869-4F22-AA62-F97FCB895A87}"/>
    <dgm:cxn modelId="{9D177B7A-1897-4D8E-90DC-970EB0F08FEC}" srcId="{84D83C00-28C3-416A-8058-AA0FD7DF78BA}" destId="{03B94460-3185-4882-869B-D442626484E6}" srcOrd="0" destOrd="0" parTransId="{AF5CC927-B763-4A4A-96B3-B012580DFD0B}" sibTransId="{62678A44-BD81-49F9-AD54-98ADA6E9E4C4}"/>
    <dgm:cxn modelId="{B56D1F7F-18D9-49F7-AFA2-35EC1D675507}" type="presOf" srcId="{D9528546-7FB5-4794-92C4-B01A9F19C43F}" destId="{FA73BB2E-3750-4085-BB12-CC67D15613A1}" srcOrd="0" destOrd="0" presId="urn:microsoft.com/office/officeart/2008/layout/LinedList"/>
    <dgm:cxn modelId="{C18632AF-D14B-4D73-AA9D-D3456B48BE39}" type="presOf" srcId="{03B94460-3185-4882-869B-D442626484E6}" destId="{2712D83C-ED8D-41D9-A1F4-5FEBD3D724C2}" srcOrd="0" destOrd="0" presId="urn:microsoft.com/office/officeart/2008/layout/LinedList"/>
    <dgm:cxn modelId="{D658F13E-2DF5-44D2-A96D-D88A63FDFFA9}" type="presParOf" srcId="{880BD39E-AD71-4C2B-BBB8-E3FF1619A565}" destId="{D2487F0D-1AB9-41AB-8153-54FB0035F410}" srcOrd="0" destOrd="0" presId="urn:microsoft.com/office/officeart/2008/layout/LinedList"/>
    <dgm:cxn modelId="{60D133FC-22B2-438F-8467-288E2BCB27E8}" type="presParOf" srcId="{880BD39E-AD71-4C2B-BBB8-E3FF1619A565}" destId="{FADB36A9-B2AC-4259-B4C9-654ADCADE6C6}" srcOrd="1" destOrd="0" presId="urn:microsoft.com/office/officeart/2008/layout/LinedList"/>
    <dgm:cxn modelId="{67C56826-FD38-4A76-9FBE-321114E450D1}" type="presParOf" srcId="{FADB36A9-B2AC-4259-B4C9-654ADCADE6C6}" destId="{2712D83C-ED8D-41D9-A1F4-5FEBD3D724C2}" srcOrd="0" destOrd="0" presId="urn:microsoft.com/office/officeart/2008/layout/LinedList"/>
    <dgm:cxn modelId="{12BF0E71-DE8D-469B-AD77-9448EC52133C}" type="presParOf" srcId="{FADB36A9-B2AC-4259-B4C9-654ADCADE6C6}" destId="{7EE1F15F-6357-40F9-80A7-F979C29E5B8D}" srcOrd="1" destOrd="0" presId="urn:microsoft.com/office/officeart/2008/layout/LinedList"/>
    <dgm:cxn modelId="{0C505DF4-7DF7-4529-81AB-C84DA062302B}" type="presParOf" srcId="{880BD39E-AD71-4C2B-BBB8-E3FF1619A565}" destId="{949907D7-23AE-4D01-9896-FAA0AADD1AF0}" srcOrd="2" destOrd="0" presId="urn:microsoft.com/office/officeart/2008/layout/LinedList"/>
    <dgm:cxn modelId="{177DCA02-71F5-4F36-8872-5ACE268EDD0E}" type="presParOf" srcId="{880BD39E-AD71-4C2B-BBB8-E3FF1619A565}" destId="{62EDBA05-FDFC-4A5B-BE2A-52DC0C7315E6}" srcOrd="3" destOrd="0" presId="urn:microsoft.com/office/officeart/2008/layout/LinedList"/>
    <dgm:cxn modelId="{C17B32B8-DD50-42A8-BE10-B6B3CF63154B}" type="presParOf" srcId="{62EDBA05-FDFC-4A5B-BE2A-52DC0C7315E6}" destId="{FA73BB2E-3750-4085-BB12-CC67D15613A1}" srcOrd="0" destOrd="0" presId="urn:microsoft.com/office/officeart/2008/layout/LinedList"/>
    <dgm:cxn modelId="{7E5430B3-91EB-4662-B5D2-236139A6E817}" type="presParOf" srcId="{62EDBA05-FDFC-4A5B-BE2A-52DC0C7315E6}" destId="{5317D959-D385-4178-880A-F0BCE908238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879D84-78B8-43F9-B9A0-443D88C6FA81}"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9059200F-0648-4A7B-A014-943687B6C35B}">
      <dgm:prSet/>
      <dgm:spPr/>
      <dgm:t>
        <a:bodyPr/>
        <a:lstStyle/>
        <a:p>
          <a:pPr>
            <a:lnSpc>
              <a:spcPct val="100000"/>
            </a:lnSpc>
          </a:pPr>
          <a:r>
            <a:rPr lang="en-US" dirty="0"/>
            <a:t>The purpose of the plan is to provide a framework for organizing Iowa’s behavioral health response to disasters.  </a:t>
          </a:r>
        </a:p>
      </dgm:t>
    </dgm:pt>
    <dgm:pt modelId="{208C8A59-B07A-4175-95E0-724F70094A1B}" type="parTrans" cxnId="{44F541C8-F9A0-4833-986B-167351D5C6CE}">
      <dgm:prSet/>
      <dgm:spPr/>
      <dgm:t>
        <a:bodyPr/>
        <a:lstStyle/>
        <a:p>
          <a:endParaRPr lang="en-US"/>
        </a:p>
      </dgm:t>
    </dgm:pt>
    <dgm:pt modelId="{70DFD0C2-E9E5-41A0-A560-D23E22249F96}" type="sibTrans" cxnId="{44F541C8-F9A0-4833-986B-167351D5C6CE}">
      <dgm:prSet/>
      <dgm:spPr/>
      <dgm:t>
        <a:bodyPr/>
        <a:lstStyle/>
        <a:p>
          <a:endParaRPr lang="en-US"/>
        </a:p>
      </dgm:t>
    </dgm:pt>
    <dgm:pt modelId="{EEEC300C-BF6D-45F8-9005-4F88668549E6}">
      <dgm:prSet/>
      <dgm:spPr/>
      <dgm:t>
        <a:bodyPr/>
        <a:lstStyle/>
        <a:p>
          <a:pPr>
            <a:lnSpc>
              <a:spcPct val="100000"/>
            </a:lnSpc>
          </a:pPr>
          <a:r>
            <a:rPr lang="en-US" dirty="0"/>
            <a:t>Behavioral health disaster response addresses the psychological, emotional, behavioral and social issues which may arise from a disaster event.</a:t>
          </a:r>
        </a:p>
      </dgm:t>
    </dgm:pt>
    <dgm:pt modelId="{274A3302-B9A0-48C8-98B9-2795933B1CEE}" type="parTrans" cxnId="{7321CD78-6407-4FDC-A3F3-BB083A827FDD}">
      <dgm:prSet/>
      <dgm:spPr/>
      <dgm:t>
        <a:bodyPr/>
        <a:lstStyle/>
        <a:p>
          <a:endParaRPr lang="en-US"/>
        </a:p>
      </dgm:t>
    </dgm:pt>
    <dgm:pt modelId="{338453F0-19D7-463C-9C9B-C48FB062B94A}" type="sibTrans" cxnId="{7321CD78-6407-4FDC-A3F3-BB083A827FDD}">
      <dgm:prSet/>
      <dgm:spPr/>
      <dgm:t>
        <a:bodyPr/>
        <a:lstStyle/>
        <a:p>
          <a:endParaRPr lang="en-US"/>
        </a:p>
      </dgm:t>
    </dgm:pt>
    <dgm:pt modelId="{DA531477-5184-44F3-B9D6-B6500DE5C364}">
      <dgm:prSet/>
      <dgm:spPr/>
      <dgm:t>
        <a:bodyPr/>
        <a:lstStyle/>
        <a:p>
          <a:pPr>
            <a:lnSpc>
              <a:spcPct val="100000"/>
            </a:lnSpc>
          </a:pPr>
          <a:r>
            <a:rPr lang="en-US" dirty="0"/>
            <a:t>Disaster behavioral health services can help mitigate the severity of adverse psychological effects of the disaster and help restore social and psychological functioning for individuals, families and communities.</a:t>
          </a:r>
        </a:p>
      </dgm:t>
    </dgm:pt>
    <dgm:pt modelId="{D1FDC6FB-27DA-4BBE-A677-BE3D9F40DA80}" type="parTrans" cxnId="{BFA81066-AD98-49B8-9221-B9EF76F68FA0}">
      <dgm:prSet/>
      <dgm:spPr/>
      <dgm:t>
        <a:bodyPr/>
        <a:lstStyle/>
        <a:p>
          <a:endParaRPr lang="en-US"/>
        </a:p>
      </dgm:t>
    </dgm:pt>
    <dgm:pt modelId="{06A1332E-C8B5-40D4-B7CC-40A5693DF39F}" type="sibTrans" cxnId="{BFA81066-AD98-49B8-9221-B9EF76F68FA0}">
      <dgm:prSet/>
      <dgm:spPr/>
      <dgm:t>
        <a:bodyPr/>
        <a:lstStyle/>
        <a:p>
          <a:endParaRPr lang="en-US"/>
        </a:p>
      </dgm:t>
    </dgm:pt>
    <dgm:pt modelId="{CFB7FAF6-C267-4FC9-BD36-4AA8C0AFE4FE}">
      <dgm:prSet/>
      <dgm:spPr/>
      <dgm:t>
        <a:bodyPr/>
        <a:lstStyle/>
        <a:p>
          <a:pPr>
            <a:lnSpc>
              <a:spcPct val="100000"/>
            </a:lnSpc>
          </a:pPr>
          <a:r>
            <a:rPr lang="en-US" dirty="0"/>
            <a:t>The plan is meant to be an ever-changing document that can be modified to incorporate changing technologies and emerging best practices in behavioral health response.</a:t>
          </a:r>
        </a:p>
      </dgm:t>
    </dgm:pt>
    <dgm:pt modelId="{D733AC8E-8733-4CD1-8680-DBFE91E463E2}" type="parTrans" cxnId="{EBD661EC-0914-4318-8B9E-816F72EC07FB}">
      <dgm:prSet/>
      <dgm:spPr/>
      <dgm:t>
        <a:bodyPr/>
        <a:lstStyle/>
        <a:p>
          <a:endParaRPr lang="en-US"/>
        </a:p>
      </dgm:t>
    </dgm:pt>
    <dgm:pt modelId="{22C06B3B-A38E-4C70-82D5-A27050F5E3E7}" type="sibTrans" cxnId="{EBD661EC-0914-4318-8B9E-816F72EC07FB}">
      <dgm:prSet/>
      <dgm:spPr/>
      <dgm:t>
        <a:bodyPr/>
        <a:lstStyle/>
        <a:p>
          <a:endParaRPr lang="en-US"/>
        </a:p>
      </dgm:t>
    </dgm:pt>
    <dgm:pt modelId="{8E806A00-AC5B-4180-B4A9-E0895E916D18}" type="pres">
      <dgm:prSet presAssocID="{4A879D84-78B8-43F9-B9A0-443D88C6FA81}" presName="root" presStyleCnt="0">
        <dgm:presLayoutVars>
          <dgm:dir/>
          <dgm:resizeHandles val="exact"/>
        </dgm:presLayoutVars>
      </dgm:prSet>
      <dgm:spPr/>
    </dgm:pt>
    <dgm:pt modelId="{DBCCD483-59FA-49CD-B1D9-C8703BA8F4CF}" type="pres">
      <dgm:prSet presAssocID="{9059200F-0648-4A7B-A014-943687B6C35B}" presName="compNode" presStyleCnt="0"/>
      <dgm:spPr/>
    </dgm:pt>
    <dgm:pt modelId="{522905CA-ECC9-48A7-B8DD-823CB7E6374B}" type="pres">
      <dgm:prSet presAssocID="{9059200F-0648-4A7B-A014-943687B6C35B}" presName="bgRect" presStyleLbl="bgShp" presStyleIdx="0" presStyleCnt="4" custLinFactNeighborY="-3912"/>
      <dgm:spPr/>
    </dgm:pt>
    <dgm:pt modelId="{AC4B0F35-1CEF-4EE5-9887-58C5C67743A4}" type="pres">
      <dgm:prSet presAssocID="{9059200F-0648-4A7B-A014-943687B6C35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mbulance"/>
        </a:ext>
      </dgm:extLst>
    </dgm:pt>
    <dgm:pt modelId="{13A874AC-74F1-475E-B4C1-CCECA2F1DED7}" type="pres">
      <dgm:prSet presAssocID="{9059200F-0648-4A7B-A014-943687B6C35B}" presName="spaceRect" presStyleCnt="0"/>
      <dgm:spPr/>
    </dgm:pt>
    <dgm:pt modelId="{F3F544A7-F769-4615-859D-9C77C5E10AFC}" type="pres">
      <dgm:prSet presAssocID="{9059200F-0648-4A7B-A014-943687B6C35B}" presName="parTx" presStyleLbl="revTx" presStyleIdx="0" presStyleCnt="4">
        <dgm:presLayoutVars>
          <dgm:chMax val="0"/>
          <dgm:chPref val="0"/>
        </dgm:presLayoutVars>
      </dgm:prSet>
      <dgm:spPr/>
    </dgm:pt>
    <dgm:pt modelId="{59788C19-C255-468E-BCFC-7F3378FB7CE2}" type="pres">
      <dgm:prSet presAssocID="{70DFD0C2-E9E5-41A0-A560-D23E22249F96}" presName="sibTrans" presStyleCnt="0"/>
      <dgm:spPr/>
    </dgm:pt>
    <dgm:pt modelId="{1616103B-DA0F-4F60-BE9D-045AC61A85D4}" type="pres">
      <dgm:prSet presAssocID="{EEEC300C-BF6D-45F8-9005-4F88668549E6}" presName="compNode" presStyleCnt="0"/>
      <dgm:spPr/>
    </dgm:pt>
    <dgm:pt modelId="{6FC52B4D-25C8-49B2-A138-A394DD454316}" type="pres">
      <dgm:prSet presAssocID="{EEEC300C-BF6D-45F8-9005-4F88668549E6}" presName="bgRect" presStyleLbl="bgShp" presStyleIdx="1" presStyleCnt="4"/>
      <dgm:spPr/>
    </dgm:pt>
    <dgm:pt modelId="{8E3585EE-3CFE-4021-88B6-346D8CF33FE2}" type="pres">
      <dgm:prSet presAssocID="{EEEC300C-BF6D-45F8-9005-4F88668549E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ning"/>
        </a:ext>
      </dgm:extLst>
    </dgm:pt>
    <dgm:pt modelId="{A33B3432-0A69-4034-9658-882245E632C8}" type="pres">
      <dgm:prSet presAssocID="{EEEC300C-BF6D-45F8-9005-4F88668549E6}" presName="spaceRect" presStyleCnt="0"/>
      <dgm:spPr/>
    </dgm:pt>
    <dgm:pt modelId="{7712E8EE-458E-4859-B638-D16EBBEDBF76}" type="pres">
      <dgm:prSet presAssocID="{EEEC300C-BF6D-45F8-9005-4F88668549E6}" presName="parTx" presStyleLbl="revTx" presStyleIdx="1" presStyleCnt="4">
        <dgm:presLayoutVars>
          <dgm:chMax val="0"/>
          <dgm:chPref val="0"/>
        </dgm:presLayoutVars>
      </dgm:prSet>
      <dgm:spPr/>
    </dgm:pt>
    <dgm:pt modelId="{D52D8443-C904-4643-BBFC-110A441AFC42}" type="pres">
      <dgm:prSet presAssocID="{338453F0-19D7-463C-9C9B-C48FB062B94A}" presName="sibTrans" presStyleCnt="0"/>
      <dgm:spPr/>
    </dgm:pt>
    <dgm:pt modelId="{969A85DD-5A42-4C8F-A34E-5281F966788A}" type="pres">
      <dgm:prSet presAssocID="{DA531477-5184-44F3-B9D6-B6500DE5C364}" presName="compNode" presStyleCnt="0"/>
      <dgm:spPr/>
    </dgm:pt>
    <dgm:pt modelId="{59A3E8C8-4147-4CA7-9C8F-29C67054D9DB}" type="pres">
      <dgm:prSet presAssocID="{DA531477-5184-44F3-B9D6-B6500DE5C364}" presName="bgRect" presStyleLbl="bgShp" presStyleIdx="2" presStyleCnt="4"/>
      <dgm:spPr/>
    </dgm:pt>
    <dgm:pt modelId="{A666CA41-ECB4-42C4-9A10-4F103383141D}" type="pres">
      <dgm:prSet presAssocID="{DA531477-5184-44F3-B9D6-B6500DE5C36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CF736602-D5DB-44FC-8C39-FACADCAFB1CF}" type="pres">
      <dgm:prSet presAssocID="{DA531477-5184-44F3-B9D6-B6500DE5C364}" presName="spaceRect" presStyleCnt="0"/>
      <dgm:spPr/>
    </dgm:pt>
    <dgm:pt modelId="{8855EEC4-15DA-49E9-948D-5DAC5FD6EFFE}" type="pres">
      <dgm:prSet presAssocID="{DA531477-5184-44F3-B9D6-B6500DE5C364}" presName="parTx" presStyleLbl="revTx" presStyleIdx="2" presStyleCnt="4">
        <dgm:presLayoutVars>
          <dgm:chMax val="0"/>
          <dgm:chPref val="0"/>
        </dgm:presLayoutVars>
      </dgm:prSet>
      <dgm:spPr/>
    </dgm:pt>
    <dgm:pt modelId="{687F7AE7-2E16-44C9-BBF4-CB1DF0BA6C41}" type="pres">
      <dgm:prSet presAssocID="{06A1332E-C8B5-40D4-B7CC-40A5693DF39F}" presName="sibTrans" presStyleCnt="0"/>
      <dgm:spPr/>
    </dgm:pt>
    <dgm:pt modelId="{BBFD0966-77C9-41DA-B874-DB19E0D595A0}" type="pres">
      <dgm:prSet presAssocID="{CFB7FAF6-C267-4FC9-BD36-4AA8C0AFE4FE}" presName="compNode" presStyleCnt="0"/>
      <dgm:spPr/>
    </dgm:pt>
    <dgm:pt modelId="{60CDCA31-2A66-4A53-AE23-ECDCED76BF55}" type="pres">
      <dgm:prSet presAssocID="{CFB7FAF6-C267-4FC9-BD36-4AA8C0AFE4FE}" presName="bgRect" presStyleLbl="bgShp" presStyleIdx="3" presStyleCnt="4"/>
      <dgm:spPr/>
    </dgm:pt>
    <dgm:pt modelId="{94C89D05-44CF-4558-B12C-2C89BCB13690}" type="pres">
      <dgm:prSet presAssocID="{CFB7FAF6-C267-4FC9-BD36-4AA8C0AFE4F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074626A0-E77A-42A6-B6A0-7C3FFB6FDA6A}" type="pres">
      <dgm:prSet presAssocID="{CFB7FAF6-C267-4FC9-BD36-4AA8C0AFE4FE}" presName="spaceRect" presStyleCnt="0"/>
      <dgm:spPr/>
    </dgm:pt>
    <dgm:pt modelId="{58816918-68C6-43DC-88B1-F75E11191CEB}" type="pres">
      <dgm:prSet presAssocID="{CFB7FAF6-C267-4FC9-BD36-4AA8C0AFE4FE}" presName="parTx" presStyleLbl="revTx" presStyleIdx="3" presStyleCnt="4">
        <dgm:presLayoutVars>
          <dgm:chMax val="0"/>
          <dgm:chPref val="0"/>
        </dgm:presLayoutVars>
      </dgm:prSet>
      <dgm:spPr/>
    </dgm:pt>
  </dgm:ptLst>
  <dgm:cxnLst>
    <dgm:cxn modelId="{5DE5EA09-06FA-42A7-B9DD-27E2F936016C}" type="presOf" srcId="{9059200F-0648-4A7B-A014-943687B6C35B}" destId="{F3F544A7-F769-4615-859D-9C77C5E10AFC}" srcOrd="0" destOrd="0" presId="urn:microsoft.com/office/officeart/2018/2/layout/IconVerticalSolidList"/>
    <dgm:cxn modelId="{BFA81066-AD98-49B8-9221-B9EF76F68FA0}" srcId="{4A879D84-78B8-43F9-B9A0-443D88C6FA81}" destId="{DA531477-5184-44F3-B9D6-B6500DE5C364}" srcOrd="2" destOrd="0" parTransId="{D1FDC6FB-27DA-4BBE-A677-BE3D9F40DA80}" sibTransId="{06A1332E-C8B5-40D4-B7CC-40A5693DF39F}"/>
    <dgm:cxn modelId="{A78FEE73-01F9-47E7-B2EE-35947ED921E3}" type="presOf" srcId="{DA531477-5184-44F3-B9D6-B6500DE5C364}" destId="{8855EEC4-15DA-49E9-948D-5DAC5FD6EFFE}" srcOrd="0" destOrd="0" presId="urn:microsoft.com/office/officeart/2018/2/layout/IconVerticalSolidList"/>
    <dgm:cxn modelId="{7321CD78-6407-4FDC-A3F3-BB083A827FDD}" srcId="{4A879D84-78B8-43F9-B9A0-443D88C6FA81}" destId="{EEEC300C-BF6D-45F8-9005-4F88668549E6}" srcOrd="1" destOrd="0" parTransId="{274A3302-B9A0-48C8-98B9-2795933B1CEE}" sibTransId="{338453F0-19D7-463C-9C9B-C48FB062B94A}"/>
    <dgm:cxn modelId="{4FBE35B4-A55F-4A63-98E7-1BE9E469A4FB}" type="presOf" srcId="{4A879D84-78B8-43F9-B9A0-443D88C6FA81}" destId="{8E806A00-AC5B-4180-B4A9-E0895E916D18}" srcOrd="0" destOrd="0" presId="urn:microsoft.com/office/officeart/2018/2/layout/IconVerticalSolidList"/>
    <dgm:cxn modelId="{44F541C8-F9A0-4833-986B-167351D5C6CE}" srcId="{4A879D84-78B8-43F9-B9A0-443D88C6FA81}" destId="{9059200F-0648-4A7B-A014-943687B6C35B}" srcOrd="0" destOrd="0" parTransId="{208C8A59-B07A-4175-95E0-724F70094A1B}" sibTransId="{70DFD0C2-E9E5-41A0-A560-D23E22249F96}"/>
    <dgm:cxn modelId="{80A6BDEA-4676-41A1-ABEA-89F128A37937}" type="presOf" srcId="{CFB7FAF6-C267-4FC9-BD36-4AA8C0AFE4FE}" destId="{58816918-68C6-43DC-88B1-F75E11191CEB}" srcOrd="0" destOrd="0" presId="urn:microsoft.com/office/officeart/2018/2/layout/IconVerticalSolidList"/>
    <dgm:cxn modelId="{EBD661EC-0914-4318-8B9E-816F72EC07FB}" srcId="{4A879D84-78B8-43F9-B9A0-443D88C6FA81}" destId="{CFB7FAF6-C267-4FC9-BD36-4AA8C0AFE4FE}" srcOrd="3" destOrd="0" parTransId="{D733AC8E-8733-4CD1-8680-DBFE91E463E2}" sibTransId="{22C06B3B-A38E-4C70-82D5-A27050F5E3E7}"/>
    <dgm:cxn modelId="{75A76AFE-9DF9-45E9-9303-EBA7D79B65C4}" type="presOf" srcId="{EEEC300C-BF6D-45F8-9005-4F88668549E6}" destId="{7712E8EE-458E-4859-B638-D16EBBEDBF76}" srcOrd="0" destOrd="0" presId="urn:microsoft.com/office/officeart/2018/2/layout/IconVerticalSolidList"/>
    <dgm:cxn modelId="{6EAAEC57-380C-4CE5-9110-A78F498D6738}" type="presParOf" srcId="{8E806A00-AC5B-4180-B4A9-E0895E916D18}" destId="{DBCCD483-59FA-49CD-B1D9-C8703BA8F4CF}" srcOrd="0" destOrd="0" presId="urn:microsoft.com/office/officeart/2018/2/layout/IconVerticalSolidList"/>
    <dgm:cxn modelId="{130E7F85-A182-41E0-8A30-3BF68A7E7F61}" type="presParOf" srcId="{DBCCD483-59FA-49CD-B1D9-C8703BA8F4CF}" destId="{522905CA-ECC9-48A7-B8DD-823CB7E6374B}" srcOrd="0" destOrd="0" presId="urn:microsoft.com/office/officeart/2018/2/layout/IconVerticalSolidList"/>
    <dgm:cxn modelId="{ADB23022-649D-43F4-BB8F-E0D204E930DB}" type="presParOf" srcId="{DBCCD483-59FA-49CD-B1D9-C8703BA8F4CF}" destId="{AC4B0F35-1CEF-4EE5-9887-58C5C67743A4}" srcOrd="1" destOrd="0" presId="urn:microsoft.com/office/officeart/2018/2/layout/IconVerticalSolidList"/>
    <dgm:cxn modelId="{4F1EC91C-2D2A-4857-8E3C-DF42357C9C24}" type="presParOf" srcId="{DBCCD483-59FA-49CD-B1D9-C8703BA8F4CF}" destId="{13A874AC-74F1-475E-B4C1-CCECA2F1DED7}" srcOrd="2" destOrd="0" presId="urn:microsoft.com/office/officeart/2018/2/layout/IconVerticalSolidList"/>
    <dgm:cxn modelId="{03D25ADB-62D2-4022-853F-FD25739D8A00}" type="presParOf" srcId="{DBCCD483-59FA-49CD-B1D9-C8703BA8F4CF}" destId="{F3F544A7-F769-4615-859D-9C77C5E10AFC}" srcOrd="3" destOrd="0" presId="urn:microsoft.com/office/officeart/2018/2/layout/IconVerticalSolidList"/>
    <dgm:cxn modelId="{173A5B39-7C92-4236-B92C-39FEFCF5CB8D}" type="presParOf" srcId="{8E806A00-AC5B-4180-B4A9-E0895E916D18}" destId="{59788C19-C255-468E-BCFC-7F3378FB7CE2}" srcOrd="1" destOrd="0" presId="urn:microsoft.com/office/officeart/2018/2/layout/IconVerticalSolidList"/>
    <dgm:cxn modelId="{DF4F6D44-B925-4D72-B8EA-F8DB7155F6BB}" type="presParOf" srcId="{8E806A00-AC5B-4180-B4A9-E0895E916D18}" destId="{1616103B-DA0F-4F60-BE9D-045AC61A85D4}" srcOrd="2" destOrd="0" presId="urn:microsoft.com/office/officeart/2018/2/layout/IconVerticalSolidList"/>
    <dgm:cxn modelId="{D5F86BBA-CB35-4F90-B2AF-6351B3D5F00D}" type="presParOf" srcId="{1616103B-DA0F-4F60-BE9D-045AC61A85D4}" destId="{6FC52B4D-25C8-49B2-A138-A394DD454316}" srcOrd="0" destOrd="0" presId="urn:microsoft.com/office/officeart/2018/2/layout/IconVerticalSolidList"/>
    <dgm:cxn modelId="{57A5E95F-CF1F-4583-9B6E-1C1D72FD1169}" type="presParOf" srcId="{1616103B-DA0F-4F60-BE9D-045AC61A85D4}" destId="{8E3585EE-3CFE-4021-88B6-346D8CF33FE2}" srcOrd="1" destOrd="0" presId="urn:microsoft.com/office/officeart/2018/2/layout/IconVerticalSolidList"/>
    <dgm:cxn modelId="{5BBF9C80-C8BA-48EE-AFA0-D65C3D95BC56}" type="presParOf" srcId="{1616103B-DA0F-4F60-BE9D-045AC61A85D4}" destId="{A33B3432-0A69-4034-9658-882245E632C8}" srcOrd="2" destOrd="0" presId="urn:microsoft.com/office/officeart/2018/2/layout/IconVerticalSolidList"/>
    <dgm:cxn modelId="{3A185B54-89BD-4D30-BA39-FB6C50A815F8}" type="presParOf" srcId="{1616103B-DA0F-4F60-BE9D-045AC61A85D4}" destId="{7712E8EE-458E-4859-B638-D16EBBEDBF76}" srcOrd="3" destOrd="0" presId="urn:microsoft.com/office/officeart/2018/2/layout/IconVerticalSolidList"/>
    <dgm:cxn modelId="{206C3E67-333C-4B7F-9705-180E5B63ACC7}" type="presParOf" srcId="{8E806A00-AC5B-4180-B4A9-E0895E916D18}" destId="{D52D8443-C904-4643-BBFC-110A441AFC42}" srcOrd="3" destOrd="0" presId="urn:microsoft.com/office/officeart/2018/2/layout/IconVerticalSolidList"/>
    <dgm:cxn modelId="{489F856F-46CB-420D-AA2F-284E09D13B7A}" type="presParOf" srcId="{8E806A00-AC5B-4180-B4A9-E0895E916D18}" destId="{969A85DD-5A42-4C8F-A34E-5281F966788A}" srcOrd="4" destOrd="0" presId="urn:microsoft.com/office/officeart/2018/2/layout/IconVerticalSolidList"/>
    <dgm:cxn modelId="{D1EB6918-7056-4B9C-B9E0-D68C47D783D0}" type="presParOf" srcId="{969A85DD-5A42-4C8F-A34E-5281F966788A}" destId="{59A3E8C8-4147-4CA7-9C8F-29C67054D9DB}" srcOrd="0" destOrd="0" presId="urn:microsoft.com/office/officeart/2018/2/layout/IconVerticalSolidList"/>
    <dgm:cxn modelId="{840CCFD5-2EB6-48E6-82D1-D3A110CEE4C7}" type="presParOf" srcId="{969A85DD-5A42-4C8F-A34E-5281F966788A}" destId="{A666CA41-ECB4-42C4-9A10-4F103383141D}" srcOrd="1" destOrd="0" presId="urn:microsoft.com/office/officeart/2018/2/layout/IconVerticalSolidList"/>
    <dgm:cxn modelId="{2FF53BE1-F71A-4EF9-B5E6-C3D5A3B50DAD}" type="presParOf" srcId="{969A85DD-5A42-4C8F-A34E-5281F966788A}" destId="{CF736602-D5DB-44FC-8C39-FACADCAFB1CF}" srcOrd="2" destOrd="0" presId="urn:microsoft.com/office/officeart/2018/2/layout/IconVerticalSolidList"/>
    <dgm:cxn modelId="{140EA1FF-DEE2-41A5-A610-54BA8F07576E}" type="presParOf" srcId="{969A85DD-5A42-4C8F-A34E-5281F966788A}" destId="{8855EEC4-15DA-49E9-948D-5DAC5FD6EFFE}" srcOrd="3" destOrd="0" presId="urn:microsoft.com/office/officeart/2018/2/layout/IconVerticalSolidList"/>
    <dgm:cxn modelId="{6D8B5EB8-7427-437A-856A-25F9D6458971}" type="presParOf" srcId="{8E806A00-AC5B-4180-B4A9-E0895E916D18}" destId="{687F7AE7-2E16-44C9-BBF4-CB1DF0BA6C41}" srcOrd="5" destOrd="0" presId="urn:microsoft.com/office/officeart/2018/2/layout/IconVerticalSolidList"/>
    <dgm:cxn modelId="{82E588C4-D5EF-4FFE-ADDE-250B96838894}" type="presParOf" srcId="{8E806A00-AC5B-4180-B4A9-E0895E916D18}" destId="{BBFD0966-77C9-41DA-B874-DB19E0D595A0}" srcOrd="6" destOrd="0" presId="urn:microsoft.com/office/officeart/2018/2/layout/IconVerticalSolidList"/>
    <dgm:cxn modelId="{43436D32-8DB0-4249-A012-2077C3223AEB}" type="presParOf" srcId="{BBFD0966-77C9-41DA-B874-DB19E0D595A0}" destId="{60CDCA31-2A66-4A53-AE23-ECDCED76BF55}" srcOrd="0" destOrd="0" presId="urn:microsoft.com/office/officeart/2018/2/layout/IconVerticalSolidList"/>
    <dgm:cxn modelId="{A3FA8423-1F0D-4094-A31E-B1FA9384D12B}" type="presParOf" srcId="{BBFD0966-77C9-41DA-B874-DB19E0D595A0}" destId="{94C89D05-44CF-4558-B12C-2C89BCB13690}" srcOrd="1" destOrd="0" presId="urn:microsoft.com/office/officeart/2018/2/layout/IconVerticalSolidList"/>
    <dgm:cxn modelId="{1C974754-BF19-4AC2-B205-66B600F4AFA8}" type="presParOf" srcId="{BBFD0966-77C9-41DA-B874-DB19E0D595A0}" destId="{074626A0-E77A-42A6-B6A0-7C3FFB6FDA6A}" srcOrd="2" destOrd="0" presId="urn:microsoft.com/office/officeart/2018/2/layout/IconVerticalSolidList"/>
    <dgm:cxn modelId="{8E889644-ED8D-4D0C-83C8-CFCA7206CAF4}" type="presParOf" srcId="{BBFD0966-77C9-41DA-B874-DB19E0D595A0}" destId="{58816918-68C6-43DC-88B1-F75E11191CE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3FA4221-55EF-44A6-ACFB-EF06FD77F236}" type="doc">
      <dgm:prSet loTypeId="urn:microsoft.com/office/officeart/2008/layout/LinedList" loCatId="list" qsTypeId="urn:microsoft.com/office/officeart/2005/8/quickstyle/simple4#1" qsCatId="simple" csTypeId="urn:microsoft.com/office/officeart/2005/8/colors/colorful1#1" csCatId="colorful" phldr="1"/>
      <dgm:spPr/>
      <dgm:t>
        <a:bodyPr/>
        <a:lstStyle/>
        <a:p>
          <a:endParaRPr lang="en-US"/>
        </a:p>
      </dgm:t>
    </dgm:pt>
    <dgm:pt modelId="{DD48FC3F-D92F-48A3-A69F-DABB6192BB27}">
      <dgm:prSet/>
      <dgm:spPr/>
      <dgm:t>
        <a:bodyPr anchor="ctr"/>
        <a:lstStyle/>
        <a:p>
          <a:r>
            <a:rPr lang="en-US" dirty="0"/>
            <a:t>The first response to a disaster always occurs locally. </a:t>
          </a:r>
        </a:p>
      </dgm:t>
    </dgm:pt>
    <dgm:pt modelId="{5DDD2295-E561-49C5-93C4-A858E62E85A9}" type="parTrans" cxnId="{A45296A7-0F86-484B-BD6B-DCFD9EB922A5}">
      <dgm:prSet/>
      <dgm:spPr/>
      <dgm:t>
        <a:bodyPr/>
        <a:lstStyle/>
        <a:p>
          <a:endParaRPr lang="en-US"/>
        </a:p>
      </dgm:t>
    </dgm:pt>
    <dgm:pt modelId="{BC899736-09C3-438D-AA9D-BAA8508C6DA9}" type="sibTrans" cxnId="{A45296A7-0F86-484B-BD6B-DCFD9EB922A5}">
      <dgm:prSet/>
      <dgm:spPr/>
      <dgm:t>
        <a:bodyPr/>
        <a:lstStyle/>
        <a:p>
          <a:endParaRPr lang="en-US"/>
        </a:p>
      </dgm:t>
    </dgm:pt>
    <dgm:pt modelId="{204ACE0B-6D9F-4CC6-880C-3D5FC7BADEC4}">
      <dgm:prSet/>
      <dgm:spPr/>
      <dgm:t>
        <a:bodyPr/>
        <a:lstStyle/>
        <a:p>
          <a:r>
            <a:rPr lang="en-US" dirty="0"/>
            <a:t>Local planners understand the cultural, social and psychological needs of</a:t>
          </a:r>
          <a:r>
            <a:rPr lang="en-US" b="0" dirty="0"/>
            <a:t> people </a:t>
          </a:r>
          <a:r>
            <a:rPr lang="en-US" dirty="0"/>
            <a:t>in their area.</a:t>
          </a:r>
        </a:p>
      </dgm:t>
    </dgm:pt>
    <dgm:pt modelId="{A164101C-24E7-4A29-A2EA-C69612D584CE}" type="parTrans" cxnId="{DF2CDE25-772A-4E41-8246-D89607F711CC}">
      <dgm:prSet/>
      <dgm:spPr/>
      <dgm:t>
        <a:bodyPr/>
        <a:lstStyle/>
        <a:p>
          <a:endParaRPr lang="en-US"/>
        </a:p>
      </dgm:t>
    </dgm:pt>
    <dgm:pt modelId="{9BB28A34-2CDA-4E50-BA90-091872E01D91}" type="sibTrans" cxnId="{DF2CDE25-772A-4E41-8246-D89607F711CC}">
      <dgm:prSet/>
      <dgm:spPr/>
      <dgm:t>
        <a:bodyPr/>
        <a:lstStyle/>
        <a:p>
          <a:endParaRPr lang="en-US"/>
        </a:p>
      </dgm:t>
    </dgm:pt>
    <dgm:pt modelId="{69964EC4-4210-49A2-B36B-C9F81D63EC64}">
      <dgm:prSet/>
      <dgm:spPr/>
      <dgm:t>
        <a:bodyPr/>
        <a:lstStyle/>
        <a:p>
          <a:r>
            <a:rPr lang="en-US" dirty="0"/>
            <a:t>The Iowa Disaster Behavioral  Health Response Plan builds on the strengths of Iowa’s local communities.</a:t>
          </a:r>
        </a:p>
      </dgm:t>
    </dgm:pt>
    <dgm:pt modelId="{F46851EA-7992-4B50-AE02-6703FAC81201}" type="parTrans" cxnId="{490E9334-D549-4017-AD6C-DD28A69E3071}">
      <dgm:prSet/>
      <dgm:spPr/>
      <dgm:t>
        <a:bodyPr/>
        <a:lstStyle/>
        <a:p>
          <a:endParaRPr lang="en-US"/>
        </a:p>
      </dgm:t>
    </dgm:pt>
    <dgm:pt modelId="{55009DD7-E144-4529-8F40-86DA4AA5ACA8}" type="sibTrans" cxnId="{490E9334-D549-4017-AD6C-DD28A69E3071}">
      <dgm:prSet/>
      <dgm:spPr/>
      <dgm:t>
        <a:bodyPr/>
        <a:lstStyle/>
        <a:p>
          <a:endParaRPr lang="en-US"/>
        </a:p>
      </dgm:t>
    </dgm:pt>
    <dgm:pt modelId="{5D455120-6E25-41B0-ADB7-834FAE6BBD0F}">
      <dgm:prSet/>
      <dgm:spPr/>
      <dgm:t>
        <a:bodyPr/>
        <a:lstStyle/>
        <a:p>
          <a:r>
            <a:rPr lang="en-US" dirty="0"/>
            <a:t>Disaster behavioral health services supplement and do not replace the strength of communities and local efforts.</a:t>
          </a:r>
        </a:p>
      </dgm:t>
    </dgm:pt>
    <dgm:pt modelId="{5021F4B6-A430-4070-86F8-F24ABE966089}" type="parTrans" cxnId="{B0B38151-1BAE-44F0-87A7-37023FFEAB39}">
      <dgm:prSet/>
      <dgm:spPr/>
      <dgm:t>
        <a:bodyPr/>
        <a:lstStyle/>
        <a:p>
          <a:endParaRPr lang="en-US"/>
        </a:p>
      </dgm:t>
    </dgm:pt>
    <dgm:pt modelId="{B314CBC5-5FAC-4F77-AF73-63E087140FBB}" type="sibTrans" cxnId="{B0B38151-1BAE-44F0-87A7-37023FFEAB39}">
      <dgm:prSet/>
      <dgm:spPr/>
      <dgm:t>
        <a:bodyPr/>
        <a:lstStyle/>
        <a:p>
          <a:endParaRPr lang="en-US"/>
        </a:p>
      </dgm:t>
    </dgm:pt>
    <dgm:pt modelId="{99CC4684-A6FE-4B14-A1AA-68DF985CCE91}" type="pres">
      <dgm:prSet presAssocID="{83FA4221-55EF-44A6-ACFB-EF06FD77F236}" presName="vert0" presStyleCnt="0">
        <dgm:presLayoutVars>
          <dgm:dir/>
          <dgm:animOne val="branch"/>
          <dgm:animLvl val="lvl"/>
        </dgm:presLayoutVars>
      </dgm:prSet>
      <dgm:spPr/>
    </dgm:pt>
    <dgm:pt modelId="{8501917D-2A11-4135-A222-13834E0CB3A2}" type="pres">
      <dgm:prSet presAssocID="{DD48FC3F-D92F-48A3-A69F-DABB6192BB27}" presName="thickLine" presStyleLbl="alignNode1" presStyleIdx="0" presStyleCnt="4"/>
      <dgm:spPr/>
    </dgm:pt>
    <dgm:pt modelId="{DECACE0D-5396-4DA7-A2CA-BA676D2B031B}" type="pres">
      <dgm:prSet presAssocID="{DD48FC3F-D92F-48A3-A69F-DABB6192BB27}" presName="horz1" presStyleCnt="0"/>
      <dgm:spPr/>
    </dgm:pt>
    <dgm:pt modelId="{7C151F5C-4618-43D4-B811-52F5CC83F976}" type="pres">
      <dgm:prSet presAssocID="{DD48FC3F-D92F-48A3-A69F-DABB6192BB27}" presName="tx1" presStyleLbl="revTx" presStyleIdx="0" presStyleCnt="4"/>
      <dgm:spPr/>
    </dgm:pt>
    <dgm:pt modelId="{C5AF6820-ADA7-4B0F-B2E1-1B1899AADAD9}" type="pres">
      <dgm:prSet presAssocID="{DD48FC3F-D92F-48A3-A69F-DABB6192BB27}" presName="vert1" presStyleCnt="0"/>
      <dgm:spPr/>
    </dgm:pt>
    <dgm:pt modelId="{4AF44A46-8B4F-4122-BF55-0E180E3E9058}" type="pres">
      <dgm:prSet presAssocID="{204ACE0B-6D9F-4CC6-880C-3D5FC7BADEC4}" presName="thickLine" presStyleLbl="alignNode1" presStyleIdx="1" presStyleCnt="4"/>
      <dgm:spPr/>
    </dgm:pt>
    <dgm:pt modelId="{748404A3-9499-4D07-8FA5-F18C9461DE83}" type="pres">
      <dgm:prSet presAssocID="{204ACE0B-6D9F-4CC6-880C-3D5FC7BADEC4}" presName="horz1" presStyleCnt="0"/>
      <dgm:spPr/>
    </dgm:pt>
    <dgm:pt modelId="{4C4BA863-5424-4AE7-904F-E5C5E12A98A0}" type="pres">
      <dgm:prSet presAssocID="{204ACE0B-6D9F-4CC6-880C-3D5FC7BADEC4}" presName="tx1" presStyleLbl="revTx" presStyleIdx="1" presStyleCnt="4"/>
      <dgm:spPr/>
    </dgm:pt>
    <dgm:pt modelId="{0E6BB146-0445-42F2-A0F1-3CE025C2EE86}" type="pres">
      <dgm:prSet presAssocID="{204ACE0B-6D9F-4CC6-880C-3D5FC7BADEC4}" presName="vert1" presStyleCnt="0"/>
      <dgm:spPr/>
    </dgm:pt>
    <dgm:pt modelId="{C5D2CBD7-5CC9-40AB-9974-83307F6100FE}" type="pres">
      <dgm:prSet presAssocID="{69964EC4-4210-49A2-B36B-C9F81D63EC64}" presName="thickLine" presStyleLbl="alignNode1" presStyleIdx="2" presStyleCnt="4"/>
      <dgm:spPr/>
    </dgm:pt>
    <dgm:pt modelId="{C62F7BC6-5631-4C57-999E-DC454ECB123A}" type="pres">
      <dgm:prSet presAssocID="{69964EC4-4210-49A2-B36B-C9F81D63EC64}" presName="horz1" presStyleCnt="0"/>
      <dgm:spPr/>
    </dgm:pt>
    <dgm:pt modelId="{DCC40362-21B9-4EE2-BD69-DD9EC58FBE58}" type="pres">
      <dgm:prSet presAssocID="{69964EC4-4210-49A2-B36B-C9F81D63EC64}" presName="tx1" presStyleLbl="revTx" presStyleIdx="2" presStyleCnt="4"/>
      <dgm:spPr/>
    </dgm:pt>
    <dgm:pt modelId="{A1000C98-F5BB-4B55-9664-FD98139A42C7}" type="pres">
      <dgm:prSet presAssocID="{69964EC4-4210-49A2-B36B-C9F81D63EC64}" presName="vert1" presStyleCnt="0"/>
      <dgm:spPr/>
    </dgm:pt>
    <dgm:pt modelId="{A9AE1316-3CE2-44A4-A8C6-49D8EA663934}" type="pres">
      <dgm:prSet presAssocID="{5D455120-6E25-41B0-ADB7-834FAE6BBD0F}" presName="thickLine" presStyleLbl="alignNode1" presStyleIdx="3" presStyleCnt="4"/>
      <dgm:spPr/>
    </dgm:pt>
    <dgm:pt modelId="{56631738-C1F6-4CF7-BCF9-ABDC3A3FC435}" type="pres">
      <dgm:prSet presAssocID="{5D455120-6E25-41B0-ADB7-834FAE6BBD0F}" presName="horz1" presStyleCnt="0"/>
      <dgm:spPr/>
    </dgm:pt>
    <dgm:pt modelId="{DEB57507-F8D5-418F-96FB-A8EE77141D94}" type="pres">
      <dgm:prSet presAssocID="{5D455120-6E25-41B0-ADB7-834FAE6BBD0F}" presName="tx1" presStyleLbl="revTx" presStyleIdx="3" presStyleCnt="4"/>
      <dgm:spPr/>
    </dgm:pt>
    <dgm:pt modelId="{B0482528-941E-4F1C-9FAC-3D336C5FCAF8}" type="pres">
      <dgm:prSet presAssocID="{5D455120-6E25-41B0-ADB7-834FAE6BBD0F}" presName="vert1" presStyleCnt="0"/>
      <dgm:spPr/>
    </dgm:pt>
  </dgm:ptLst>
  <dgm:cxnLst>
    <dgm:cxn modelId="{DF2CDE25-772A-4E41-8246-D89607F711CC}" srcId="{83FA4221-55EF-44A6-ACFB-EF06FD77F236}" destId="{204ACE0B-6D9F-4CC6-880C-3D5FC7BADEC4}" srcOrd="1" destOrd="0" parTransId="{A164101C-24E7-4A29-A2EA-C69612D584CE}" sibTransId="{9BB28A34-2CDA-4E50-BA90-091872E01D91}"/>
    <dgm:cxn modelId="{490E9334-D549-4017-AD6C-DD28A69E3071}" srcId="{83FA4221-55EF-44A6-ACFB-EF06FD77F236}" destId="{69964EC4-4210-49A2-B36B-C9F81D63EC64}" srcOrd="2" destOrd="0" parTransId="{F46851EA-7992-4B50-AE02-6703FAC81201}" sibTransId="{55009DD7-E144-4529-8F40-86DA4AA5ACA8}"/>
    <dgm:cxn modelId="{65789D37-8DF6-45DD-88DF-F370EBE06661}" type="presOf" srcId="{69964EC4-4210-49A2-B36B-C9F81D63EC64}" destId="{DCC40362-21B9-4EE2-BD69-DD9EC58FBE58}" srcOrd="0" destOrd="0" presId="urn:microsoft.com/office/officeart/2008/layout/LinedList"/>
    <dgm:cxn modelId="{EF10E65C-0288-478D-A23C-9E0728EB6C3C}" type="presOf" srcId="{204ACE0B-6D9F-4CC6-880C-3D5FC7BADEC4}" destId="{4C4BA863-5424-4AE7-904F-E5C5E12A98A0}" srcOrd="0" destOrd="0" presId="urn:microsoft.com/office/officeart/2008/layout/LinedList"/>
    <dgm:cxn modelId="{B0B38151-1BAE-44F0-87A7-37023FFEAB39}" srcId="{83FA4221-55EF-44A6-ACFB-EF06FD77F236}" destId="{5D455120-6E25-41B0-ADB7-834FAE6BBD0F}" srcOrd="3" destOrd="0" parTransId="{5021F4B6-A430-4070-86F8-F24ABE966089}" sibTransId="{B314CBC5-5FAC-4F77-AF73-63E087140FBB}"/>
    <dgm:cxn modelId="{9B7C9F84-6A23-46B3-8976-56E73488821A}" type="presOf" srcId="{83FA4221-55EF-44A6-ACFB-EF06FD77F236}" destId="{99CC4684-A6FE-4B14-A1AA-68DF985CCE91}" srcOrd="0" destOrd="0" presId="urn:microsoft.com/office/officeart/2008/layout/LinedList"/>
    <dgm:cxn modelId="{001D8685-8E75-44F3-A0DC-06812753B7A5}" type="presOf" srcId="{5D455120-6E25-41B0-ADB7-834FAE6BBD0F}" destId="{DEB57507-F8D5-418F-96FB-A8EE77141D94}" srcOrd="0" destOrd="0" presId="urn:microsoft.com/office/officeart/2008/layout/LinedList"/>
    <dgm:cxn modelId="{A45296A7-0F86-484B-BD6B-DCFD9EB922A5}" srcId="{83FA4221-55EF-44A6-ACFB-EF06FD77F236}" destId="{DD48FC3F-D92F-48A3-A69F-DABB6192BB27}" srcOrd="0" destOrd="0" parTransId="{5DDD2295-E561-49C5-93C4-A858E62E85A9}" sibTransId="{BC899736-09C3-438D-AA9D-BAA8508C6DA9}"/>
    <dgm:cxn modelId="{3A198FCB-8052-47C1-8DE8-3243B66B7AC0}" type="presOf" srcId="{DD48FC3F-D92F-48A3-A69F-DABB6192BB27}" destId="{7C151F5C-4618-43D4-B811-52F5CC83F976}" srcOrd="0" destOrd="0" presId="urn:microsoft.com/office/officeart/2008/layout/LinedList"/>
    <dgm:cxn modelId="{3728AA1D-A71A-47B1-A4CD-D91606F1639E}" type="presParOf" srcId="{99CC4684-A6FE-4B14-A1AA-68DF985CCE91}" destId="{8501917D-2A11-4135-A222-13834E0CB3A2}" srcOrd="0" destOrd="0" presId="urn:microsoft.com/office/officeart/2008/layout/LinedList"/>
    <dgm:cxn modelId="{C0116E34-4A85-497E-ACC8-A64659A65571}" type="presParOf" srcId="{99CC4684-A6FE-4B14-A1AA-68DF985CCE91}" destId="{DECACE0D-5396-4DA7-A2CA-BA676D2B031B}" srcOrd="1" destOrd="0" presId="urn:microsoft.com/office/officeart/2008/layout/LinedList"/>
    <dgm:cxn modelId="{26E140E1-2B2B-4D48-9104-59510B854BFB}" type="presParOf" srcId="{DECACE0D-5396-4DA7-A2CA-BA676D2B031B}" destId="{7C151F5C-4618-43D4-B811-52F5CC83F976}" srcOrd="0" destOrd="0" presId="urn:microsoft.com/office/officeart/2008/layout/LinedList"/>
    <dgm:cxn modelId="{AB7AF3B5-279C-43BA-B886-8A95517C06E6}" type="presParOf" srcId="{DECACE0D-5396-4DA7-A2CA-BA676D2B031B}" destId="{C5AF6820-ADA7-4B0F-B2E1-1B1899AADAD9}" srcOrd="1" destOrd="0" presId="urn:microsoft.com/office/officeart/2008/layout/LinedList"/>
    <dgm:cxn modelId="{C143F6F4-E32D-4E51-964A-E5690BBB9F4C}" type="presParOf" srcId="{99CC4684-A6FE-4B14-A1AA-68DF985CCE91}" destId="{4AF44A46-8B4F-4122-BF55-0E180E3E9058}" srcOrd="2" destOrd="0" presId="urn:microsoft.com/office/officeart/2008/layout/LinedList"/>
    <dgm:cxn modelId="{53ABEE7F-DA28-4E77-96DC-4CE87FCDAED7}" type="presParOf" srcId="{99CC4684-A6FE-4B14-A1AA-68DF985CCE91}" destId="{748404A3-9499-4D07-8FA5-F18C9461DE83}" srcOrd="3" destOrd="0" presId="urn:microsoft.com/office/officeart/2008/layout/LinedList"/>
    <dgm:cxn modelId="{AAAE338D-D28B-49DB-BEC5-82E3B0038000}" type="presParOf" srcId="{748404A3-9499-4D07-8FA5-F18C9461DE83}" destId="{4C4BA863-5424-4AE7-904F-E5C5E12A98A0}" srcOrd="0" destOrd="0" presId="urn:microsoft.com/office/officeart/2008/layout/LinedList"/>
    <dgm:cxn modelId="{81186574-A0C7-4E02-AE14-B516CAC70241}" type="presParOf" srcId="{748404A3-9499-4D07-8FA5-F18C9461DE83}" destId="{0E6BB146-0445-42F2-A0F1-3CE025C2EE86}" srcOrd="1" destOrd="0" presId="urn:microsoft.com/office/officeart/2008/layout/LinedList"/>
    <dgm:cxn modelId="{1FF16A63-8865-4D7D-858F-4919E5D5FDD1}" type="presParOf" srcId="{99CC4684-A6FE-4B14-A1AA-68DF985CCE91}" destId="{C5D2CBD7-5CC9-40AB-9974-83307F6100FE}" srcOrd="4" destOrd="0" presId="urn:microsoft.com/office/officeart/2008/layout/LinedList"/>
    <dgm:cxn modelId="{C12A40E0-8642-4DE4-8C0F-71C311C6527E}" type="presParOf" srcId="{99CC4684-A6FE-4B14-A1AA-68DF985CCE91}" destId="{C62F7BC6-5631-4C57-999E-DC454ECB123A}" srcOrd="5" destOrd="0" presId="urn:microsoft.com/office/officeart/2008/layout/LinedList"/>
    <dgm:cxn modelId="{8604F206-3758-41D1-87DB-FF5E6B49F783}" type="presParOf" srcId="{C62F7BC6-5631-4C57-999E-DC454ECB123A}" destId="{DCC40362-21B9-4EE2-BD69-DD9EC58FBE58}" srcOrd="0" destOrd="0" presId="urn:microsoft.com/office/officeart/2008/layout/LinedList"/>
    <dgm:cxn modelId="{894F091A-9EBA-4C5B-96AC-31FE78515239}" type="presParOf" srcId="{C62F7BC6-5631-4C57-999E-DC454ECB123A}" destId="{A1000C98-F5BB-4B55-9664-FD98139A42C7}" srcOrd="1" destOrd="0" presId="urn:microsoft.com/office/officeart/2008/layout/LinedList"/>
    <dgm:cxn modelId="{3F5C0C55-8C21-45A8-87F7-16B63F406BFD}" type="presParOf" srcId="{99CC4684-A6FE-4B14-A1AA-68DF985CCE91}" destId="{A9AE1316-3CE2-44A4-A8C6-49D8EA663934}" srcOrd="6" destOrd="0" presId="urn:microsoft.com/office/officeart/2008/layout/LinedList"/>
    <dgm:cxn modelId="{3E1DAAA5-60D6-4AE3-8FC5-BAA7E36D7E74}" type="presParOf" srcId="{99CC4684-A6FE-4B14-A1AA-68DF985CCE91}" destId="{56631738-C1F6-4CF7-BCF9-ABDC3A3FC435}" srcOrd="7" destOrd="0" presId="urn:microsoft.com/office/officeart/2008/layout/LinedList"/>
    <dgm:cxn modelId="{1A415F1C-F984-4FE6-B43F-662050790D96}" type="presParOf" srcId="{56631738-C1F6-4CF7-BCF9-ABDC3A3FC435}" destId="{DEB57507-F8D5-418F-96FB-A8EE77141D94}" srcOrd="0" destOrd="0" presId="urn:microsoft.com/office/officeart/2008/layout/LinedList"/>
    <dgm:cxn modelId="{CA595410-5E31-4D61-912C-99C020A52D22}" type="presParOf" srcId="{56631738-C1F6-4CF7-BCF9-ABDC3A3FC435}" destId="{B0482528-941E-4F1C-9FAC-3D336C5FC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3B27626-4B73-46AD-BFC4-986C4B13DBD3}" type="doc">
      <dgm:prSet loTypeId="urn:microsoft.com/office/officeart/2018/2/layout/IconVerticalSolidList" loCatId="icon" qsTypeId="urn:microsoft.com/office/officeart/2005/8/quickstyle/simple1#35" qsCatId="simple" csTypeId="urn:microsoft.com/office/officeart/2005/8/colors/colorful1" csCatId="colorful" phldr="1"/>
      <dgm:spPr/>
      <dgm:t>
        <a:bodyPr/>
        <a:lstStyle/>
        <a:p>
          <a:endParaRPr lang="en-US"/>
        </a:p>
      </dgm:t>
    </dgm:pt>
    <dgm:pt modelId="{5F63E06C-0E17-414E-9B2F-87FA96F5C029}">
      <dgm:prSet custT="1"/>
      <dgm:spPr/>
      <dgm:t>
        <a:bodyPr/>
        <a:lstStyle/>
        <a:p>
          <a:pPr>
            <a:lnSpc>
              <a:spcPct val="100000"/>
            </a:lnSpc>
          </a:pPr>
          <a:r>
            <a:rPr lang="en-US" sz="1800" b="0" dirty="0"/>
            <a:t>The plan provides a statewide framework aligned with FEMA’s Response Plan.  </a:t>
          </a:r>
        </a:p>
      </dgm:t>
    </dgm:pt>
    <dgm:pt modelId="{6B8F0D05-27CA-4E6F-A18A-63190A994AB1}" type="parTrans" cxnId="{FD7731FE-DFF7-4779-A86A-C06C9E327F15}">
      <dgm:prSet/>
      <dgm:spPr/>
      <dgm:t>
        <a:bodyPr/>
        <a:lstStyle/>
        <a:p>
          <a:endParaRPr lang="en-US"/>
        </a:p>
      </dgm:t>
    </dgm:pt>
    <dgm:pt modelId="{956C7A8D-EA0C-4AB9-9C0D-66CF06B62213}" type="sibTrans" cxnId="{FD7731FE-DFF7-4779-A86A-C06C9E327F15}">
      <dgm:prSet/>
      <dgm:spPr/>
      <dgm:t>
        <a:bodyPr/>
        <a:lstStyle/>
        <a:p>
          <a:endParaRPr lang="en-US"/>
        </a:p>
      </dgm:t>
    </dgm:pt>
    <dgm:pt modelId="{2B4F1A7F-8ECB-46DB-B170-FD9CE8B8CF57}">
      <dgm:prSet custT="1"/>
      <dgm:spPr/>
      <dgm:t>
        <a:bodyPr/>
        <a:lstStyle/>
        <a:p>
          <a:pPr>
            <a:lnSpc>
              <a:spcPct val="100000"/>
            </a:lnSpc>
          </a:pPr>
          <a:r>
            <a:rPr lang="en-US" sz="1800" b="0" dirty="0"/>
            <a:t>The plan outlines scalable and flexible strategies to address natural, human-caused, crises and technological incidents affecting Iowa.</a:t>
          </a:r>
        </a:p>
      </dgm:t>
    </dgm:pt>
    <dgm:pt modelId="{1B2F973B-085A-4FF8-905B-2FAD737ED577}" type="parTrans" cxnId="{D8284173-2923-475B-9E0C-64C41BAC3555}">
      <dgm:prSet/>
      <dgm:spPr/>
      <dgm:t>
        <a:bodyPr/>
        <a:lstStyle/>
        <a:p>
          <a:endParaRPr lang="en-US"/>
        </a:p>
      </dgm:t>
    </dgm:pt>
    <dgm:pt modelId="{1BC92AE8-A114-4B4C-8BF3-50BB083614F1}" type="sibTrans" cxnId="{D8284173-2923-475B-9E0C-64C41BAC3555}">
      <dgm:prSet/>
      <dgm:spPr/>
      <dgm:t>
        <a:bodyPr/>
        <a:lstStyle/>
        <a:p>
          <a:endParaRPr lang="en-US"/>
        </a:p>
      </dgm:t>
    </dgm:pt>
    <dgm:pt modelId="{E57F4510-56E7-42DE-A846-8CDBA179F428}">
      <dgm:prSet custT="1"/>
      <dgm:spPr/>
      <dgm:t>
        <a:bodyPr/>
        <a:lstStyle/>
        <a:p>
          <a:pPr>
            <a:lnSpc>
              <a:spcPct val="100000"/>
            </a:lnSpc>
          </a:pPr>
          <a:r>
            <a:rPr lang="en-US" sz="1800" b="0" dirty="0"/>
            <a:t>The plan recognizes multiple incidents may occur concurrently, and behavioral health needs may evolve across response and recovery phases.</a:t>
          </a:r>
        </a:p>
      </dgm:t>
    </dgm:pt>
    <dgm:pt modelId="{F1EEFE46-D778-4CD3-B372-1D9F607D8552}" type="parTrans" cxnId="{D41882D1-6ECB-4716-BB03-11C0D57D56C7}">
      <dgm:prSet/>
      <dgm:spPr/>
      <dgm:t>
        <a:bodyPr/>
        <a:lstStyle/>
        <a:p>
          <a:endParaRPr lang="en-US"/>
        </a:p>
      </dgm:t>
    </dgm:pt>
    <dgm:pt modelId="{47982866-ECD4-4AC5-AD6E-7A54B1D2B955}" type="sibTrans" cxnId="{D41882D1-6ECB-4716-BB03-11C0D57D56C7}">
      <dgm:prSet/>
      <dgm:spPr/>
      <dgm:t>
        <a:bodyPr/>
        <a:lstStyle/>
        <a:p>
          <a:endParaRPr lang="en-US"/>
        </a:p>
      </dgm:t>
    </dgm:pt>
    <dgm:pt modelId="{B4BABE47-5C78-44E7-868E-58A4E344189C}">
      <dgm:prSet custT="1"/>
      <dgm:spPr/>
      <dgm:t>
        <a:bodyPr/>
        <a:lstStyle/>
        <a:p>
          <a:pPr>
            <a:lnSpc>
              <a:spcPct val="100000"/>
            </a:lnSpc>
          </a:pPr>
          <a:endParaRPr lang="en-US" sz="1600" b="0" dirty="0"/>
        </a:p>
        <a:p>
          <a:pPr>
            <a:lnSpc>
              <a:spcPct val="100000"/>
            </a:lnSpc>
          </a:pPr>
          <a:r>
            <a:rPr lang="en-US" sz="1800" b="0" dirty="0"/>
            <a:t>Coordinates planning to ensure appropriate resource activation, reduce duplication of service and supports behavioral health impact areas</a:t>
          </a:r>
          <a:br>
            <a:rPr lang="en-US" sz="1600" b="0" dirty="0"/>
          </a:br>
          <a:endParaRPr lang="en-US" sz="1600" b="0" dirty="0"/>
        </a:p>
      </dgm:t>
    </dgm:pt>
    <dgm:pt modelId="{AE192CAE-C492-4D65-89C7-01E7521C99C5}" type="parTrans" cxnId="{32780C03-54B9-4E26-8513-3F37D7913C07}">
      <dgm:prSet/>
      <dgm:spPr/>
      <dgm:t>
        <a:bodyPr/>
        <a:lstStyle/>
        <a:p>
          <a:endParaRPr lang="en-US"/>
        </a:p>
      </dgm:t>
    </dgm:pt>
    <dgm:pt modelId="{8402BD2B-9EFB-470D-9103-622315679FAB}" type="sibTrans" cxnId="{32780C03-54B9-4E26-8513-3F37D7913C07}">
      <dgm:prSet/>
      <dgm:spPr/>
      <dgm:t>
        <a:bodyPr/>
        <a:lstStyle/>
        <a:p>
          <a:endParaRPr lang="en-US"/>
        </a:p>
      </dgm:t>
    </dgm:pt>
    <dgm:pt modelId="{431306B0-1D51-429B-B3F6-B14CC9AC3458}" type="pres">
      <dgm:prSet presAssocID="{03B27626-4B73-46AD-BFC4-986C4B13DBD3}" presName="root" presStyleCnt="0">
        <dgm:presLayoutVars>
          <dgm:dir/>
          <dgm:resizeHandles val="exact"/>
        </dgm:presLayoutVars>
      </dgm:prSet>
      <dgm:spPr/>
    </dgm:pt>
    <dgm:pt modelId="{00123FBD-00F4-48EE-94FF-532934E46BA1}" type="pres">
      <dgm:prSet presAssocID="{5F63E06C-0E17-414E-9B2F-87FA96F5C029}" presName="compNode" presStyleCnt="0"/>
      <dgm:spPr/>
    </dgm:pt>
    <dgm:pt modelId="{83E21D68-26D6-492C-8114-607777406CB7}" type="pres">
      <dgm:prSet presAssocID="{5F63E06C-0E17-414E-9B2F-87FA96F5C029}" presName="bgRect" presStyleLbl="bgShp" presStyleIdx="0" presStyleCnt="4"/>
      <dgm:spPr/>
    </dgm:pt>
    <dgm:pt modelId="{200E0E96-F751-41C6-A634-3256F3A01823}" type="pres">
      <dgm:prSet presAssocID="{5F63E06C-0E17-414E-9B2F-87FA96F5C02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DFD91750-DC5E-48E4-938C-54E9CDA405F8}" type="pres">
      <dgm:prSet presAssocID="{5F63E06C-0E17-414E-9B2F-87FA96F5C029}" presName="spaceRect" presStyleCnt="0"/>
      <dgm:spPr/>
    </dgm:pt>
    <dgm:pt modelId="{199D5E4A-5189-47EB-83F2-E2CA4AAE29FE}" type="pres">
      <dgm:prSet presAssocID="{5F63E06C-0E17-414E-9B2F-87FA96F5C029}" presName="parTx" presStyleLbl="revTx" presStyleIdx="0" presStyleCnt="4">
        <dgm:presLayoutVars>
          <dgm:chMax val="0"/>
          <dgm:chPref val="0"/>
        </dgm:presLayoutVars>
      </dgm:prSet>
      <dgm:spPr/>
    </dgm:pt>
    <dgm:pt modelId="{33FA0957-3143-4A54-A96E-072A36F63598}" type="pres">
      <dgm:prSet presAssocID="{956C7A8D-EA0C-4AB9-9C0D-66CF06B62213}" presName="sibTrans" presStyleCnt="0"/>
      <dgm:spPr/>
    </dgm:pt>
    <dgm:pt modelId="{EE332EE9-D1F0-412A-B3A6-E7B4BAC9E60C}" type="pres">
      <dgm:prSet presAssocID="{2B4F1A7F-8ECB-46DB-B170-FD9CE8B8CF57}" presName="compNode" presStyleCnt="0"/>
      <dgm:spPr/>
    </dgm:pt>
    <dgm:pt modelId="{CCC349B7-627E-48FF-A730-CD0A1FBC0567}" type="pres">
      <dgm:prSet presAssocID="{2B4F1A7F-8ECB-46DB-B170-FD9CE8B8CF57}" presName="bgRect" presStyleLbl="bgShp" presStyleIdx="1" presStyleCnt="4"/>
      <dgm:spPr/>
    </dgm:pt>
    <dgm:pt modelId="{560EFC04-4ECD-4725-9133-7855D72AD495}" type="pres">
      <dgm:prSet presAssocID="{2B4F1A7F-8ECB-46DB-B170-FD9CE8B8CF5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ning"/>
        </a:ext>
      </dgm:extLst>
    </dgm:pt>
    <dgm:pt modelId="{A784F5BE-3F56-4884-A1EB-027FDF498EC2}" type="pres">
      <dgm:prSet presAssocID="{2B4F1A7F-8ECB-46DB-B170-FD9CE8B8CF57}" presName="spaceRect" presStyleCnt="0"/>
      <dgm:spPr/>
    </dgm:pt>
    <dgm:pt modelId="{A6B417FD-AC3D-4904-90C5-D759D6B66969}" type="pres">
      <dgm:prSet presAssocID="{2B4F1A7F-8ECB-46DB-B170-FD9CE8B8CF57}" presName="parTx" presStyleLbl="revTx" presStyleIdx="1" presStyleCnt="4">
        <dgm:presLayoutVars>
          <dgm:chMax val="0"/>
          <dgm:chPref val="0"/>
        </dgm:presLayoutVars>
      </dgm:prSet>
      <dgm:spPr/>
    </dgm:pt>
    <dgm:pt modelId="{CB7B4D45-B134-4D38-9578-CF8837AF23AA}" type="pres">
      <dgm:prSet presAssocID="{1BC92AE8-A114-4B4C-8BF3-50BB083614F1}" presName="sibTrans" presStyleCnt="0"/>
      <dgm:spPr/>
    </dgm:pt>
    <dgm:pt modelId="{52BCC9D2-46B9-477C-97DD-B27E42B52105}" type="pres">
      <dgm:prSet presAssocID="{E57F4510-56E7-42DE-A846-8CDBA179F428}" presName="compNode" presStyleCnt="0"/>
      <dgm:spPr/>
    </dgm:pt>
    <dgm:pt modelId="{43C0F935-B329-44A2-B987-368805A3D270}" type="pres">
      <dgm:prSet presAssocID="{E57F4510-56E7-42DE-A846-8CDBA179F428}" presName="bgRect" presStyleLbl="bgShp" presStyleIdx="2" presStyleCnt="4"/>
      <dgm:spPr/>
    </dgm:pt>
    <dgm:pt modelId="{C5EFA8B8-337E-4140-BA80-8E0BD534E1D0}" type="pres">
      <dgm:prSet presAssocID="{E57F4510-56E7-42DE-A846-8CDBA179F42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row Circle"/>
        </a:ext>
      </dgm:extLst>
    </dgm:pt>
    <dgm:pt modelId="{3A4EBE9F-72BC-445D-B332-9CDFBC01B5CE}" type="pres">
      <dgm:prSet presAssocID="{E57F4510-56E7-42DE-A846-8CDBA179F428}" presName="spaceRect" presStyleCnt="0"/>
      <dgm:spPr/>
    </dgm:pt>
    <dgm:pt modelId="{483D3A87-A551-463E-BA5F-3E4568FA4998}" type="pres">
      <dgm:prSet presAssocID="{E57F4510-56E7-42DE-A846-8CDBA179F428}" presName="parTx" presStyleLbl="revTx" presStyleIdx="2" presStyleCnt="4">
        <dgm:presLayoutVars>
          <dgm:chMax val="0"/>
          <dgm:chPref val="0"/>
        </dgm:presLayoutVars>
      </dgm:prSet>
      <dgm:spPr/>
    </dgm:pt>
    <dgm:pt modelId="{790E7C86-9AA3-4AF4-AD31-8D8A15287135}" type="pres">
      <dgm:prSet presAssocID="{47982866-ECD4-4AC5-AD6E-7A54B1D2B955}" presName="sibTrans" presStyleCnt="0"/>
      <dgm:spPr/>
    </dgm:pt>
    <dgm:pt modelId="{19AA54DE-24F3-484F-A2A5-615FC147DA6D}" type="pres">
      <dgm:prSet presAssocID="{B4BABE47-5C78-44E7-868E-58A4E344189C}" presName="compNode" presStyleCnt="0"/>
      <dgm:spPr/>
    </dgm:pt>
    <dgm:pt modelId="{C2EC618D-B062-4B1A-A6BC-4B6B30304F97}" type="pres">
      <dgm:prSet presAssocID="{B4BABE47-5C78-44E7-868E-58A4E344189C}" presName="bgRect" presStyleLbl="bgShp" presStyleIdx="3" presStyleCnt="4"/>
      <dgm:spPr>
        <a:ln>
          <a:noFill/>
        </a:ln>
      </dgm:spPr>
    </dgm:pt>
    <dgm:pt modelId="{8C8FD01E-37B9-4009-9652-7FE6036CFB39}" type="pres">
      <dgm:prSet presAssocID="{B4BABE47-5C78-44E7-868E-58A4E344189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roup"/>
        </a:ext>
      </dgm:extLst>
    </dgm:pt>
    <dgm:pt modelId="{2108910F-1DE7-4B17-9886-5374341A06F1}" type="pres">
      <dgm:prSet presAssocID="{B4BABE47-5C78-44E7-868E-58A4E344189C}" presName="spaceRect" presStyleCnt="0"/>
      <dgm:spPr/>
    </dgm:pt>
    <dgm:pt modelId="{EFEF0152-51E1-49BE-AF8A-C2ED28E0AB16}" type="pres">
      <dgm:prSet presAssocID="{B4BABE47-5C78-44E7-868E-58A4E344189C}" presName="parTx" presStyleLbl="revTx" presStyleIdx="3" presStyleCnt="4">
        <dgm:presLayoutVars>
          <dgm:chMax val="0"/>
          <dgm:chPref val="0"/>
        </dgm:presLayoutVars>
      </dgm:prSet>
      <dgm:spPr/>
    </dgm:pt>
  </dgm:ptLst>
  <dgm:cxnLst>
    <dgm:cxn modelId="{32780C03-54B9-4E26-8513-3F37D7913C07}" srcId="{03B27626-4B73-46AD-BFC4-986C4B13DBD3}" destId="{B4BABE47-5C78-44E7-868E-58A4E344189C}" srcOrd="3" destOrd="0" parTransId="{AE192CAE-C492-4D65-89C7-01E7521C99C5}" sibTransId="{8402BD2B-9EFB-470D-9103-622315679FAB}"/>
    <dgm:cxn modelId="{B156BC04-F7D4-4B1B-9B9B-569E667176D4}" type="presOf" srcId="{03B27626-4B73-46AD-BFC4-986C4B13DBD3}" destId="{431306B0-1D51-429B-B3F6-B14CC9AC3458}" srcOrd="0" destOrd="0" presId="urn:microsoft.com/office/officeart/2018/2/layout/IconVerticalSolidList"/>
    <dgm:cxn modelId="{D8284173-2923-475B-9E0C-64C41BAC3555}" srcId="{03B27626-4B73-46AD-BFC4-986C4B13DBD3}" destId="{2B4F1A7F-8ECB-46DB-B170-FD9CE8B8CF57}" srcOrd="1" destOrd="0" parTransId="{1B2F973B-085A-4FF8-905B-2FAD737ED577}" sibTransId="{1BC92AE8-A114-4B4C-8BF3-50BB083614F1}"/>
    <dgm:cxn modelId="{27DE519D-EB4D-49FE-B7CE-89009F80E259}" type="presOf" srcId="{E57F4510-56E7-42DE-A846-8CDBA179F428}" destId="{483D3A87-A551-463E-BA5F-3E4568FA4998}" srcOrd="0" destOrd="0" presId="urn:microsoft.com/office/officeart/2018/2/layout/IconVerticalSolidList"/>
    <dgm:cxn modelId="{84CB72B4-FDA4-4C9E-9D9C-0F9CB6D3C738}" type="presOf" srcId="{5F63E06C-0E17-414E-9B2F-87FA96F5C029}" destId="{199D5E4A-5189-47EB-83F2-E2CA4AAE29FE}" srcOrd="0" destOrd="0" presId="urn:microsoft.com/office/officeart/2018/2/layout/IconVerticalSolidList"/>
    <dgm:cxn modelId="{282BA5CD-5F8B-4A77-9426-D136BE648761}" type="presOf" srcId="{2B4F1A7F-8ECB-46DB-B170-FD9CE8B8CF57}" destId="{A6B417FD-AC3D-4904-90C5-D759D6B66969}" srcOrd="0" destOrd="0" presId="urn:microsoft.com/office/officeart/2018/2/layout/IconVerticalSolidList"/>
    <dgm:cxn modelId="{D41882D1-6ECB-4716-BB03-11C0D57D56C7}" srcId="{03B27626-4B73-46AD-BFC4-986C4B13DBD3}" destId="{E57F4510-56E7-42DE-A846-8CDBA179F428}" srcOrd="2" destOrd="0" parTransId="{F1EEFE46-D778-4CD3-B372-1D9F607D8552}" sibTransId="{47982866-ECD4-4AC5-AD6E-7A54B1D2B955}"/>
    <dgm:cxn modelId="{FA240AE1-0D88-42B7-AA56-5BC4DEA93735}" type="presOf" srcId="{B4BABE47-5C78-44E7-868E-58A4E344189C}" destId="{EFEF0152-51E1-49BE-AF8A-C2ED28E0AB16}" srcOrd="0" destOrd="0" presId="urn:microsoft.com/office/officeart/2018/2/layout/IconVerticalSolidList"/>
    <dgm:cxn modelId="{FD7731FE-DFF7-4779-A86A-C06C9E327F15}" srcId="{03B27626-4B73-46AD-BFC4-986C4B13DBD3}" destId="{5F63E06C-0E17-414E-9B2F-87FA96F5C029}" srcOrd="0" destOrd="0" parTransId="{6B8F0D05-27CA-4E6F-A18A-63190A994AB1}" sibTransId="{956C7A8D-EA0C-4AB9-9C0D-66CF06B62213}"/>
    <dgm:cxn modelId="{3F52AE12-4AD0-4720-A945-72BF55CE53DF}" type="presParOf" srcId="{431306B0-1D51-429B-B3F6-B14CC9AC3458}" destId="{00123FBD-00F4-48EE-94FF-532934E46BA1}" srcOrd="0" destOrd="0" presId="urn:microsoft.com/office/officeart/2018/2/layout/IconVerticalSolidList"/>
    <dgm:cxn modelId="{56112FE5-F6EB-42D6-B309-E7B286BF439E}" type="presParOf" srcId="{00123FBD-00F4-48EE-94FF-532934E46BA1}" destId="{83E21D68-26D6-492C-8114-607777406CB7}" srcOrd="0" destOrd="0" presId="urn:microsoft.com/office/officeart/2018/2/layout/IconVerticalSolidList"/>
    <dgm:cxn modelId="{816772C6-D916-42E4-869F-D62552718D92}" type="presParOf" srcId="{00123FBD-00F4-48EE-94FF-532934E46BA1}" destId="{200E0E96-F751-41C6-A634-3256F3A01823}" srcOrd="1" destOrd="0" presId="urn:microsoft.com/office/officeart/2018/2/layout/IconVerticalSolidList"/>
    <dgm:cxn modelId="{AA612BFA-35A0-4171-8AFD-5115240DBF7C}" type="presParOf" srcId="{00123FBD-00F4-48EE-94FF-532934E46BA1}" destId="{DFD91750-DC5E-48E4-938C-54E9CDA405F8}" srcOrd="2" destOrd="0" presId="urn:microsoft.com/office/officeart/2018/2/layout/IconVerticalSolidList"/>
    <dgm:cxn modelId="{1FD25422-919C-43B1-AFAF-F8F1995A3411}" type="presParOf" srcId="{00123FBD-00F4-48EE-94FF-532934E46BA1}" destId="{199D5E4A-5189-47EB-83F2-E2CA4AAE29FE}" srcOrd="3" destOrd="0" presId="urn:microsoft.com/office/officeart/2018/2/layout/IconVerticalSolidList"/>
    <dgm:cxn modelId="{EC0C064D-4DBC-4471-8B2F-189283EFB89D}" type="presParOf" srcId="{431306B0-1D51-429B-B3F6-B14CC9AC3458}" destId="{33FA0957-3143-4A54-A96E-072A36F63598}" srcOrd="1" destOrd="0" presId="urn:microsoft.com/office/officeart/2018/2/layout/IconVerticalSolidList"/>
    <dgm:cxn modelId="{BD287F1F-A82F-4ACD-97C3-9560C94E39DF}" type="presParOf" srcId="{431306B0-1D51-429B-B3F6-B14CC9AC3458}" destId="{EE332EE9-D1F0-412A-B3A6-E7B4BAC9E60C}" srcOrd="2" destOrd="0" presId="urn:microsoft.com/office/officeart/2018/2/layout/IconVerticalSolidList"/>
    <dgm:cxn modelId="{BA6EE8C4-F7DD-406F-BFCC-BB3A9173515F}" type="presParOf" srcId="{EE332EE9-D1F0-412A-B3A6-E7B4BAC9E60C}" destId="{CCC349B7-627E-48FF-A730-CD0A1FBC0567}" srcOrd="0" destOrd="0" presId="urn:microsoft.com/office/officeart/2018/2/layout/IconVerticalSolidList"/>
    <dgm:cxn modelId="{B7D628E7-2F30-43F2-B649-25DE1D768EBC}" type="presParOf" srcId="{EE332EE9-D1F0-412A-B3A6-E7B4BAC9E60C}" destId="{560EFC04-4ECD-4725-9133-7855D72AD495}" srcOrd="1" destOrd="0" presId="urn:microsoft.com/office/officeart/2018/2/layout/IconVerticalSolidList"/>
    <dgm:cxn modelId="{C3EDCDCD-66F0-479D-85F4-31121899274A}" type="presParOf" srcId="{EE332EE9-D1F0-412A-B3A6-E7B4BAC9E60C}" destId="{A784F5BE-3F56-4884-A1EB-027FDF498EC2}" srcOrd="2" destOrd="0" presId="urn:microsoft.com/office/officeart/2018/2/layout/IconVerticalSolidList"/>
    <dgm:cxn modelId="{050A96DD-EFA1-4B26-98FD-B3227C120B2E}" type="presParOf" srcId="{EE332EE9-D1F0-412A-B3A6-E7B4BAC9E60C}" destId="{A6B417FD-AC3D-4904-90C5-D759D6B66969}" srcOrd="3" destOrd="0" presId="urn:microsoft.com/office/officeart/2018/2/layout/IconVerticalSolidList"/>
    <dgm:cxn modelId="{991953EA-E2D9-4972-BA37-327280F2506F}" type="presParOf" srcId="{431306B0-1D51-429B-B3F6-B14CC9AC3458}" destId="{CB7B4D45-B134-4D38-9578-CF8837AF23AA}" srcOrd="3" destOrd="0" presId="urn:microsoft.com/office/officeart/2018/2/layout/IconVerticalSolidList"/>
    <dgm:cxn modelId="{8B566F3F-C5EE-4204-84F0-215196BC42F5}" type="presParOf" srcId="{431306B0-1D51-429B-B3F6-B14CC9AC3458}" destId="{52BCC9D2-46B9-477C-97DD-B27E42B52105}" srcOrd="4" destOrd="0" presId="urn:microsoft.com/office/officeart/2018/2/layout/IconVerticalSolidList"/>
    <dgm:cxn modelId="{11025900-1F81-40B9-84DC-E6BE13D70DA4}" type="presParOf" srcId="{52BCC9D2-46B9-477C-97DD-B27E42B52105}" destId="{43C0F935-B329-44A2-B987-368805A3D270}" srcOrd="0" destOrd="0" presId="urn:microsoft.com/office/officeart/2018/2/layout/IconVerticalSolidList"/>
    <dgm:cxn modelId="{19A726B0-8D13-4444-BE7A-4E1DD57C6441}" type="presParOf" srcId="{52BCC9D2-46B9-477C-97DD-B27E42B52105}" destId="{C5EFA8B8-337E-4140-BA80-8E0BD534E1D0}" srcOrd="1" destOrd="0" presId="urn:microsoft.com/office/officeart/2018/2/layout/IconVerticalSolidList"/>
    <dgm:cxn modelId="{2C17B4DD-2AF0-49AE-88A0-9BBFC84F1C9E}" type="presParOf" srcId="{52BCC9D2-46B9-477C-97DD-B27E42B52105}" destId="{3A4EBE9F-72BC-445D-B332-9CDFBC01B5CE}" srcOrd="2" destOrd="0" presId="urn:microsoft.com/office/officeart/2018/2/layout/IconVerticalSolidList"/>
    <dgm:cxn modelId="{1910C2C2-E332-4E61-82F0-BB3434A4F941}" type="presParOf" srcId="{52BCC9D2-46B9-477C-97DD-B27E42B52105}" destId="{483D3A87-A551-463E-BA5F-3E4568FA4998}" srcOrd="3" destOrd="0" presId="urn:microsoft.com/office/officeart/2018/2/layout/IconVerticalSolidList"/>
    <dgm:cxn modelId="{3832D059-7755-4D56-9279-03F1C7C8B583}" type="presParOf" srcId="{431306B0-1D51-429B-B3F6-B14CC9AC3458}" destId="{790E7C86-9AA3-4AF4-AD31-8D8A15287135}" srcOrd="5" destOrd="0" presId="urn:microsoft.com/office/officeart/2018/2/layout/IconVerticalSolidList"/>
    <dgm:cxn modelId="{CBBA8ABE-27CB-408E-8EA0-F8450F2D56DB}" type="presParOf" srcId="{431306B0-1D51-429B-B3F6-B14CC9AC3458}" destId="{19AA54DE-24F3-484F-A2A5-615FC147DA6D}" srcOrd="6" destOrd="0" presId="urn:microsoft.com/office/officeart/2018/2/layout/IconVerticalSolidList"/>
    <dgm:cxn modelId="{81FBF1C0-6552-4D0E-A8AB-6CAC0A8C9A15}" type="presParOf" srcId="{19AA54DE-24F3-484F-A2A5-615FC147DA6D}" destId="{C2EC618D-B062-4B1A-A6BC-4B6B30304F97}" srcOrd="0" destOrd="0" presId="urn:microsoft.com/office/officeart/2018/2/layout/IconVerticalSolidList"/>
    <dgm:cxn modelId="{8F87BEDD-8B85-4459-8FB4-F3D058F23BDC}" type="presParOf" srcId="{19AA54DE-24F3-484F-A2A5-615FC147DA6D}" destId="{8C8FD01E-37B9-4009-9652-7FE6036CFB39}" srcOrd="1" destOrd="0" presId="urn:microsoft.com/office/officeart/2018/2/layout/IconVerticalSolidList"/>
    <dgm:cxn modelId="{0C06B925-0FFD-4A9E-B81E-1ED115021201}" type="presParOf" srcId="{19AA54DE-24F3-484F-A2A5-615FC147DA6D}" destId="{2108910F-1DE7-4B17-9886-5374341A06F1}" srcOrd="2" destOrd="0" presId="urn:microsoft.com/office/officeart/2018/2/layout/IconVerticalSolidList"/>
    <dgm:cxn modelId="{2CBDFC03-1231-4DA3-9389-BAF4ADD226D9}" type="presParOf" srcId="{19AA54DE-24F3-484F-A2A5-615FC147DA6D}" destId="{EFEF0152-51E1-49BE-AF8A-C2ED28E0AB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B7B974E-9970-415A-894F-7A48496F6FFE}"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A742F467-9003-4924-8026-384B1EEF05AA}">
      <dgm:prSet/>
      <dgm:spPr/>
      <dgm:t>
        <a:bodyPr/>
        <a:lstStyle/>
        <a:p>
          <a:r>
            <a:rPr lang="en-US" dirty="0">
              <a:solidFill>
                <a:schemeClr val="tx1"/>
              </a:solidFill>
            </a:rPr>
            <a:t>Behavioral health needs assessment</a:t>
          </a:r>
        </a:p>
      </dgm:t>
    </dgm:pt>
    <dgm:pt modelId="{BE2C5415-9D26-4323-BA82-72CCC93BCBB7}" type="parTrans" cxnId="{2CBADFDA-1AF6-4251-BE10-E5B0A53CD8A9}">
      <dgm:prSet/>
      <dgm:spPr/>
      <dgm:t>
        <a:bodyPr/>
        <a:lstStyle/>
        <a:p>
          <a:endParaRPr lang="en-US"/>
        </a:p>
      </dgm:t>
    </dgm:pt>
    <dgm:pt modelId="{190E3AC5-EB6F-4DE5-9745-CADD20EA7A8E}" type="sibTrans" cxnId="{2CBADFDA-1AF6-4251-BE10-E5B0A53CD8A9}">
      <dgm:prSet/>
      <dgm:spPr/>
      <dgm:t>
        <a:bodyPr/>
        <a:lstStyle/>
        <a:p>
          <a:endParaRPr lang="en-US"/>
        </a:p>
      </dgm:t>
    </dgm:pt>
    <dgm:pt modelId="{17CE93C6-123F-4038-B34F-F654CA05C0E4}">
      <dgm:prSet/>
      <dgm:spPr/>
      <dgm:t>
        <a:bodyPr/>
        <a:lstStyle/>
        <a:p>
          <a:r>
            <a:rPr lang="en-US">
              <a:solidFill>
                <a:schemeClr val="tx1"/>
              </a:solidFill>
            </a:rPr>
            <a:t>Psychological First Aid</a:t>
          </a:r>
        </a:p>
      </dgm:t>
    </dgm:pt>
    <dgm:pt modelId="{8D9AAEFF-69BC-4C89-B90B-9D68AEFB7E11}" type="parTrans" cxnId="{0C045121-E45B-47FC-889B-FDE83772E93D}">
      <dgm:prSet/>
      <dgm:spPr/>
      <dgm:t>
        <a:bodyPr/>
        <a:lstStyle/>
        <a:p>
          <a:endParaRPr lang="en-US"/>
        </a:p>
      </dgm:t>
    </dgm:pt>
    <dgm:pt modelId="{3D0BD67A-0CF2-460C-A023-A7C1F4F5A659}" type="sibTrans" cxnId="{0C045121-E45B-47FC-889B-FDE83772E93D}">
      <dgm:prSet/>
      <dgm:spPr/>
      <dgm:t>
        <a:bodyPr/>
        <a:lstStyle/>
        <a:p>
          <a:endParaRPr lang="en-US"/>
        </a:p>
      </dgm:t>
    </dgm:pt>
    <dgm:pt modelId="{A79F1B98-B0D1-4E34-9884-3601B5C915E6}">
      <dgm:prSet/>
      <dgm:spPr/>
      <dgm:t>
        <a:bodyPr/>
        <a:lstStyle/>
        <a:p>
          <a:r>
            <a:rPr lang="en-US" dirty="0">
              <a:solidFill>
                <a:schemeClr val="bg1"/>
              </a:solidFill>
            </a:rPr>
            <a:t>Brief counseling and intervention</a:t>
          </a:r>
        </a:p>
      </dgm:t>
    </dgm:pt>
    <dgm:pt modelId="{E532102B-C0B3-4673-985F-CF069FEEC6A0}" type="parTrans" cxnId="{0B43F2C5-2F5B-4CD9-B6B1-408CDBC533CD}">
      <dgm:prSet/>
      <dgm:spPr/>
      <dgm:t>
        <a:bodyPr/>
        <a:lstStyle/>
        <a:p>
          <a:endParaRPr lang="en-US"/>
        </a:p>
      </dgm:t>
    </dgm:pt>
    <dgm:pt modelId="{C19E6EB0-68C1-45AD-90F3-D1292A81CA41}" type="sibTrans" cxnId="{0B43F2C5-2F5B-4CD9-B6B1-408CDBC533CD}">
      <dgm:prSet/>
      <dgm:spPr/>
      <dgm:t>
        <a:bodyPr/>
        <a:lstStyle/>
        <a:p>
          <a:endParaRPr lang="en-US"/>
        </a:p>
      </dgm:t>
    </dgm:pt>
    <dgm:pt modelId="{2B223705-4835-4B3E-9F86-1435048157B5}">
      <dgm:prSet/>
      <dgm:spPr/>
      <dgm:t>
        <a:bodyPr/>
        <a:lstStyle/>
        <a:p>
          <a:r>
            <a:rPr lang="en-US">
              <a:solidFill>
                <a:schemeClr val="tx1"/>
              </a:solidFill>
            </a:rPr>
            <a:t>Community outreach</a:t>
          </a:r>
        </a:p>
      </dgm:t>
    </dgm:pt>
    <dgm:pt modelId="{CD28F7AE-8493-4B42-9991-781378584821}" type="parTrans" cxnId="{C68EA35A-CF0F-4DED-88A9-E35C2D32CF7E}">
      <dgm:prSet/>
      <dgm:spPr/>
      <dgm:t>
        <a:bodyPr/>
        <a:lstStyle/>
        <a:p>
          <a:endParaRPr lang="en-US"/>
        </a:p>
      </dgm:t>
    </dgm:pt>
    <dgm:pt modelId="{3CE5C123-C484-4AC1-BAF8-A856957825E8}" type="sibTrans" cxnId="{C68EA35A-CF0F-4DED-88A9-E35C2D32CF7E}">
      <dgm:prSet/>
      <dgm:spPr/>
      <dgm:t>
        <a:bodyPr/>
        <a:lstStyle/>
        <a:p>
          <a:endParaRPr lang="en-US"/>
        </a:p>
      </dgm:t>
    </dgm:pt>
    <dgm:pt modelId="{AED728AF-182A-4FD7-AA25-DF30C2B8CA53}">
      <dgm:prSet/>
      <dgm:spPr/>
      <dgm:t>
        <a:bodyPr/>
        <a:lstStyle/>
        <a:p>
          <a:r>
            <a:rPr lang="en-US" dirty="0">
              <a:solidFill>
                <a:schemeClr val="bg1"/>
              </a:solidFill>
            </a:rPr>
            <a:t>Public information and education</a:t>
          </a:r>
        </a:p>
      </dgm:t>
    </dgm:pt>
    <dgm:pt modelId="{0C9D6A49-160E-4198-A372-B5294E87D25E}" type="parTrans" cxnId="{8384D81E-FD4F-4145-B79A-B63728913D61}">
      <dgm:prSet/>
      <dgm:spPr/>
      <dgm:t>
        <a:bodyPr/>
        <a:lstStyle/>
        <a:p>
          <a:endParaRPr lang="en-US"/>
        </a:p>
      </dgm:t>
    </dgm:pt>
    <dgm:pt modelId="{7979FF89-BFBD-45F4-8ABC-006C4E9F3085}" type="sibTrans" cxnId="{8384D81E-FD4F-4145-B79A-B63728913D61}">
      <dgm:prSet/>
      <dgm:spPr/>
      <dgm:t>
        <a:bodyPr/>
        <a:lstStyle/>
        <a:p>
          <a:endParaRPr lang="en-US"/>
        </a:p>
      </dgm:t>
    </dgm:pt>
    <dgm:pt modelId="{3EAEE588-173B-4A44-8E12-CF0F00373266}">
      <dgm:prSet/>
      <dgm:spPr/>
      <dgm:t>
        <a:bodyPr/>
        <a:lstStyle/>
        <a:p>
          <a:r>
            <a:rPr lang="en-US">
              <a:solidFill>
                <a:schemeClr val="tx1"/>
              </a:solidFill>
            </a:rPr>
            <a:t>Critical Incident Stress Management Services</a:t>
          </a:r>
        </a:p>
      </dgm:t>
    </dgm:pt>
    <dgm:pt modelId="{34AD9FDD-478B-4D84-A3C9-21C5714DFE1A}" type="parTrans" cxnId="{F05E3C43-E6C4-4FC0-A25B-BBD89FBAC9D0}">
      <dgm:prSet/>
      <dgm:spPr/>
      <dgm:t>
        <a:bodyPr/>
        <a:lstStyle/>
        <a:p>
          <a:endParaRPr lang="en-US"/>
        </a:p>
      </dgm:t>
    </dgm:pt>
    <dgm:pt modelId="{9705A768-EC21-46B5-B05F-99F8B162FD57}" type="sibTrans" cxnId="{F05E3C43-E6C4-4FC0-A25B-BBD89FBAC9D0}">
      <dgm:prSet/>
      <dgm:spPr/>
      <dgm:t>
        <a:bodyPr/>
        <a:lstStyle/>
        <a:p>
          <a:endParaRPr lang="en-US"/>
        </a:p>
      </dgm:t>
    </dgm:pt>
    <dgm:pt modelId="{2B212B5E-278A-4657-BBE7-A59EABF2E639}">
      <dgm:prSet/>
      <dgm:spPr/>
      <dgm:t>
        <a:bodyPr/>
        <a:lstStyle/>
        <a:p>
          <a:r>
            <a:rPr lang="en-US" dirty="0">
              <a:solidFill>
                <a:schemeClr val="tx1"/>
              </a:solidFill>
            </a:rPr>
            <a:t>Virtual counseling and personal support</a:t>
          </a:r>
        </a:p>
      </dgm:t>
    </dgm:pt>
    <dgm:pt modelId="{48F64FE8-AEA9-4D51-B605-48C82F490EF0}" type="parTrans" cxnId="{C00E531B-3700-49D1-84A6-140EC190F807}">
      <dgm:prSet/>
      <dgm:spPr/>
      <dgm:t>
        <a:bodyPr/>
        <a:lstStyle/>
        <a:p>
          <a:endParaRPr lang="en-US"/>
        </a:p>
      </dgm:t>
    </dgm:pt>
    <dgm:pt modelId="{603C9232-F0C8-4C2D-97D6-3350D5DBB251}" type="sibTrans" cxnId="{C00E531B-3700-49D1-84A6-140EC190F807}">
      <dgm:prSet/>
      <dgm:spPr/>
      <dgm:t>
        <a:bodyPr/>
        <a:lstStyle/>
        <a:p>
          <a:endParaRPr lang="en-US"/>
        </a:p>
      </dgm:t>
    </dgm:pt>
    <dgm:pt modelId="{3055484C-15F3-4862-AD7E-A29684FAE12D}" type="pres">
      <dgm:prSet presAssocID="{5B7B974E-9970-415A-894F-7A48496F6FFE}" presName="linear" presStyleCnt="0">
        <dgm:presLayoutVars>
          <dgm:dir/>
          <dgm:animLvl val="lvl"/>
          <dgm:resizeHandles val="exact"/>
        </dgm:presLayoutVars>
      </dgm:prSet>
      <dgm:spPr/>
    </dgm:pt>
    <dgm:pt modelId="{C49781D6-0E59-4AC7-AD32-44FBB1638EEB}" type="pres">
      <dgm:prSet presAssocID="{A742F467-9003-4924-8026-384B1EEF05AA}" presName="parentLin" presStyleCnt="0"/>
      <dgm:spPr/>
    </dgm:pt>
    <dgm:pt modelId="{341F6F9E-8B82-4AAE-841E-B28B400F4D9A}" type="pres">
      <dgm:prSet presAssocID="{A742F467-9003-4924-8026-384B1EEF05AA}" presName="parentLeftMargin" presStyleLbl="node1" presStyleIdx="0" presStyleCnt="7"/>
      <dgm:spPr/>
    </dgm:pt>
    <dgm:pt modelId="{9086CC9C-89F4-4F62-BAD4-D2837BE55A41}" type="pres">
      <dgm:prSet presAssocID="{A742F467-9003-4924-8026-384B1EEF05AA}" presName="parentText" presStyleLbl="node1" presStyleIdx="0" presStyleCnt="7">
        <dgm:presLayoutVars>
          <dgm:chMax val="0"/>
          <dgm:bulletEnabled val="1"/>
        </dgm:presLayoutVars>
      </dgm:prSet>
      <dgm:spPr/>
    </dgm:pt>
    <dgm:pt modelId="{45DAF57E-100B-45FC-AEBB-79CF11A2457A}" type="pres">
      <dgm:prSet presAssocID="{A742F467-9003-4924-8026-384B1EEF05AA}" presName="negativeSpace" presStyleCnt="0"/>
      <dgm:spPr/>
    </dgm:pt>
    <dgm:pt modelId="{8F383E45-0661-43B9-9AE0-4F71011C812C}" type="pres">
      <dgm:prSet presAssocID="{A742F467-9003-4924-8026-384B1EEF05AA}" presName="childText" presStyleLbl="conFgAcc1" presStyleIdx="0" presStyleCnt="7">
        <dgm:presLayoutVars>
          <dgm:bulletEnabled val="1"/>
        </dgm:presLayoutVars>
      </dgm:prSet>
      <dgm:spPr/>
    </dgm:pt>
    <dgm:pt modelId="{604D5AE6-879B-402A-84D2-C87EA5D6C019}" type="pres">
      <dgm:prSet presAssocID="{190E3AC5-EB6F-4DE5-9745-CADD20EA7A8E}" presName="spaceBetweenRectangles" presStyleCnt="0"/>
      <dgm:spPr/>
    </dgm:pt>
    <dgm:pt modelId="{DB04585A-A5EB-455A-834F-770911CB554A}" type="pres">
      <dgm:prSet presAssocID="{17CE93C6-123F-4038-B34F-F654CA05C0E4}" presName="parentLin" presStyleCnt="0"/>
      <dgm:spPr/>
    </dgm:pt>
    <dgm:pt modelId="{5DD01C8D-AA28-46F1-AD5B-885E3C90E692}" type="pres">
      <dgm:prSet presAssocID="{17CE93C6-123F-4038-B34F-F654CA05C0E4}" presName="parentLeftMargin" presStyleLbl="node1" presStyleIdx="0" presStyleCnt="7"/>
      <dgm:spPr/>
    </dgm:pt>
    <dgm:pt modelId="{0AAD5DC1-E2D3-4850-ADD8-BD9E4B1CC4BD}" type="pres">
      <dgm:prSet presAssocID="{17CE93C6-123F-4038-B34F-F654CA05C0E4}" presName="parentText" presStyleLbl="node1" presStyleIdx="1" presStyleCnt="7">
        <dgm:presLayoutVars>
          <dgm:chMax val="0"/>
          <dgm:bulletEnabled val="1"/>
        </dgm:presLayoutVars>
      </dgm:prSet>
      <dgm:spPr/>
    </dgm:pt>
    <dgm:pt modelId="{FD696390-FE09-4426-A5DE-9C68D6D9568E}" type="pres">
      <dgm:prSet presAssocID="{17CE93C6-123F-4038-B34F-F654CA05C0E4}" presName="negativeSpace" presStyleCnt="0"/>
      <dgm:spPr/>
    </dgm:pt>
    <dgm:pt modelId="{44180756-3459-4759-A69F-8D91B470240B}" type="pres">
      <dgm:prSet presAssocID="{17CE93C6-123F-4038-B34F-F654CA05C0E4}" presName="childText" presStyleLbl="conFgAcc1" presStyleIdx="1" presStyleCnt="7">
        <dgm:presLayoutVars>
          <dgm:bulletEnabled val="1"/>
        </dgm:presLayoutVars>
      </dgm:prSet>
      <dgm:spPr/>
    </dgm:pt>
    <dgm:pt modelId="{33B9594B-359B-4043-AE01-F6AF1B02FBDF}" type="pres">
      <dgm:prSet presAssocID="{3D0BD67A-0CF2-460C-A023-A7C1F4F5A659}" presName="spaceBetweenRectangles" presStyleCnt="0"/>
      <dgm:spPr/>
    </dgm:pt>
    <dgm:pt modelId="{C4FD116B-CF76-43F1-947D-87CA11327F57}" type="pres">
      <dgm:prSet presAssocID="{A79F1B98-B0D1-4E34-9884-3601B5C915E6}" presName="parentLin" presStyleCnt="0"/>
      <dgm:spPr/>
    </dgm:pt>
    <dgm:pt modelId="{93EB0420-BEBE-433E-BFC3-DD0752DA9D84}" type="pres">
      <dgm:prSet presAssocID="{A79F1B98-B0D1-4E34-9884-3601B5C915E6}" presName="parentLeftMargin" presStyleLbl="node1" presStyleIdx="1" presStyleCnt="7"/>
      <dgm:spPr/>
    </dgm:pt>
    <dgm:pt modelId="{36ED43FC-3A5E-4D74-92DA-C88AD3DA298B}" type="pres">
      <dgm:prSet presAssocID="{A79F1B98-B0D1-4E34-9884-3601B5C915E6}" presName="parentText" presStyleLbl="node1" presStyleIdx="2" presStyleCnt="7">
        <dgm:presLayoutVars>
          <dgm:chMax val="0"/>
          <dgm:bulletEnabled val="1"/>
        </dgm:presLayoutVars>
      </dgm:prSet>
      <dgm:spPr/>
    </dgm:pt>
    <dgm:pt modelId="{73E0BB91-3835-419C-8D24-C069B5AFACD0}" type="pres">
      <dgm:prSet presAssocID="{A79F1B98-B0D1-4E34-9884-3601B5C915E6}" presName="negativeSpace" presStyleCnt="0"/>
      <dgm:spPr/>
    </dgm:pt>
    <dgm:pt modelId="{803F566A-A9E3-4D88-9914-C0BAD10B7F71}" type="pres">
      <dgm:prSet presAssocID="{A79F1B98-B0D1-4E34-9884-3601B5C915E6}" presName="childText" presStyleLbl="conFgAcc1" presStyleIdx="2" presStyleCnt="7">
        <dgm:presLayoutVars>
          <dgm:bulletEnabled val="1"/>
        </dgm:presLayoutVars>
      </dgm:prSet>
      <dgm:spPr/>
    </dgm:pt>
    <dgm:pt modelId="{9A0C77CD-6176-413A-96A0-99B24561BE5C}" type="pres">
      <dgm:prSet presAssocID="{C19E6EB0-68C1-45AD-90F3-D1292A81CA41}" presName="spaceBetweenRectangles" presStyleCnt="0"/>
      <dgm:spPr/>
    </dgm:pt>
    <dgm:pt modelId="{C3B9C771-FDEA-4A6E-8BC1-43B2B5A0B4F6}" type="pres">
      <dgm:prSet presAssocID="{2B223705-4835-4B3E-9F86-1435048157B5}" presName="parentLin" presStyleCnt="0"/>
      <dgm:spPr/>
    </dgm:pt>
    <dgm:pt modelId="{4A525863-67C8-4B65-81F9-0C72EC6130A1}" type="pres">
      <dgm:prSet presAssocID="{2B223705-4835-4B3E-9F86-1435048157B5}" presName="parentLeftMargin" presStyleLbl="node1" presStyleIdx="2" presStyleCnt="7"/>
      <dgm:spPr/>
    </dgm:pt>
    <dgm:pt modelId="{C06D3E87-54CD-48EF-B739-300FA9531AA9}" type="pres">
      <dgm:prSet presAssocID="{2B223705-4835-4B3E-9F86-1435048157B5}" presName="parentText" presStyleLbl="node1" presStyleIdx="3" presStyleCnt="7">
        <dgm:presLayoutVars>
          <dgm:chMax val="0"/>
          <dgm:bulletEnabled val="1"/>
        </dgm:presLayoutVars>
      </dgm:prSet>
      <dgm:spPr/>
    </dgm:pt>
    <dgm:pt modelId="{915A3224-4455-4FC0-B3D1-3E7631A26800}" type="pres">
      <dgm:prSet presAssocID="{2B223705-4835-4B3E-9F86-1435048157B5}" presName="negativeSpace" presStyleCnt="0"/>
      <dgm:spPr/>
    </dgm:pt>
    <dgm:pt modelId="{F0A5FE27-A276-4C78-A02F-17581E0239D3}" type="pres">
      <dgm:prSet presAssocID="{2B223705-4835-4B3E-9F86-1435048157B5}" presName="childText" presStyleLbl="conFgAcc1" presStyleIdx="3" presStyleCnt="7">
        <dgm:presLayoutVars>
          <dgm:bulletEnabled val="1"/>
        </dgm:presLayoutVars>
      </dgm:prSet>
      <dgm:spPr/>
    </dgm:pt>
    <dgm:pt modelId="{53CBA186-73DC-449F-86CD-7A41D4CA8848}" type="pres">
      <dgm:prSet presAssocID="{3CE5C123-C484-4AC1-BAF8-A856957825E8}" presName="spaceBetweenRectangles" presStyleCnt="0"/>
      <dgm:spPr/>
    </dgm:pt>
    <dgm:pt modelId="{BFD8AA5B-298C-4DF7-BD4F-6C192618B8DB}" type="pres">
      <dgm:prSet presAssocID="{AED728AF-182A-4FD7-AA25-DF30C2B8CA53}" presName="parentLin" presStyleCnt="0"/>
      <dgm:spPr/>
    </dgm:pt>
    <dgm:pt modelId="{D875AEC9-E5A3-4FE2-88F3-FAAE19AEA785}" type="pres">
      <dgm:prSet presAssocID="{AED728AF-182A-4FD7-AA25-DF30C2B8CA53}" presName="parentLeftMargin" presStyleLbl="node1" presStyleIdx="3" presStyleCnt="7"/>
      <dgm:spPr/>
    </dgm:pt>
    <dgm:pt modelId="{23332CF0-6FFB-4DEC-A442-2A4FB36DA600}" type="pres">
      <dgm:prSet presAssocID="{AED728AF-182A-4FD7-AA25-DF30C2B8CA53}" presName="parentText" presStyleLbl="node1" presStyleIdx="4" presStyleCnt="7">
        <dgm:presLayoutVars>
          <dgm:chMax val="0"/>
          <dgm:bulletEnabled val="1"/>
        </dgm:presLayoutVars>
      </dgm:prSet>
      <dgm:spPr/>
    </dgm:pt>
    <dgm:pt modelId="{E0B14BB5-A076-4254-B8DF-86798EAA96E0}" type="pres">
      <dgm:prSet presAssocID="{AED728AF-182A-4FD7-AA25-DF30C2B8CA53}" presName="negativeSpace" presStyleCnt="0"/>
      <dgm:spPr/>
    </dgm:pt>
    <dgm:pt modelId="{03CE3D31-1217-4938-A735-37474E4BC21A}" type="pres">
      <dgm:prSet presAssocID="{AED728AF-182A-4FD7-AA25-DF30C2B8CA53}" presName="childText" presStyleLbl="conFgAcc1" presStyleIdx="4" presStyleCnt="7">
        <dgm:presLayoutVars>
          <dgm:bulletEnabled val="1"/>
        </dgm:presLayoutVars>
      </dgm:prSet>
      <dgm:spPr/>
    </dgm:pt>
    <dgm:pt modelId="{11F3DF55-C4A7-428E-A353-B372EE2C2186}" type="pres">
      <dgm:prSet presAssocID="{7979FF89-BFBD-45F4-8ABC-006C4E9F3085}" presName="spaceBetweenRectangles" presStyleCnt="0"/>
      <dgm:spPr/>
    </dgm:pt>
    <dgm:pt modelId="{109FFB1A-CB03-492D-AF9E-A20C454F5ABC}" type="pres">
      <dgm:prSet presAssocID="{3EAEE588-173B-4A44-8E12-CF0F00373266}" presName="parentLin" presStyleCnt="0"/>
      <dgm:spPr/>
    </dgm:pt>
    <dgm:pt modelId="{AFBB6466-AF0E-4CF7-906D-29E715A3BE58}" type="pres">
      <dgm:prSet presAssocID="{3EAEE588-173B-4A44-8E12-CF0F00373266}" presName="parentLeftMargin" presStyleLbl="node1" presStyleIdx="4" presStyleCnt="7"/>
      <dgm:spPr/>
    </dgm:pt>
    <dgm:pt modelId="{089B19FD-7AF8-4495-A141-50E06D44C0CC}" type="pres">
      <dgm:prSet presAssocID="{3EAEE588-173B-4A44-8E12-CF0F00373266}" presName="parentText" presStyleLbl="node1" presStyleIdx="5" presStyleCnt="7">
        <dgm:presLayoutVars>
          <dgm:chMax val="0"/>
          <dgm:bulletEnabled val="1"/>
        </dgm:presLayoutVars>
      </dgm:prSet>
      <dgm:spPr/>
    </dgm:pt>
    <dgm:pt modelId="{90073AAC-BC43-4A4F-9B26-74C9177B5A29}" type="pres">
      <dgm:prSet presAssocID="{3EAEE588-173B-4A44-8E12-CF0F00373266}" presName="negativeSpace" presStyleCnt="0"/>
      <dgm:spPr/>
    </dgm:pt>
    <dgm:pt modelId="{A04CE8A0-75FF-4B1E-A994-A32EF683FBE6}" type="pres">
      <dgm:prSet presAssocID="{3EAEE588-173B-4A44-8E12-CF0F00373266}" presName="childText" presStyleLbl="conFgAcc1" presStyleIdx="5" presStyleCnt="7">
        <dgm:presLayoutVars>
          <dgm:bulletEnabled val="1"/>
        </dgm:presLayoutVars>
      </dgm:prSet>
      <dgm:spPr/>
    </dgm:pt>
    <dgm:pt modelId="{AB41BE9C-23D7-41F3-B592-BBD91C97ADFA}" type="pres">
      <dgm:prSet presAssocID="{9705A768-EC21-46B5-B05F-99F8B162FD57}" presName="spaceBetweenRectangles" presStyleCnt="0"/>
      <dgm:spPr/>
    </dgm:pt>
    <dgm:pt modelId="{A0916A45-8F53-405D-BD89-DF19D96153AD}" type="pres">
      <dgm:prSet presAssocID="{2B212B5E-278A-4657-BBE7-A59EABF2E639}" presName="parentLin" presStyleCnt="0"/>
      <dgm:spPr/>
    </dgm:pt>
    <dgm:pt modelId="{FE7FB9DB-5597-4619-8B2E-F53E443DB00A}" type="pres">
      <dgm:prSet presAssocID="{2B212B5E-278A-4657-BBE7-A59EABF2E639}" presName="parentLeftMargin" presStyleLbl="node1" presStyleIdx="5" presStyleCnt="7"/>
      <dgm:spPr/>
    </dgm:pt>
    <dgm:pt modelId="{37031283-A81D-4BE4-A71C-AA5224DE1652}" type="pres">
      <dgm:prSet presAssocID="{2B212B5E-278A-4657-BBE7-A59EABF2E639}" presName="parentText" presStyleLbl="node1" presStyleIdx="6" presStyleCnt="7">
        <dgm:presLayoutVars>
          <dgm:chMax val="0"/>
          <dgm:bulletEnabled val="1"/>
        </dgm:presLayoutVars>
      </dgm:prSet>
      <dgm:spPr/>
    </dgm:pt>
    <dgm:pt modelId="{CA979038-8929-4A6A-94C0-50ABDA0E491D}" type="pres">
      <dgm:prSet presAssocID="{2B212B5E-278A-4657-BBE7-A59EABF2E639}" presName="negativeSpace" presStyleCnt="0"/>
      <dgm:spPr/>
    </dgm:pt>
    <dgm:pt modelId="{6EAB75AF-88E9-45EF-8528-C45B5FAC509C}" type="pres">
      <dgm:prSet presAssocID="{2B212B5E-278A-4657-BBE7-A59EABF2E639}" presName="childText" presStyleLbl="conFgAcc1" presStyleIdx="6" presStyleCnt="7">
        <dgm:presLayoutVars>
          <dgm:bulletEnabled val="1"/>
        </dgm:presLayoutVars>
      </dgm:prSet>
      <dgm:spPr/>
    </dgm:pt>
  </dgm:ptLst>
  <dgm:cxnLst>
    <dgm:cxn modelId="{8833510D-0667-45F3-93FC-85293B842CF4}" type="presOf" srcId="{5B7B974E-9970-415A-894F-7A48496F6FFE}" destId="{3055484C-15F3-4862-AD7E-A29684FAE12D}" srcOrd="0" destOrd="0" presId="urn:microsoft.com/office/officeart/2005/8/layout/list1"/>
    <dgm:cxn modelId="{ABC01E1B-6850-446B-8F28-4E03A9F953B6}" type="presOf" srcId="{AED728AF-182A-4FD7-AA25-DF30C2B8CA53}" destId="{D875AEC9-E5A3-4FE2-88F3-FAAE19AEA785}" srcOrd="0" destOrd="0" presId="urn:microsoft.com/office/officeart/2005/8/layout/list1"/>
    <dgm:cxn modelId="{C00E531B-3700-49D1-84A6-140EC190F807}" srcId="{5B7B974E-9970-415A-894F-7A48496F6FFE}" destId="{2B212B5E-278A-4657-BBE7-A59EABF2E639}" srcOrd="6" destOrd="0" parTransId="{48F64FE8-AEA9-4D51-B605-48C82F490EF0}" sibTransId="{603C9232-F0C8-4C2D-97D6-3350D5DBB251}"/>
    <dgm:cxn modelId="{6181951E-D81F-4F2A-9E7B-DC6862B29919}" type="presOf" srcId="{2B212B5E-278A-4657-BBE7-A59EABF2E639}" destId="{37031283-A81D-4BE4-A71C-AA5224DE1652}" srcOrd="1" destOrd="0" presId="urn:microsoft.com/office/officeart/2005/8/layout/list1"/>
    <dgm:cxn modelId="{8384D81E-FD4F-4145-B79A-B63728913D61}" srcId="{5B7B974E-9970-415A-894F-7A48496F6FFE}" destId="{AED728AF-182A-4FD7-AA25-DF30C2B8CA53}" srcOrd="4" destOrd="0" parTransId="{0C9D6A49-160E-4198-A372-B5294E87D25E}" sibTransId="{7979FF89-BFBD-45F4-8ABC-006C4E9F3085}"/>
    <dgm:cxn modelId="{0C045121-E45B-47FC-889B-FDE83772E93D}" srcId="{5B7B974E-9970-415A-894F-7A48496F6FFE}" destId="{17CE93C6-123F-4038-B34F-F654CA05C0E4}" srcOrd="1" destOrd="0" parTransId="{8D9AAEFF-69BC-4C89-B90B-9D68AEFB7E11}" sibTransId="{3D0BD67A-0CF2-460C-A023-A7C1F4F5A659}"/>
    <dgm:cxn modelId="{DA2F7A2D-F524-4374-A2C9-80F4A1280668}" type="presOf" srcId="{17CE93C6-123F-4038-B34F-F654CA05C0E4}" destId="{5DD01C8D-AA28-46F1-AD5B-885E3C90E692}" srcOrd="0" destOrd="0" presId="urn:microsoft.com/office/officeart/2005/8/layout/list1"/>
    <dgm:cxn modelId="{3849CA61-D4C6-47AD-89BF-78EDAE21189B}" type="presOf" srcId="{17CE93C6-123F-4038-B34F-F654CA05C0E4}" destId="{0AAD5DC1-E2D3-4850-ADD8-BD9E4B1CC4BD}" srcOrd="1" destOrd="0" presId="urn:microsoft.com/office/officeart/2005/8/layout/list1"/>
    <dgm:cxn modelId="{F05E3C43-E6C4-4FC0-A25B-BBD89FBAC9D0}" srcId="{5B7B974E-9970-415A-894F-7A48496F6FFE}" destId="{3EAEE588-173B-4A44-8E12-CF0F00373266}" srcOrd="5" destOrd="0" parTransId="{34AD9FDD-478B-4D84-A3C9-21C5714DFE1A}" sibTransId="{9705A768-EC21-46B5-B05F-99F8B162FD57}"/>
    <dgm:cxn modelId="{28BC9373-2184-4EB3-A535-0D4130254F74}" type="presOf" srcId="{3EAEE588-173B-4A44-8E12-CF0F00373266}" destId="{089B19FD-7AF8-4495-A141-50E06D44C0CC}" srcOrd="1" destOrd="0" presId="urn:microsoft.com/office/officeart/2005/8/layout/list1"/>
    <dgm:cxn modelId="{C68EA35A-CF0F-4DED-88A9-E35C2D32CF7E}" srcId="{5B7B974E-9970-415A-894F-7A48496F6FFE}" destId="{2B223705-4835-4B3E-9F86-1435048157B5}" srcOrd="3" destOrd="0" parTransId="{CD28F7AE-8493-4B42-9991-781378584821}" sibTransId="{3CE5C123-C484-4AC1-BAF8-A856957825E8}"/>
    <dgm:cxn modelId="{F6CF647D-BD8F-4F42-87AF-FBE2DD123CF9}" type="presOf" srcId="{A742F467-9003-4924-8026-384B1EEF05AA}" destId="{341F6F9E-8B82-4AAE-841E-B28B400F4D9A}" srcOrd="0" destOrd="0" presId="urn:microsoft.com/office/officeart/2005/8/layout/list1"/>
    <dgm:cxn modelId="{435F5099-C81C-443F-9EF1-E37FA80675C2}" type="presOf" srcId="{2B223705-4835-4B3E-9F86-1435048157B5}" destId="{4A525863-67C8-4B65-81F9-0C72EC6130A1}" srcOrd="0" destOrd="0" presId="urn:microsoft.com/office/officeart/2005/8/layout/list1"/>
    <dgm:cxn modelId="{7DADFDA3-FBB3-40C1-A8AB-0E16C51EDAE9}" type="presOf" srcId="{A742F467-9003-4924-8026-384B1EEF05AA}" destId="{9086CC9C-89F4-4F62-BAD4-D2837BE55A41}" srcOrd="1" destOrd="0" presId="urn:microsoft.com/office/officeart/2005/8/layout/list1"/>
    <dgm:cxn modelId="{483065B2-40E7-45F5-A569-C692506CAFC4}" type="presOf" srcId="{2B223705-4835-4B3E-9F86-1435048157B5}" destId="{C06D3E87-54CD-48EF-B739-300FA9531AA9}" srcOrd="1" destOrd="0" presId="urn:microsoft.com/office/officeart/2005/8/layout/list1"/>
    <dgm:cxn modelId="{2E1A5DB6-DE64-41F6-9490-5131E0A895EF}" type="presOf" srcId="{AED728AF-182A-4FD7-AA25-DF30C2B8CA53}" destId="{23332CF0-6FFB-4DEC-A442-2A4FB36DA600}" srcOrd="1" destOrd="0" presId="urn:microsoft.com/office/officeart/2005/8/layout/list1"/>
    <dgm:cxn modelId="{F5CF5BBC-B20C-4326-8ABD-CB6D1CADF6E5}" type="presOf" srcId="{A79F1B98-B0D1-4E34-9884-3601B5C915E6}" destId="{36ED43FC-3A5E-4D74-92DA-C88AD3DA298B}" srcOrd="1" destOrd="0" presId="urn:microsoft.com/office/officeart/2005/8/layout/list1"/>
    <dgm:cxn modelId="{0CDFAEBC-64FF-477B-BB89-61F2D9D0F665}" type="presOf" srcId="{3EAEE588-173B-4A44-8E12-CF0F00373266}" destId="{AFBB6466-AF0E-4CF7-906D-29E715A3BE58}" srcOrd="0" destOrd="0" presId="urn:microsoft.com/office/officeart/2005/8/layout/list1"/>
    <dgm:cxn modelId="{0B43F2C5-2F5B-4CD9-B6B1-408CDBC533CD}" srcId="{5B7B974E-9970-415A-894F-7A48496F6FFE}" destId="{A79F1B98-B0D1-4E34-9884-3601B5C915E6}" srcOrd="2" destOrd="0" parTransId="{E532102B-C0B3-4673-985F-CF069FEEC6A0}" sibTransId="{C19E6EB0-68C1-45AD-90F3-D1292A81CA41}"/>
    <dgm:cxn modelId="{05ADB7CE-C230-4118-9A08-0A3BCF4ADE2F}" type="presOf" srcId="{A79F1B98-B0D1-4E34-9884-3601B5C915E6}" destId="{93EB0420-BEBE-433E-BFC3-DD0752DA9D84}" srcOrd="0" destOrd="0" presId="urn:microsoft.com/office/officeart/2005/8/layout/list1"/>
    <dgm:cxn modelId="{2CBADFDA-1AF6-4251-BE10-E5B0A53CD8A9}" srcId="{5B7B974E-9970-415A-894F-7A48496F6FFE}" destId="{A742F467-9003-4924-8026-384B1EEF05AA}" srcOrd="0" destOrd="0" parTransId="{BE2C5415-9D26-4323-BA82-72CCC93BCBB7}" sibTransId="{190E3AC5-EB6F-4DE5-9745-CADD20EA7A8E}"/>
    <dgm:cxn modelId="{9C55D6E4-EA62-402E-8454-5B607A37EA24}" type="presOf" srcId="{2B212B5E-278A-4657-BBE7-A59EABF2E639}" destId="{FE7FB9DB-5597-4619-8B2E-F53E443DB00A}" srcOrd="0" destOrd="0" presId="urn:microsoft.com/office/officeart/2005/8/layout/list1"/>
    <dgm:cxn modelId="{6F08EAC4-8E8E-45D2-9B77-FDDC67AA4BBA}" type="presParOf" srcId="{3055484C-15F3-4862-AD7E-A29684FAE12D}" destId="{C49781D6-0E59-4AC7-AD32-44FBB1638EEB}" srcOrd="0" destOrd="0" presId="urn:microsoft.com/office/officeart/2005/8/layout/list1"/>
    <dgm:cxn modelId="{6EA18A9D-E409-40DB-A78F-57D599ED0DA3}" type="presParOf" srcId="{C49781D6-0E59-4AC7-AD32-44FBB1638EEB}" destId="{341F6F9E-8B82-4AAE-841E-B28B400F4D9A}" srcOrd="0" destOrd="0" presId="urn:microsoft.com/office/officeart/2005/8/layout/list1"/>
    <dgm:cxn modelId="{0F5C2957-ADFA-4BC8-BF73-DC4BEE60DB50}" type="presParOf" srcId="{C49781D6-0E59-4AC7-AD32-44FBB1638EEB}" destId="{9086CC9C-89F4-4F62-BAD4-D2837BE55A41}" srcOrd="1" destOrd="0" presId="urn:microsoft.com/office/officeart/2005/8/layout/list1"/>
    <dgm:cxn modelId="{3EAC6CEB-DB60-4D55-BB1C-2A4CE770C50B}" type="presParOf" srcId="{3055484C-15F3-4862-AD7E-A29684FAE12D}" destId="{45DAF57E-100B-45FC-AEBB-79CF11A2457A}" srcOrd="1" destOrd="0" presId="urn:microsoft.com/office/officeart/2005/8/layout/list1"/>
    <dgm:cxn modelId="{933F7469-30E8-4182-98B2-677F2270953F}" type="presParOf" srcId="{3055484C-15F3-4862-AD7E-A29684FAE12D}" destId="{8F383E45-0661-43B9-9AE0-4F71011C812C}" srcOrd="2" destOrd="0" presId="urn:microsoft.com/office/officeart/2005/8/layout/list1"/>
    <dgm:cxn modelId="{2A2C6473-B2D6-4FFC-9FF6-B5F57496576E}" type="presParOf" srcId="{3055484C-15F3-4862-AD7E-A29684FAE12D}" destId="{604D5AE6-879B-402A-84D2-C87EA5D6C019}" srcOrd="3" destOrd="0" presId="urn:microsoft.com/office/officeart/2005/8/layout/list1"/>
    <dgm:cxn modelId="{CFEEEF0D-35B5-4A1F-9E15-B5F467BD0994}" type="presParOf" srcId="{3055484C-15F3-4862-AD7E-A29684FAE12D}" destId="{DB04585A-A5EB-455A-834F-770911CB554A}" srcOrd="4" destOrd="0" presId="urn:microsoft.com/office/officeart/2005/8/layout/list1"/>
    <dgm:cxn modelId="{E459BF3A-07D4-4F1B-BC21-6CB4AAD07DAE}" type="presParOf" srcId="{DB04585A-A5EB-455A-834F-770911CB554A}" destId="{5DD01C8D-AA28-46F1-AD5B-885E3C90E692}" srcOrd="0" destOrd="0" presId="urn:microsoft.com/office/officeart/2005/8/layout/list1"/>
    <dgm:cxn modelId="{45F21202-A7A8-48AB-8932-4FCDD6B6D721}" type="presParOf" srcId="{DB04585A-A5EB-455A-834F-770911CB554A}" destId="{0AAD5DC1-E2D3-4850-ADD8-BD9E4B1CC4BD}" srcOrd="1" destOrd="0" presId="urn:microsoft.com/office/officeart/2005/8/layout/list1"/>
    <dgm:cxn modelId="{77E9F411-BE76-4968-AA89-3B21FC8E0609}" type="presParOf" srcId="{3055484C-15F3-4862-AD7E-A29684FAE12D}" destId="{FD696390-FE09-4426-A5DE-9C68D6D9568E}" srcOrd="5" destOrd="0" presId="urn:microsoft.com/office/officeart/2005/8/layout/list1"/>
    <dgm:cxn modelId="{6317AED9-52F4-4475-94AE-1DF4B9C23E17}" type="presParOf" srcId="{3055484C-15F3-4862-AD7E-A29684FAE12D}" destId="{44180756-3459-4759-A69F-8D91B470240B}" srcOrd="6" destOrd="0" presId="urn:microsoft.com/office/officeart/2005/8/layout/list1"/>
    <dgm:cxn modelId="{8D56C35C-08E5-4607-A0FE-0C86DEBC1713}" type="presParOf" srcId="{3055484C-15F3-4862-AD7E-A29684FAE12D}" destId="{33B9594B-359B-4043-AE01-F6AF1B02FBDF}" srcOrd="7" destOrd="0" presId="urn:microsoft.com/office/officeart/2005/8/layout/list1"/>
    <dgm:cxn modelId="{EF9A8E8D-E170-441B-B815-BA06F3AA9895}" type="presParOf" srcId="{3055484C-15F3-4862-AD7E-A29684FAE12D}" destId="{C4FD116B-CF76-43F1-947D-87CA11327F57}" srcOrd="8" destOrd="0" presId="urn:microsoft.com/office/officeart/2005/8/layout/list1"/>
    <dgm:cxn modelId="{CFAB5E73-7177-4285-B510-47F3762B2381}" type="presParOf" srcId="{C4FD116B-CF76-43F1-947D-87CA11327F57}" destId="{93EB0420-BEBE-433E-BFC3-DD0752DA9D84}" srcOrd="0" destOrd="0" presId="urn:microsoft.com/office/officeart/2005/8/layout/list1"/>
    <dgm:cxn modelId="{2F05BB23-8DBA-4C25-80E7-EA548FF34F6E}" type="presParOf" srcId="{C4FD116B-CF76-43F1-947D-87CA11327F57}" destId="{36ED43FC-3A5E-4D74-92DA-C88AD3DA298B}" srcOrd="1" destOrd="0" presId="urn:microsoft.com/office/officeart/2005/8/layout/list1"/>
    <dgm:cxn modelId="{188E1E49-025C-482C-A4CD-37BC02526007}" type="presParOf" srcId="{3055484C-15F3-4862-AD7E-A29684FAE12D}" destId="{73E0BB91-3835-419C-8D24-C069B5AFACD0}" srcOrd="9" destOrd="0" presId="urn:microsoft.com/office/officeart/2005/8/layout/list1"/>
    <dgm:cxn modelId="{FE562AA4-C27B-4808-A16F-DC018A57761D}" type="presParOf" srcId="{3055484C-15F3-4862-AD7E-A29684FAE12D}" destId="{803F566A-A9E3-4D88-9914-C0BAD10B7F71}" srcOrd="10" destOrd="0" presId="urn:microsoft.com/office/officeart/2005/8/layout/list1"/>
    <dgm:cxn modelId="{FE455E74-0B18-4B05-B17E-1C8802D6DF1B}" type="presParOf" srcId="{3055484C-15F3-4862-AD7E-A29684FAE12D}" destId="{9A0C77CD-6176-413A-96A0-99B24561BE5C}" srcOrd="11" destOrd="0" presId="urn:microsoft.com/office/officeart/2005/8/layout/list1"/>
    <dgm:cxn modelId="{03F2AC7D-8AD4-413D-AC7A-9745F1133A94}" type="presParOf" srcId="{3055484C-15F3-4862-AD7E-A29684FAE12D}" destId="{C3B9C771-FDEA-4A6E-8BC1-43B2B5A0B4F6}" srcOrd="12" destOrd="0" presId="urn:microsoft.com/office/officeart/2005/8/layout/list1"/>
    <dgm:cxn modelId="{2A851578-F660-456A-B7AB-CA6AD7CC820C}" type="presParOf" srcId="{C3B9C771-FDEA-4A6E-8BC1-43B2B5A0B4F6}" destId="{4A525863-67C8-4B65-81F9-0C72EC6130A1}" srcOrd="0" destOrd="0" presId="urn:microsoft.com/office/officeart/2005/8/layout/list1"/>
    <dgm:cxn modelId="{05D4AB98-BA58-431A-806D-245B35C4A667}" type="presParOf" srcId="{C3B9C771-FDEA-4A6E-8BC1-43B2B5A0B4F6}" destId="{C06D3E87-54CD-48EF-B739-300FA9531AA9}" srcOrd="1" destOrd="0" presId="urn:microsoft.com/office/officeart/2005/8/layout/list1"/>
    <dgm:cxn modelId="{000B61B6-119D-44DF-A812-65764503CE4C}" type="presParOf" srcId="{3055484C-15F3-4862-AD7E-A29684FAE12D}" destId="{915A3224-4455-4FC0-B3D1-3E7631A26800}" srcOrd="13" destOrd="0" presId="urn:microsoft.com/office/officeart/2005/8/layout/list1"/>
    <dgm:cxn modelId="{5A8A6935-1F1A-46C2-B70D-89CC961ACA73}" type="presParOf" srcId="{3055484C-15F3-4862-AD7E-A29684FAE12D}" destId="{F0A5FE27-A276-4C78-A02F-17581E0239D3}" srcOrd="14" destOrd="0" presId="urn:microsoft.com/office/officeart/2005/8/layout/list1"/>
    <dgm:cxn modelId="{EDA0C32F-DC28-45E0-BA7C-0C5C79DC3C3C}" type="presParOf" srcId="{3055484C-15F3-4862-AD7E-A29684FAE12D}" destId="{53CBA186-73DC-449F-86CD-7A41D4CA8848}" srcOrd="15" destOrd="0" presId="urn:microsoft.com/office/officeart/2005/8/layout/list1"/>
    <dgm:cxn modelId="{A7F4C479-3709-4A5C-8BE3-7F4C46FB7A48}" type="presParOf" srcId="{3055484C-15F3-4862-AD7E-A29684FAE12D}" destId="{BFD8AA5B-298C-4DF7-BD4F-6C192618B8DB}" srcOrd="16" destOrd="0" presId="urn:microsoft.com/office/officeart/2005/8/layout/list1"/>
    <dgm:cxn modelId="{76828BD0-4184-44F6-92AB-83807B736D56}" type="presParOf" srcId="{BFD8AA5B-298C-4DF7-BD4F-6C192618B8DB}" destId="{D875AEC9-E5A3-4FE2-88F3-FAAE19AEA785}" srcOrd="0" destOrd="0" presId="urn:microsoft.com/office/officeart/2005/8/layout/list1"/>
    <dgm:cxn modelId="{B07797F7-861D-4986-8678-E2D79AB433AE}" type="presParOf" srcId="{BFD8AA5B-298C-4DF7-BD4F-6C192618B8DB}" destId="{23332CF0-6FFB-4DEC-A442-2A4FB36DA600}" srcOrd="1" destOrd="0" presId="urn:microsoft.com/office/officeart/2005/8/layout/list1"/>
    <dgm:cxn modelId="{44026997-146E-4BD8-A349-6E8DCF37A37D}" type="presParOf" srcId="{3055484C-15F3-4862-AD7E-A29684FAE12D}" destId="{E0B14BB5-A076-4254-B8DF-86798EAA96E0}" srcOrd="17" destOrd="0" presId="urn:microsoft.com/office/officeart/2005/8/layout/list1"/>
    <dgm:cxn modelId="{014AA62A-293B-4856-93C2-67D689C6AD5A}" type="presParOf" srcId="{3055484C-15F3-4862-AD7E-A29684FAE12D}" destId="{03CE3D31-1217-4938-A735-37474E4BC21A}" srcOrd="18" destOrd="0" presId="urn:microsoft.com/office/officeart/2005/8/layout/list1"/>
    <dgm:cxn modelId="{29F14A6E-DCED-43B3-BA41-01125BB41C7F}" type="presParOf" srcId="{3055484C-15F3-4862-AD7E-A29684FAE12D}" destId="{11F3DF55-C4A7-428E-A353-B372EE2C2186}" srcOrd="19" destOrd="0" presId="urn:microsoft.com/office/officeart/2005/8/layout/list1"/>
    <dgm:cxn modelId="{EC7F9D6F-F4CF-41BB-AF25-7DCAA4AC96B6}" type="presParOf" srcId="{3055484C-15F3-4862-AD7E-A29684FAE12D}" destId="{109FFB1A-CB03-492D-AF9E-A20C454F5ABC}" srcOrd="20" destOrd="0" presId="urn:microsoft.com/office/officeart/2005/8/layout/list1"/>
    <dgm:cxn modelId="{42A97762-702B-4A6A-A096-10C4ADBEEA26}" type="presParOf" srcId="{109FFB1A-CB03-492D-AF9E-A20C454F5ABC}" destId="{AFBB6466-AF0E-4CF7-906D-29E715A3BE58}" srcOrd="0" destOrd="0" presId="urn:microsoft.com/office/officeart/2005/8/layout/list1"/>
    <dgm:cxn modelId="{3517B02F-EE32-4635-8906-C96ACDF51935}" type="presParOf" srcId="{109FFB1A-CB03-492D-AF9E-A20C454F5ABC}" destId="{089B19FD-7AF8-4495-A141-50E06D44C0CC}" srcOrd="1" destOrd="0" presId="urn:microsoft.com/office/officeart/2005/8/layout/list1"/>
    <dgm:cxn modelId="{E2274A52-D0A1-4F62-A866-351284C437CA}" type="presParOf" srcId="{3055484C-15F3-4862-AD7E-A29684FAE12D}" destId="{90073AAC-BC43-4A4F-9B26-74C9177B5A29}" srcOrd="21" destOrd="0" presId="urn:microsoft.com/office/officeart/2005/8/layout/list1"/>
    <dgm:cxn modelId="{CE98648B-1975-45CE-932A-5A202B97D0F7}" type="presParOf" srcId="{3055484C-15F3-4862-AD7E-A29684FAE12D}" destId="{A04CE8A0-75FF-4B1E-A994-A32EF683FBE6}" srcOrd="22" destOrd="0" presId="urn:microsoft.com/office/officeart/2005/8/layout/list1"/>
    <dgm:cxn modelId="{ABF453B2-DCD9-41C2-8105-0A77F4DCFFCB}" type="presParOf" srcId="{3055484C-15F3-4862-AD7E-A29684FAE12D}" destId="{AB41BE9C-23D7-41F3-B592-BBD91C97ADFA}" srcOrd="23" destOrd="0" presId="urn:microsoft.com/office/officeart/2005/8/layout/list1"/>
    <dgm:cxn modelId="{0BA372DB-8200-48A2-A602-3337F521E9F3}" type="presParOf" srcId="{3055484C-15F3-4862-AD7E-A29684FAE12D}" destId="{A0916A45-8F53-405D-BD89-DF19D96153AD}" srcOrd="24" destOrd="0" presId="urn:microsoft.com/office/officeart/2005/8/layout/list1"/>
    <dgm:cxn modelId="{C81B80AB-85BF-4F8E-A3A8-5F3E19735B04}" type="presParOf" srcId="{A0916A45-8F53-405D-BD89-DF19D96153AD}" destId="{FE7FB9DB-5597-4619-8B2E-F53E443DB00A}" srcOrd="0" destOrd="0" presId="urn:microsoft.com/office/officeart/2005/8/layout/list1"/>
    <dgm:cxn modelId="{E65FF9CA-A523-44FE-9B75-635E1EFDF37B}" type="presParOf" srcId="{A0916A45-8F53-405D-BD89-DF19D96153AD}" destId="{37031283-A81D-4BE4-A71C-AA5224DE1652}" srcOrd="1" destOrd="0" presId="urn:microsoft.com/office/officeart/2005/8/layout/list1"/>
    <dgm:cxn modelId="{D005209C-F82C-4007-BF7C-EC81294E0FEA}" type="presParOf" srcId="{3055484C-15F3-4862-AD7E-A29684FAE12D}" destId="{CA979038-8929-4A6A-94C0-50ABDA0E491D}" srcOrd="25" destOrd="0" presId="urn:microsoft.com/office/officeart/2005/8/layout/list1"/>
    <dgm:cxn modelId="{044F7631-4AF2-42DB-B022-F37E9A25EFEA}" type="presParOf" srcId="{3055484C-15F3-4862-AD7E-A29684FAE12D}" destId="{6EAB75AF-88E9-45EF-8528-C45B5FAC509C}" srcOrd="2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4F6E5D-25D4-4018-AAC4-BF3DFF58C42F}"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4D70D691-4B70-42A3-82AA-4FCEBF707A60}">
      <dgm:prSet custT="1"/>
      <dgm:spPr/>
      <dgm:t>
        <a:bodyPr/>
        <a:lstStyle/>
        <a:p>
          <a:r>
            <a:rPr lang="en-US" sz="1800" dirty="0"/>
            <a:t>IS-100 Introduction to ICS = 4 hours</a:t>
          </a:r>
        </a:p>
      </dgm:t>
    </dgm:pt>
    <dgm:pt modelId="{3870776B-556D-4D5E-9E6C-91FCAB3877C5}" type="parTrans" cxnId="{7BA1E0F7-AC45-4B48-81E0-04A1797F41FE}">
      <dgm:prSet/>
      <dgm:spPr/>
      <dgm:t>
        <a:bodyPr/>
        <a:lstStyle/>
        <a:p>
          <a:endParaRPr lang="en-US"/>
        </a:p>
      </dgm:t>
    </dgm:pt>
    <dgm:pt modelId="{423AEBB1-B581-433E-9BFE-1C4CEAA8098B}" type="sibTrans" cxnId="{7BA1E0F7-AC45-4B48-81E0-04A1797F41FE}">
      <dgm:prSet/>
      <dgm:spPr/>
      <dgm:t>
        <a:bodyPr/>
        <a:lstStyle/>
        <a:p>
          <a:endParaRPr lang="en-US"/>
        </a:p>
      </dgm:t>
    </dgm:pt>
    <dgm:pt modelId="{C77D714C-8165-412F-A1DB-58C1CA31324D}">
      <dgm:prSet custT="1"/>
      <dgm:spPr/>
      <dgm:t>
        <a:bodyPr/>
        <a:lstStyle/>
        <a:p>
          <a:r>
            <a:rPr lang="en-US" sz="1800" dirty="0"/>
            <a:t>IS-700 Introduction to NIMS = 4 hours</a:t>
          </a:r>
        </a:p>
      </dgm:t>
    </dgm:pt>
    <dgm:pt modelId="{5EA7FFB4-E27C-4FCA-979E-EE5792D24E78}" type="parTrans" cxnId="{B629198E-5CF1-4082-9F56-340062114DC8}">
      <dgm:prSet/>
      <dgm:spPr/>
      <dgm:t>
        <a:bodyPr/>
        <a:lstStyle/>
        <a:p>
          <a:endParaRPr lang="en-US"/>
        </a:p>
      </dgm:t>
    </dgm:pt>
    <dgm:pt modelId="{F95375F5-CCEF-4EC5-B0B7-C54CB0A143D7}" type="sibTrans" cxnId="{B629198E-5CF1-4082-9F56-340062114DC8}">
      <dgm:prSet/>
      <dgm:spPr/>
      <dgm:t>
        <a:bodyPr/>
        <a:lstStyle/>
        <a:p>
          <a:endParaRPr lang="en-US"/>
        </a:p>
      </dgm:t>
    </dgm:pt>
    <dgm:pt modelId="{C3EF6A83-A54E-4049-99C2-BECD5FB2C0EA}">
      <dgm:prSet custT="1"/>
      <dgm:spPr/>
      <dgm:t>
        <a:bodyPr/>
        <a:lstStyle/>
        <a:p>
          <a:r>
            <a:rPr lang="en-US" sz="1800" dirty="0"/>
            <a:t>IS-200 ICS for Single Resources and Initial Action Incidents  = 12 hours</a:t>
          </a:r>
        </a:p>
      </dgm:t>
    </dgm:pt>
    <dgm:pt modelId="{68538E93-B0CD-430A-BDED-D13F58E5A274}" type="parTrans" cxnId="{E40F71EE-8C46-4522-A929-80E70D0BC0BB}">
      <dgm:prSet/>
      <dgm:spPr/>
      <dgm:t>
        <a:bodyPr/>
        <a:lstStyle/>
        <a:p>
          <a:endParaRPr lang="en-US"/>
        </a:p>
      </dgm:t>
    </dgm:pt>
    <dgm:pt modelId="{F105A0EB-A4BE-4FDE-931B-87C145E3B66E}" type="sibTrans" cxnId="{E40F71EE-8C46-4522-A929-80E70D0BC0BB}">
      <dgm:prSet/>
      <dgm:spPr/>
      <dgm:t>
        <a:bodyPr/>
        <a:lstStyle/>
        <a:p>
          <a:endParaRPr lang="en-US"/>
        </a:p>
      </dgm:t>
    </dgm:pt>
    <dgm:pt modelId="{23E21BD8-F00E-464E-B53A-C2438D53B909}">
      <dgm:prSet custT="1"/>
      <dgm:spPr/>
      <dgm:t>
        <a:bodyPr/>
        <a:lstStyle/>
        <a:p>
          <a:r>
            <a:rPr lang="en-US" sz="1800" dirty="0"/>
            <a:t>IS 800 National Response Framework = 3 hours</a:t>
          </a:r>
        </a:p>
      </dgm:t>
    </dgm:pt>
    <dgm:pt modelId="{424DA324-149C-46DC-8358-3670222377E6}" type="parTrans" cxnId="{4E777A4A-3ECB-4C04-AF51-980771E86F6E}">
      <dgm:prSet/>
      <dgm:spPr/>
      <dgm:t>
        <a:bodyPr/>
        <a:lstStyle/>
        <a:p>
          <a:endParaRPr lang="en-US"/>
        </a:p>
      </dgm:t>
    </dgm:pt>
    <dgm:pt modelId="{986EDC49-4F42-42FC-9228-9424675AB96A}" type="sibTrans" cxnId="{4E777A4A-3ECB-4C04-AF51-980771E86F6E}">
      <dgm:prSet/>
      <dgm:spPr/>
      <dgm:t>
        <a:bodyPr/>
        <a:lstStyle/>
        <a:p>
          <a:endParaRPr lang="en-US"/>
        </a:p>
      </dgm:t>
    </dgm:pt>
    <dgm:pt modelId="{2896472C-892F-4CE4-9DD8-E908DC26F7EE}" type="pres">
      <dgm:prSet presAssocID="{5F4F6E5D-25D4-4018-AAC4-BF3DFF58C42F}" presName="vert0" presStyleCnt="0">
        <dgm:presLayoutVars>
          <dgm:dir/>
          <dgm:animOne val="branch"/>
          <dgm:animLvl val="lvl"/>
        </dgm:presLayoutVars>
      </dgm:prSet>
      <dgm:spPr/>
    </dgm:pt>
    <dgm:pt modelId="{CA6FCD79-72BE-40A1-B1C4-9E479E4626EF}" type="pres">
      <dgm:prSet presAssocID="{4D70D691-4B70-42A3-82AA-4FCEBF707A60}" presName="thickLine" presStyleLbl="alignNode1" presStyleIdx="0" presStyleCnt="4"/>
      <dgm:spPr/>
    </dgm:pt>
    <dgm:pt modelId="{8AF1120A-D12F-48C1-A8D4-E663ECAED868}" type="pres">
      <dgm:prSet presAssocID="{4D70D691-4B70-42A3-82AA-4FCEBF707A60}" presName="horz1" presStyleCnt="0"/>
      <dgm:spPr/>
    </dgm:pt>
    <dgm:pt modelId="{0F61273E-8993-41E9-A968-099AFF38709E}" type="pres">
      <dgm:prSet presAssocID="{4D70D691-4B70-42A3-82AA-4FCEBF707A60}" presName="tx1" presStyleLbl="revTx" presStyleIdx="0" presStyleCnt="4"/>
      <dgm:spPr/>
    </dgm:pt>
    <dgm:pt modelId="{CDB49BA4-ACD1-47DE-8752-74845063C6DF}" type="pres">
      <dgm:prSet presAssocID="{4D70D691-4B70-42A3-82AA-4FCEBF707A60}" presName="vert1" presStyleCnt="0"/>
      <dgm:spPr/>
    </dgm:pt>
    <dgm:pt modelId="{4ACBD97C-3E72-4542-ACA1-39D9F2ECEBB9}" type="pres">
      <dgm:prSet presAssocID="{C77D714C-8165-412F-A1DB-58C1CA31324D}" presName="thickLine" presStyleLbl="alignNode1" presStyleIdx="1" presStyleCnt="4"/>
      <dgm:spPr/>
    </dgm:pt>
    <dgm:pt modelId="{BBAACF4D-CD8E-450D-A20D-4F2D2EEE4B8D}" type="pres">
      <dgm:prSet presAssocID="{C77D714C-8165-412F-A1DB-58C1CA31324D}" presName="horz1" presStyleCnt="0"/>
      <dgm:spPr/>
    </dgm:pt>
    <dgm:pt modelId="{26273B26-C8EE-4039-AAD7-9C9D3CD33527}" type="pres">
      <dgm:prSet presAssocID="{C77D714C-8165-412F-A1DB-58C1CA31324D}" presName="tx1" presStyleLbl="revTx" presStyleIdx="1" presStyleCnt="4"/>
      <dgm:spPr/>
    </dgm:pt>
    <dgm:pt modelId="{1529D643-FB66-440F-AC68-F29CCFC854CB}" type="pres">
      <dgm:prSet presAssocID="{C77D714C-8165-412F-A1DB-58C1CA31324D}" presName="vert1" presStyleCnt="0"/>
      <dgm:spPr/>
    </dgm:pt>
    <dgm:pt modelId="{FFD50830-D119-48D8-BAF9-DD4297F29F4C}" type="pres">
      <dgm:prSet presAssocID="{C3EF6A83-A54E-4049-99C2-BECD5FB2C0EA}" presName="thickLine" presStyleLbl="alignNode1" presStyleIdx="2" presStyleCnt="4"/>
      <dgm:spPr/>
    </dgm:pt>
    <dgm:pt modelId="{79C2FA98-A225-480B-A258-7F9B2D4A2FA3}" type="pres">
      <dgm:prSet presAssocID="{C3EF6A83-A54E-4049-99C2-BECD5FB2C0EA}" presName="horz1" presStyleCnt="0"/>
      <dgm:spPr/>
    </dgm:pt>
    <dgm:pt modelId="{AD03D02A-ACB7-49CA-9E9C-FBA843BAF6FE}" type="pres">
      <dgm:prSet presAssocID="{C3EF6A83-A54E-4049-99C2-BECD5FB2C0EA}" presName="tx1" presStyleLbl="revTx" presStyleIdx="2" presStyleCnt="4"/>
      <dgm:spPr/>
    </dgm:pt>
    <dgm:pt modelId="{EB652F4A-3165-42C1-BBA3-CC62A88F1BBE}" type="pres">
      <dgm:prSet presAssocID="{C3EF6A83-A54E-4049-99C2-BECD5FB2C0EA}" presName="vert1" presStyleCnt="0"/>
      <dgm:spPr/>
    </dgm:pt>
    <dgm:pt modelId="{3CC2596C-BBC0-4AC2-B775-380BE45DD235}" type="pres">
      <dgm:prSet presAssocID="{23E21BD8-F00E-464E-B53A-C2438D53B909}" presName="thickLine" presStyleLbl="alignNode1" presStyleIdx="3" presStyleCnt="4"/>
      <dgm:spPr/>
    </dgm:pt>
    <dgm:pt modelId="{6689B991-324D-4D3D-8971-FD0EEBCD2C3F}" type="pres">
      <dgm:prSet presAssocID="{23E21BD8-F00E-464E-B53A-C2438D53B909}" presName="horz1" presStyleCnt="0"/>
      <dgm:spPr/>
    </dgm:pt>
    <dgm:pt modelId="{C24B586E-FED0-4751-8D86-4F7610F2193A}" type="pres">
      <dgm:prSet presAssocID="{23E21BD8-F00E-464E-B53A-C2438D53B909}" presName="tx1" presStyleLbl="revTx" presStyleIdx="3" presStyleCnt="4"/>
      <dgm:spPr/>
    </dgm:pt>
    <dgm:pt modelId="{FDA46EBB-B97B-4166-BBD7-CBD51CE1C23F}" type="pres">
      <dgm:prSet presAssocID="{23E21BD8-F00E-464E-B53A-C2438D53B909}" presName="vert1" presStyleCnt="0"/>
      <dgm:spPr/>
    </dgm:pt>
  </dgm:ptLst>
  <dgm:cxnLst>
    <dgm:cxn modelId="{7021760E-5576-4183-8D97-98D3EF4DD547}" type="presOf" srcId="{C77D714C-8165-412F-A1DB-58C1CA31324D}" destId="{26273B26-C8EE-4039-AAD7-9C9D3CD33527}" srcOrd="0" destOrd="0" presId="urn:microsoft.com/office/officeart/2008/layout/LinedList"/>
    <dgm:cxn modelId="{7559D70F-831E-49E1-B424-3D21ED3648E2}" type="presOf" srcId="{C3EF6A83-A54E-4049-99C2-BECD5FB2C0EA}" destId="{AD03D02A-ACB7-49CA-9E9C-FBA843BAF6FE}" srcOrd="0" destOrd="0" presId="urn:microsoft.com/office/officeart/2008/layout/LinedList"/>
    <dgm:cxn modelId="{4E777A4A-3ECB-4C04-AF51-980771E86F6E}" srcId="{5F4F6E5D-25D4-4018-AAC4-BF3DFF58C42F}" destId="{23E21BD8-F00E-464E-B53A-C2438D53B909}" srcOrd="3" destOrd="0" parTransId="{424DA324-149C-46DC-8358-3670222377E6}" sibTransId="{986EDC49-4F42-42FC-9228-9424675AB96A}"/>
    <dgm:cxn modelId="{3A38E186-A280-4CB5-AC72-FA0B714F9F8D}" type="presOf" srcId="{5F4F6E5D-25D4-4018-AAC4-BF3DFF58C42F}" destId="{2896472C-892F-4CE4-9DD8-E908DC26F7EE}" srcOrd="0" destOrd="0" presId="urn:microsoft.com/office/officeart/2008/layout/LinedList"/>
    <dgm:cxn modelId="{B629198E-5CF1-4082-9F56-340062114DC8}" srcId="{5F4F6E5D-25D4-4018-AAC4-BF3DFF58C42F}" destId="{C77D714C-8165-412F-A1DB-58C1CA31324D}" srcOrd="1" destOrd="0" parTransId="{5EA7FFB4-E27C-4FCA-979E-EE5792D24E78}" sibTransId="{F95375F5-CCEF-4EC5-B0B7-C54CB0A143D7}"/>
    <dgm:cxn modelId="{B60BDFE2-1B03-4C85-8FFF-8769D99305B0}" type="presOf" srcId="{4D70D691-4B70-42A3-82AA-4FCEBF707A60}" destId="{0F61273E-8993-41E9-A968-099AFF38709E}" srcOrd="0" destOrd="0" presId="urn:microsoft.com/office/officeart/2008/layout/LinedList"/>
    <dgm:cxn modelId="{B9F46AE4-00B6-41A2-B904-E8C63CBF57B6}" type="presOf" srcId="{23E21BD8-F00E-464E-B53A-C2438D53B909}" destId="{C24B586E-FED0-4751-8D86-4F7610F2193A}" srcOrd="0" destOrd="0" presId="urn:microsoft.com/office/officeart/2008/layout/LinedList"/>
    <dgm:cxn modelId="{E40F71EE-8C46-4522-A929-80E70D0BC0BB}" srcId="{5F4F6E5D-25D4-4018-AAC4-BF3DFF58C42F}" destId="{C3EF6A83-A54E-4049-99C2-BECD5FB2C0EA}" srcOrd="2" destOrd="0" parTransId="{68538E93-B0CD-430A-BDED-D13F58E5A274}" sibTransId="{F105A0EB-A4BE-4FDE-931B-87C145E3B66E}"/>
    <dgm:cxn modelId="{7BA1E0F7-AC45-4B48-81E0-04A1797F41FE}" srcId="{5F4F6E5D-25D4-4018-AAC4-BF3DFF58C42F}" destId="{4D70D691-4B70-42A3-82AA-4FCEBF707A60}" srcOrd="0" destOrd="0" parTransId="{3870776B-556D-4D5E-9E6C-91FCAB3877C5}" sibTransId="{423AEBB1-B581-433E-9BFE-1C4CEAA8098B}"/>
    <dgm:cxn modelId="{6A3B3DBB-4699-4F6C-AD08-4B270EE3D3B1}" type="presParOf" srcId="{2896472C-892F-4CE4-9DD8-E908DC26F7EE}" destId="{CA6FCD79-72BE-40A1-B1C4-9E479E4626EF}" srcOrd="0" destOrd="0" presId="urn:microsoft.com/office/officeart/2008/layout/LinedList"/>
    <dgm:cxn modelId="{23BA85DE-4567-47A5-8A2B-BFE036C6910E}" type="presParOf" srcId="{2896472C-892F-4CE4-9DD8-E908DC26F7EE}" destId="{8AF1120A-D12F-48C1-A8D4-E663ECAED868}" srcOrd="1" destOrd="0" presId="urn:microsoft.com/office/officeart/2008/layout/LinedList"/>
    <dgm:cxn modelId="{5CE60711-FC26-4DDD-8A06-A1EC7D3021A0}" type="presParOf" srcId="{8AF1120A-D12F-48C1-A8D4-E663ECAED868}" destId="{0F61273E-8993-41E9-A968-099AFF38709E}" srcOrd="0" destOrd="0" presId="urn:microsoft.com/office/officeart/2008/layout/LinedList"/>
    <dgm:cxn modelId="{4EB32679-FB6F-4BBF-B248-9CC4D4B5ACE6}" type="presParOf" srcId="{8AF1120A-D12F-48C1-A8D4-E663ECAED868}" destId="{CDB49BA4-ACD1-47DE-8752-74845063C6DF}" srcOrd="1" destOrd="0" presId="urn:microsoft.com/office/officeart/2008/layout/LinedList"/>
    <dgm:cxn modelId="{4D76F39C-6C27-4927-BDA9-38094D8DE17F}" type="presParOf" srcId="{2896472C-892F-4CE4-9DD8-E908DC26F7EE}" destId="{4ACBD97C-3E72-4542-ACA1-39D9F2ECEBB9}" srcOrd="2" destOrd="0" presId="urn:microsoft.com/office/officeart/2008/layout/LinedList"/>
    <dgm:cxn modelId="{C0F2C334-529B-418D-ADA2-8AF1F914F24B}" type="presParOf" srcId="{2896472C-892F-4CE4-9DD8-E908DC26F7EE}" destId="{BBAACF4D-CD8E-450D-A20D-4F2D2EEE4B8D}" srcOrd="3" destOrd="0" presId="urn:microsoft.com/office/officeart/2008/layout/LinedList"/>
    <dgm:cxn modelId="{C87D158A-9CB3-4F7D-8C14-AE695B7BEF98}" type="presParOf" srcId="{BBAACF4D-CD8E-450D-A20D-4F2D2EEE4B8D}" destId="{26273B26-C8EE-4039-AAD7-9C9D3CD33527}" srcOrd="0" destOrd="0" presId="urn:microsoft.com/office/officeart/2008/layout/LinedList"/>
    <dgm:cxn modelId="{AAF709B4-6765-49B6-95C5-6B7D528BFBB9}" type="presParOf" srcId="{BBAACF4D-CD8E-450D-A20D-4F2D2EEE4B8D}" destId="{1529D643-FB66-440F-AC68-F29CCFC854CB}" srcOrd="1" destOrd="0" presId="urn:microsoft.com/office/officeart/2008/layout/LinedList"/>
    <dgm:cxn modelId="{BAFCE2CA-BCDE-4743-9AD0-E2F77DF67123}" type="presParOf" srcId="{2896472C-892F-4CE4-9DD8-E908DC26F7EE}" destId="{FFD50830-D119-48D8-BAF9-DD4297F29F4C}" srcOrd="4" destOrd="0" presId="urn:microsoft.com/office/officeart/2008/layout/LinedList"/>
    <dgm:cxn modelId="{5AB1DE0F-B7B2-421E-8B89-635DDE1CF71F}" type="presParOf" srcId="{2896472C-892F-4CE4-9DD8-E908DC26F7EE}" destId="{79C2FA98-A225-480B-A258-7F9B2D4A2FA3}" srcOrd="5" destOrd="0" presId="urn:microsoft.com/office/officeart/2008/layout/LinedList"/>
    <dgm:cxn modelId="{8DEE2838-D43B-4E27-AF0A-2E433A0105DA}" type="presParOf" srcId="{79C2FA98-A225-480B-A258-7F9B2D4A2FA3}" destId="{AD03D02A-ACB7-49CA-9E9C-FBA843BAF6FE}" srcOrd="0" destOrd="0" presId="urn:microsoft.com/office/officeart/2008/layout/LinedList"/>
    <dgm:cxn modelId="{CAA6AE63-1AFF-4B72-9E3D-0B3C9067CF4F}" type="presParOf" srcId="{79C2FA98-A225-480B-A258-7F9B2D4A2FA3}" destId="{EB652F4A-3165-42C1-BBA3-CC62A88F1BBE}" srcOrd="1" destOrd="0" presId="urn:microsoft.com/office/officeart/2008/layout/LinedList"/>
    <dgm:cxn modelId="{EBF5C3DF-6245-436F-A6BF-515A33BDF6D9}" type="presParOf" srcId="{2896472C-892F-4CE4-9DD8-E908DC26F7EE}" destId="{3CC2596C-BBC0-4AC2-B775-380BE45DD235}" srcOrd="6" destOrd="0" presId="urn:microsoft.com/office/officeart/2008/layout/LinedList"/>
    <dgm:cxn modelId="{B5CD1E1B-1106-44ED-9542-E007C62D911E}" type="presParOf" srcId="{2896472C-892F-4CE4-9DD8-E908DC26F7EE}" destId="{6689B991-324D-4D3D-8971-FD0EEBCD2C3F}" srcOrd="7" destOrd="0" presId="urn:microsoft.com/office/officeart/2008/layout/LinedList"/>
    <dgm:cxn modelId="{EEC24316-42C9-4685-866C-1D6463287E11}" type="presParOf" srcId="{6689B991-324D-4D3D-8971-FD0EEBCD2C3F}" destId="{C24B586E-FED0-4751-8D86-4F7610F2193A}" srcOrd="0" destOrd="0" presId="urn:microsoft.com/office/officeart/2008/layout/LinedList"/>
    <dgm:cxn modelId="{1136CCE9-2419-4ED6-9E6C-C8BFC43EF1E2}" type="presParOf" srcId="{6689B991-324D-4D3D-8971-FD0EEBCD2C3F}" destId="{FDA46EBB-B97B-4166-BBD7-CBD51CE1C23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6C89FA-D57E-4E48-8C04-BDD7CCACAEAF}"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9B484067-24CC-4ED9-A997-095FE9991AA8}">
      <dgm:prSet/>
      <dgm:spPr/>
      <dgm:t>
        <a:bodyPr/>
        <a:lstStyle/>
        <a:p>
          <a:r>
            <a:rPr lang="en-US" dirty="0"/>
            <a:t>The Incident Command System is used during local, state and federal disasters and emergency operations.</a:t>
          </a:r>
        </a:p>
      </dgm:t>
    </dgm:pt>
    <dgm:pt modelId="{2C6D5B02-5648-413C-B511-6CF5B7E08E10}" type="parTrans" cxnId="{892237CB-1F19-4530-B879-30DBED1354FE}">
      <dgm:prSet/>
      <dgm:spPr/>
      <dgm:t>
        <a:bodyPr/>
        <a:lstStyle/>
        <a:p>
          <a:endParaRPr lang="en-US"/>
        </a:p>
      </dgm:t>
    </dgm:pt>
    <dgm:pt modelId="{6CBEF990-CF52-41E0-8072-36F9FF5EED10}" type="sibTrans" cxnId="{892237CB-1F19-4530-B879-30DBED1354FE}">
      <dgm:prSet/>
      <dgm:spPr/>
      <dgm:t>
        <a:bodyPr/>
        <a:lstStyle/>
        <a:p>
          <a:endParaRPr lang="en-US"/>
        </a:p>
      </dgm:t>
    </dgm:pt>
    <dgm:pt modelId="{2BC039C7-B96C-4A7C-ACEB-A1C6E1053068}">
      <dgm:prSet/>
      <dgm:spPr/>
      <dgm:t>
        <a:bodyPr/>
        <a:lstStyle/>
        <a:p>
          <a:r>
            <a:rPr lang="en-US" dirty="0"/>
            <a:t>The Federal Government has mandated all states implement an Incident Command System.</a:t>
          </a:r>
        </a:p>
      </dgm:t>
    </dgm:pt>
    <dgm:pt modelId="{37A7CDF0-0A97-4829-8672-CE3403F7BA41}" type="parTrans" cxnId="{3E060E1C-511D-4A83-829F-ED3A701FEF08}">
      <dgm:prSet/>
      <dgm:spPr/>
      <dgm:t>
        <a:bodyPr/>
        <a:lstStyle/>
        <a:p>
          <a:endParaRPr lang="en-US"/>
        </a:p>
      </dgm:t>
    </dgm:pt>
    <dgm:pt modelId="{A3781AA3-75A4-4541-AEFA-2CD692A627E2}" type="sibTrans" cxnId="{3E060E1C-511D-4A83-829F-ED3A701FEF08}">
      <dgm:prSet/>
      <dgm:spPr/>
      <dgm:t>
        <a:bodyPr/>
        <a:lstStyle/>
        <a:p>
          <a:endParaRPr lang="en-US"/>
        </a:p>
      </dgm:t>
    </dgm:pt>
    <dgm:pt modelId="{87B47A25-6348-4ED9-A2D2-A9262AB14688}">
      <dgm:prSet/>
      <dgm:spPr/>
      <dgm:t>
        <a:bodyPr/>
        <a:lstStyle/>
        <a:p>
          <a:r>
            <a:rPr lang="en-US" dirty="0"/>
            <a:t>Know where disaster behavioral health fits in the system to assist with effective and efficient operations during an event. </a:t>
          </a:r>
        </a:p>
      </dgm:t>
    </dgm:pt>
    <dgm:pt modelId="{54169047-9A1D-4BD5-8A0D-D704294BE054}" type="parTrans" cxnId="{5B2FD8CF-AB3E-48B3-B235-7581D0801C25}">
      <dgm:prSet/>
      <dgm:spPr/>
      <dgm:t>
        <a:bodyPr/>
        <a:lstStyle/>
        <a:p>
          <a:endParaRPr lang="en-US"/>
        </a:p>
      </dgm:t>
    </dgm:pt>
    <dgm:pt modelId="{BF738604-DAA9-4631-9655-0C9984FE762F}" type="sibTrans" cxnId="{5B2FD8CF-AB3E-48B3-B235-7581D0801C25}">
      <dgm:prSet/>
      <dgm:spPr/>
      <dgm:t>
        <a:bodyPr/>
        <a:lstStyle/>
        <a:p>
          <a:endParaRPr lang="en-US"/>
        </a:p>
      </dgm:t>
    </dgm:pt>
    <dgm:pt modelId="{CD55C0FD-CEB5-41FA-90FF-C665B4A454DC}" type="pres">
      <dgm:prSet presAssocID="{446C89FA-D57E-4E48-8C04-BDD7CCACAEAF}" presName="hierChild1" presStyleCnt="0">
        <dgm:presLayoutVars>
          <dgm:chPref val="1"/>
          <dgm:dir/>
          <dgm:animOne val="branch"/>
          <dgm:animLvl val="lvl"/>
          <dgm:resizeHandles/>
        </dgm:presLayoutVars>
      </dgm:prSet>
      <dgm:spPr/>
    </dgm:pt>
    <dgm:pt modelId="{EC14CFDC-B44F-4C25-AD8F-51F4BACFE997}" type="pres">
      <dgm:prSet presAssocID="{9B484067-24CC-4ED9-A997-095FE9991AA8}" presName="hierRoot1" presStyleCnt="0"/>
      <dgm:spPr/>
    </dgm:pt>
    <dgm:pt modelId="{88F873A1-121E-4724-AA82-924F72C4274C}" type="pres">
      <dgm:prSet presAssocID="{9B484067-24CC-4ED9-A997-095FE9991AA8}" presName="composite" presStyleCnt="0"/>
      <dgm:spPr/>
    </dgm:pt>
    <dgm:pt modelId="{9A8DF907-988B-4BC3-91FB-215A882D5565}" type="pres">
      <dgm:prSet presAssocID="{9B484067-24CC-4ED9-A997-095FE9991AA8}" presName="background" presStyleLbl="node0" presStyleIdx="0" presStyleCnt="3"/>
      <dgm:spPr/>
    </dgm:pt>
    <dgm:pt modelId="{A35F4BA6-CB27-4EA9-98F6-076822958AB2}" type="pres">
      <dgm:prSet presAssocID="{9B484067-24CC-4ED9-A997-095FE9991AA8}" presName="text" presStyleLbl="fgAcc0" presStyleIdx="0" presStyleCnt="3">
        <dgm:presLayoutVars>
          <dgm:chPref val="3"/>
        </dgm:presLayoutVars>
      </dgm:prSet>
      <dgm:spPr/>
    </dgm:pt>
    <dgm:pt modelId="{2917F0FC-6D8E-4923-AE89-4A4953527611}" type="pres">
      <dgm:prSet presAssocID="{9B484067-24CC-4ED9-A997-095FE9991AA8}" presName="hierChild2" presStyleCnt="0"/>
      <dgm:spPr/>
    </dgm:pt>
    <dgm:pt modelId="{7513BB5C-349F-4D23-A351-7CF211881F59}" type="pres">
      <dgm:prSet presAssocID="{2BC039C7-B96C-4A7C-ACEB-A1C6E1053068}" presName="hierRoot1" presStyleCnt="0"/>
      <dgm:spPr/>
    </dgm:pt>
    <dgm:pt modelId="{B0FA5F1C-B414-4915-886E-3BB4DAE7DEB5}" type="pres">
      <dgm:prSet presAssocID="{2BC039C7-B96C-4A7C-ACEB-A1C6E1053068}" presName="composite" presStyleCnt="0"/>
      <dgm:spPr/>
    </dgm:pt>
    <dgm:pt modelId="{17E2158A-3B4F-4E8C-8E55-A4AADAD92BC8}" type="pres">
      <dgm:prSet presAssocID="{2BC039C7-B96C-4A7C-ACEB-A1C6E1053068}" presName="background" presStyleLbl="node0" presStyleIdx="1" presStyleCnt="3"/>
      <dgm:spPr/>
    </dgm:pt>
    <dgm:pt modelId="{11A32813-93C4-4BDD-87FC-C474AD4B358E}" type="pres">
      <dgm:prSet presAssocID="{2BC039C7-B96C-4A7C-ACEB-A1C6E1053068}" presName="text" presStyleLbl="fgAcc0" presStyleIdx="1" presStyleCnt="3">
        <dgm:presLayoutVars>
          <dgm:chPref val="3"/>
        </dgm:presLayoutVars>
      </dgm:prSet>
      <dgm:spPr/>
    </dgm:pt>
    <dgm:pt modelId="{8072F4C5-5FFD-4B10-B931-88FAF607A7EF}" type="pres">
      <dgm:prSet presAssocID="{2BC039C7-B96C-4A7C-ACEB-A1C6E1053068}" presName="hierChild2" presStyleCnt="0"/>
      <dgm:spPr/>
    </dgm:pt>
    <dgm:pt modelId="{126A2FC1-588F-4498-963F-4A4DE096F093}" type="pres">
      <dgm:prSet presAssocID="{87B47A25-6348-4ED9-A2D2-A9262AB14688}" presName="hierRoot1" presStyleCnt="0"/>
      <dgm:spPr/>
    </dgm:pt>
    <dgm:pt modelId="{50D0A83F-83A0-4A90-BAA8-846EF1A72344}" type="pres">
      <dgm:prSet presAssocID="{87B47A25-6348-4ED9-A2D2-A9262AB14688}" presName="composite" presStyleCnt="0"/>
      <dgm:spPr/>
    </dgm:pt>
    <dgm:pt modelId="{08D179C5-C257-4AD0-8A5F-495AB9605527}" type="pres">
      <dgm:prSet presAssocID="{87B47A25-6348-4ED9-A2D2-A9262AB14688}" presName="background" presStyleLbl="node0" presStyleIdx="2" presStyleCnt="3"/>
      <dgm:spPr/>
    </dgm:pt>
    <dgm:pt modelId="{1E5774B2-63AB-412F-9621-6578D968A946}" type="pres">
      <dgm:prSet presAssocID="{87B47A25-6348-4ED9-A2D2-A9262AB14688}" presName="text" presStyleLbl="fgAcc0" presStyleIdx="2" presStyleCnt="3">
        <dgm:presLayoutVars>
          <dgm:chPref val="3"/>
        </dgm:presLayoutVars>
      </dgm:prSet>
      <dgm:spPr/>
    </dgm:pt>
    <dgm:pt modelId="{456084AA-5BC8-4030-8EE7-CBD64634ACAA}" type="pres">
      <dgm:prSet presAssocID="{87B47A25-6348-4ED9-A2D2-A9262AB14688}" presName="hierChild2" presStyleCnt="0"/>
      <dgm:spPr/>
    </dgm:pt>
  </dgm:ptLst>
  <dgm:cxnLst>
    <dgm:cxn modelId="{3E060E1C-511D-4A83-829F-ED3A701FEF08}" srcId="{446C89FA-D57E-4E48-8C04-BDD7CCACAEAF}" destId="{2BC039C7-B96C-4A7C-ACEB-A1C6E1053068}" srcOrd="1" destOrd="0" parTransId="{37A7CDF0-0A97-4829-8672-CE3403F7BA41}" sibTransId="{A3781AA3-75A4-4541-AEFA-2CD692A627E2}"/>
    <dgm:cxn modelId="{0873DC2A-8D12-4A0F-B80F-860CC57C79D8}" type="presOf" srcId="{87B47A25-6348-4ED9-A2D2-A9262AB14688}" destId="{1E5774B2-63AB-412F-9621-6578D968A946}" srcOrd="0" destOrd="0" presId="urn:microsoft.com/office/officeart/2005/8/layout/hierarchy1"/>
    <dgm:cxn modelId="{34C1522F-A56D-4C76-B269-ABE5D4263930}" type="presOf" srcId="{9B484067-24CC-4ED9-A997-095FE9991AA8}" destId="{A35F4BA6-CB27-4EA9-98F6-076822958AB2}" srcOrd="0" destOrd="0" presId="urn:microsoft.com/office/officeart/2005/8/layout/hierarchy1"/>
    <dgm:cxn modelId="{E6FD1C36-C5D8-4FC5-8445-C8E9DE03D303}" type="presOf" srcId="{446C89FA-D57E-4E48-8C04-BDD7CCACAEAF}" destId="{CD55C0FD-CEB5-41FA-90FF-C665B4A454DC}" srcOrd="0" destOrd="0" presId="urn:microsoft.com/office/officeart/2005/8/layout/hierarchy1"/>
    <dgm:cxn modelId="{16534AB7-8229-45FE-B975-66F93B5E6460}" type="presOf" srcId="{2BC039C7-B96C-4A7C-ACEB-A1C6E1053068}" destId="{11A32813-93C4-4BDD-87FC-C474AD4B358E}" srcOrd="0" destOrd="0" presId="urn:microsoft.com/office/officeart/2005/8/layout/hierarchy1"/>
    <dgm:cxn modelId="{892237CB-1F19-4530-B879-30DBED1354FE}" srcId="{446C89FA-D57E-4E48-8C04-BDD7CCACAEAF}" destId="{9B484067-24CC-4ED9-A997-095FE9991AA8}" srcOrd="0" destOrd="0" parTransId="{2C6D5B02-5648-413C-B511-6CF5B7E08E10}" sibTransId="{6CBEF990-CF52-41E0-8072-36F9FF5EED10}"/>
    <dgm:cxn modelId="{5B2FD8CF-AB3E-48B3-B235-7581D0801C25}" srcId="{446C89FA-D57E-4E48-8C04-BDD7CCACAEAF}" destId="{87B47A25-6348-4ED9-A2D2-A9262AB14688}" srcOrd="2" destOrd="0" parTransId="{54169047-9A1D-4BD5-8A0D-D704294BE054}" sibTransId="{BF738604-DAA9-4631-9655-0C9984FE762F}"/>
    <dgm:cxn modelId="{C3DC46B5-FB85-465C-8ACD-03585059B2A2}" type="presParOf" srcId="{CD55C0FD-CEB5-41FA-90FF-C665B4A454DC}" destId="{EC14CFDC-B44F-4C25-AD8F-51F4BACFE997}" srcOrd="0" destOrd="0" presId="urn:microsoft.com/office/officeart/2005/8/layout/hierarchy1"/>
    <dgm:cxn modelId="{7EC85512-097B-4E53-B7F5-E4A6705B5EE4}" type="presParOf" srcId="{EC14CFDC-B44F-4C25-AD8F-51F4BACFE997}" destId="{88F873A1-121E-4724-AA82-924F72C4274C}" srcOrd="0" destOrd="0" presId="urn:microsoft.com/office/officeart/2005/8/layout/hierarchy1"/>
    <dgm:cxn modelId="{04D8AE0C-95FF-41EB-8191-F2F69A931E43}" type="presParOf" srcId="{88F873A1-121E-4724-AA82-924F72C4274C}" destId="{9A8DF907-988B-4BC3-91FB-215A882D5565}" srcOrd="0" destOrd="0" presId="urn:microsoft.com/office/officeart/2005/8/layout/hierarchy1"/>
    <dgm:cxn modelId="{D1999595-2497-4650-93F8-57809812DD44}" type="presParOf" srcId="{88F873A1-121E-4724-AA82-924F72C4274C}" destId="{A35F4BA6-CB27-4EA9-98F6-076822958AB2}" srcOrd="1" destOrd="0" presId="urn:microsoft.com/office/officeart/2005/8/layout/hierarchy1"/>
    <dgm:cxn modelId="{83973DFC-EB6D-43BB-BFB9-815C2E901C24}" type="presParOf" srcId="{EC14CFDC-B44F-4C25-AD8F-51F4BACFE997}" destId="{2917F0FC-6D8E-4923-AE89-4A4953527611}" srcOrd="1" destOrd="0" presId="urn:microsoft.com/office/officeart/2005/8/layout/hierarchy1"/>
    <dgm:cxn modelId="{19CB181C-77FC-4D0B-9AEF-94468318F792}" type="presParOf" srcId="{CD55C0FD-CEB5-41FA-90FF-C665B4A454DC}" destId="{7513BB5C-349F-4D23-A351-7CF211881F59}" srcOrd="1" destOrd="0" presId="urn:microsoft.com/office/officeart/2005/8/layout/hierarchy1"/>
    <dgm:cxn modelId="{6EE2736F-AE99-4CFE-889A-62D0A7187B7E}" type="presParOf" srcId="{7513BB5C-349F-4D23-A351-7CF211881F59}" destId="{B0FA5F1C-B414-4915-886E-3BB4DAE7DEB5}" srcOrd="0" destOrd="0" presId="urn:microsoft.com/office/officeart/2005/8/layout/hierarchy1"/>
    <dgm:cxn modelId="{0C727B48-8271-4304-9307-34E84346AA57}" type="presParOf" srcId="{B0FA5F1C-B414-4915-886E-3BB4DAE7DEB5}" destId="{17E2158A-3B4F-4E8C-8E55-A4AADAD92BC8}" srcOrd="0" destOrd="0" presId="urn:microsoft.com/office/officeart/2005/8/layout/hierarchy1"/>
    <dgm:cxn modelId="{047B5CC6-FFE1-43AA-B3D3-C21765928043}" type="presParOf" srcId="{B0FA5F1C-B414-4915-886E-3BB4DAE7DEB5}" destId="{11A32813-93C4-4BDD-87FC-C474AD4B358E}" srcOrd="1" destOrd="0" presId="urn:microsoft.com/office/officeart/2005/8/layout/hierarchy1"/>
    <dgm:cxn modelId="{FC199E84-3233-46C3-B125-B909ED15E942}" type="presParOf" srcId="{7513BB5C-349F-4D23-A351-7CF211881F59}" destId="{8072F4C5-5FFD-4B10-B931-88FAF607A7EF}" srcOrd="1" destOrd="0" presId="urn:microsoft.com/office/officeart/2005/8/layout/hierarchy1"/>
    <dgm:cxn modelId="{236AFB8B-BE84-4028-9CBA-0DBFA9C7ED1F}" type="presParOf" srcId="{CD55C0FD-CEB5-41FA-90FF-C665B4A454DC}" destId="{126A2FC1-588F-4498-963F-4A4DE096F093}" srcOrd="2" destOrd="0" presId="urn:microsoft.com/office/officeart/2005/8/layout/hierarchy1"/>
    <dgm:cxn modelId="{B60A64E4-972B-4594-A737-0D038CACCE28}" type="presParOf" srcId="{126A2FC1-588F-4498-963F-4A4DE096F093}" destId="{50D0A83F-83A0-4A90-BAA8-846EF1A72344}" srcOrd="0" destOrd="0" presId="urn:microsoft.com/office/officeart/2005/8/layout/hierarchy1"/>
    <dgm:cxn modelId="{D71B1603-0765-4650-95E0-EE4E8C09BEA9}" type="presParOf" srcId="{50D0A83F-83A0-4A90-BAA8-846EF1A72344}" destId="{08D179C5-C257-4AD0-8A5F-495AB9605527}" srcOrd="0" destOrd="0" presId="urn:microsoft.com/office/officeart/2005/8/layout/hierarchy1"/>
    <dgm:cxn modelId="{22A8516E-AB38-4423-8943-CCD1D68F51D7}" type="presParOf" srcId="{50D0A83F-83A0-4A90-BAA8-846EF1A72344}" destId="{1E5774B2-63AB-412F-9621-6578D968A946}" srcOrd="1" destOrd="0" presId="urn:microsoft.com/office/officeart/2005/8/layout/hierarchy1"/>
    <dgm:cxn modelId="{4B1307B4-784A-44A1-AA20-FF2FEF169D30}" type="presParOf" srcId="{126A2FC1-588F-4498-963F-4A4DE096F093}" destId="{456084AA-5BC8-4030-8EE7-CBD64634ACA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8BFD629-824D-4AAE-AA29-04A9F71EB0A1}" type="doc">
      <dgm:prSet loTypeId="urn:microsoft.com/office/officeart/2016/7/layout/ChevronBlockProcess" loCatId="process" qsTypeId="urn:microsoft.com/office/officeart/2005/8/quickstyle/simple1" qsCatId="simple" csTypeId="urn:microsoft.com/office/officeart/2005/8/colors/accent1_2" csCatId="accent1" phldr="1"/>
      <dgm:spPr/>
      <dgm:t>
        <a:bodyPr/>
        <a:lstStyle/>
        <a:p>
          <a:endParaRPr lang="en-US"/>
        </a:p>
      </dgm:t>
    </dgm:pt>
    <dgm:pt modelId="{1D0C8E46-5412-4897-A081-CBDA57D62DF1}">
      <dgm:prSet/>
      <dgm:spPr/>
      <dgm:t>
        <a:bodyPr/>
        <a:lstStyle/>
        <a:p>
          <a:r>
            <a:rPr lang="en-US" dirty="0"/>
            <a:t>Confirm</a:t>
          </a:r>
        </a:p>
      </dgm:t>
    </dgm:pt>
    <dgm:pt modelId="{3B60D147-2805-43AC-9894-3E77975DF8CD}" type="parTrans" cxnId="{6AB1E764-75DD-425B-B4CB-8C400C5378B6}">
      <dgm:prSet/>
      <dgm:spPr/>
      <dgm:t>
        <a:bodyPr/>
        <a:lstStyle/>
        <a:p>
          <a:endParaRPr lang="en-US"/>
        </a:p>
      </dgm:t>
    </dgm:pt>
    <dgm:pt modelId="{B8865CC3-040F-4AE6-B145-A1FB6A12B7E0}" type="sibTrans" cxnId="{6AB1E764-75DD-425B-B4CB-8C400C5378B6}">
      <dgm:prSet/>
      <dgm:spPr/>
      <dgm:t>
        <a:bodyPr/>
        <a:lstStyle/>
        <a:p>
          <a:endParaRPr lang="en-US"/>
        </a:p>
      </dgm:t>
    </dgm:pt>
    <dgm:pt modelId="{94BDA457-FE11-43D9-9EAF-CB1E915C5E8B}">
      <dgm:prSet/>
      <dgm:spPr/>
      <dgm:t>
        <a:bodyPr/>
        <a:lstStyle/>
        <a:p>
          <a:r>
            <a:rPr lang="en-US" dirty="0"/>
            <a:t>Confirm the event meets pre‑established activation criteria (e.g., severity, scope, population impact).</a:t>
          </a:r>
        </a:p>
      </dgm:t>
    </dgm:pt>
    <dgm:pt modelId="{C1D6C110-EC27-4B5E-B53E-75CA7B73EFAE}" type="parTrans" cxnId="{BAF1F954-9FD8-4690-871E-CF87DF6B2A38}">
      <dgm:prSet/>
      <dgm:spPr/>
      <dgm:t>
        <a:bodyPr/>
        <a:lstStyle/>
        <a:p>
          <a:endParaRPr lang="en-US"/>
        </a:p>
      </dgm:t>
    </dgm:pt>
    <dgm:pt modelId="{92CD7332-7B1B-4EF7-A929-FF3EE2940FA6}" type="sibTrans" cxnId="{BAF1F954-9FD8-4690-871E-CF87DF6B2A38}">
      <dgm:prSet/>
      <dgm:spPr/>
      <dgm:t>
        <a:bodyPr/>
        <a:lstStyle/>
        <a:p>
          <a:endParaRPr lang="en-US"/>
        </a:p>
      </dgm:t>
    </dgm:pt>
    <dgm:pt modelId="{4E1C4D7E-09E2-4CD2-89ED-5A8D8A7B4208}">
      <dgm:prSet/>
      <dgm:spPr/>
      <dgm:t>
        <a:bodyPr/>
        <a:lstStyle/>
        <a:p>
          <a:r>
            <a:rPr lang="en-US"/>
            <a:t>Verify</a:t>
          </a:r>
        </a:p>
      </dgm:t>
    </dgm:pt>
    <dgm:pt modelId="{99011A25-DC71-4F57-9D59-BEF804F976A2}" type="parTrans" cxnId="{8E1272DB-BB9F-477A-95C0-D82FD9BFD487}">
      <dgm:prSet/>
      <dgm:spPr/>
      <dgm:t>
        <a:bodyPr/>
        <a:lstStyle/>
        <a:p>
          <a:endParaRPr lang="en-US"/>
        </a:p>
      </dgm:t>
    </dgm:pt>
    <dgm:pt modelId="{D7C7E9ED-2B27-433F-815E-F99F36E2B0B8}" type="sibTrans" cxnId="{8E1272DB-BB9F-477A-95C0-D82FD9BFD487}">
      <dgm:prSet/>
      <dgm:spPr/>
      <dgm:t>
        <a:bodyPr/>
        <a:lstStyle/>
        <a:p>
          <a:endParaRPr lang="en-US"/>
        </a:p>
      </dgm:t>
    </dgm:pt>
    <dgm:pt modelId="{8B32CAE3-AECA-45D5-9858-6811A67C241C}">
      <dgm:prSet/>
      <dgm:spPr/>
      <dgm:t>
        <a:bodyPr/>
        <a:lstStyle/>
        <a:p>
          <a:r>
            <a:rPr lang="en-US" dirty="0"/>
            <a:t>Verify that behavioral health needs exceed local capacity or are anticipated to do so.</a:t>
          </a:r>
        </a:p>
      </dgm:t>
    </dgm:pt>
    <dgm:pt modelId="{6A37E713-AA9B-4A1A-AFE2-B041C637C13C}" type="parTrans" cxnId="{C9499808-ECC9-4423-8C03-29BCE38FBCB0}">
      <dgm:prSet/>
      <dgm:spPr/>
      <dgm:t>
        <a:bodyPr/>
        <a:lstStyle/>
        <a:p>
          <a:endParaRPr lang="en-US"/>
        </a:p>
      </dgm:t>
    </dgm:pt>
    <dgm:pt modelId="{A37EEAB3-12CC-4FFB-842E-21C14A01E85C}" type="sibTrans" cxnId="{C9499808-ECC9-4423-8C03-29BCE38FBCB0}">
      <dgm:prSet/>
      <dgm:spPr/>
      <dgm:t>
        <a:bodyPr/>
        <a:lstStyle/>
        <a:p>
          <a:endParaRPr lang="en-US"/>
        </a:p>
      </dgm:t>
    </dgm:pt>
    <dgm:pt modelId="{F677D898-B25C-4CBE-B78E-D7FA81CEE64C}">
      <dgm:prSet/>
      <dgm:spPr/>
      <dgm:t>
        <a:bodyPr/>
        <a:lstStyle/>
        <a:p>
          <a:r>
            <a:rPr lang="en-US"/>
            <a:t>Ensure</a:t>
          </a:r>
        </a:p>
      </dgm:t>
    </dgm:pt>
    <dgm:pt modelId="{51FBC503-482D-4488-A5E8-37B067595A25}" type="parTrans" cxnId="{1AE544C9-1EC4-4265-8B70-CE67BA0F5EE2}">
      <dgm:prSet/>
      <dgm:spPr/>
      <dgm:t>
        <a:bodyPr/>
        <a:lstStyle/>
        <a:p>
          <a:endParaRPr lang="en-US"/>
        </a:p>
      </dgm:t>
    </dgm:pt>
    <dgm:pt modelId="{184344E3-69C2-444F-9A97-1FB90363557B}" type="sibTrans" cxnId="{1AE544C9-1EC4-4265-8B70-CE67BA0F5EE2}">
      <dgm:prSet/>
      <dgm:spPr/>
      <dgm:t>
        <a:bodyPr/>
        <a:lstStyle/>
        <a:p>
          <a:endParaRPr lang="en-US"/>
        </a:p>
      </dgm:t>
    </dgm:pt>
    <dgm:pt modelId="{DC730AA9-BDA5-4A75-8859-274D6B30745B}">
      <dgm:prSet/>
      <dgm:spPr/>
      <dgm:t>
        <a:bodyPr/>
        <a:lstStyle/>
        <a:p>
          <a:r>
            <a:rPr lang="en-US" dirty="0"/>
            <a:t>Ensure an official authorization for activation has been received (emergency management, public health, incident command, Division of Behavioral Health).</a:t>
          </a:r>
        </a:p>
      </dgm:t>
    </dgm:pt>
    <dgm:pt modelId="{4B8CD153-E8F3-45FE-82B7-F956FE3D1876}" type="parTrans" cxnId="{E6AC06BD-88F4-4074-BF85-21B0FEA25E3C}">
      <dgm:prSet/>
      <dgm:spPr/>
      <dgm:t>
        <a:bodyPr/>
        <a:lstStyle/>
        <a:p>
          <a:endParaRPr lang="en-US"/>
        </a:p>
      </dgm:t>
    </dgm:pt>
    <dgm:pt modelId="{89A8FB4B-829F-4494-9BC8-A5165B196F9B}" type="sibTrans" cxnId="{E6AC06BD-88F4-4074-BF85-21B0FEA25E3C}">
      <dgm:prSet/>
      <dgm:spPr/>
      <dgm:t>
        <a:bodyPr/>
        <a:lstStyle/>
        <a:p>
          <a:endParaRPr lang="en-US"/>
        </a:p>
      </dgm:t>
    </dgm:pt>
    <dgm:pt modelId="{58F9ABDC-5BAE-4404-BCC2-0CEE39F4E3CA}">
      <dgm:prSet/>
      <dgm:spPr/>
      <dgm:t>
        <a:bodyPr/>
        <a:lstStyle/>
        <a:p>
          <a:r>
            <a:rPr lang="en-US"/>
            <a:t>Document</a:t>
          </a:r>
        </a:p>
      </dgm:t>
    </dgm:pt>
    <dgm:pt modelId="{FABA5C46-79E7-4E96-B335-E3F2FBE55E63}" type="parTrans" cxnId="{4A083E50-1A37-45CB-90B2-69AA86FF44B1}">
      <dgm:prSet/>
      <dgm:spPr/>
      <dgm:t>
        <a:bodyPr/>
        <a:lstStyle/>
        <a:p>
          <a:endParaRPr lang="en-US"/>
        </a:p>
      </dgm:t>
    </dgm:pt>
    <dgm:pt modelId="{9ABC68DF-B525-4514-AFB9-8AC8B631F3BF}" type="sibTrans" cxnId="{4A083E50-1A37-45CB-90B2-69AA86FF44B1}">
      <dgm:prSet/>
      <dgm:spPr/>
      <dgm:t>
        <a:bodyPr/>
        <a:lstStyle/>
        <a:p>
          <a:endParaRPr lang="en-US"/>
        </a:p>
      </dgm:t>
    </dgm:pt>
    <dgm:pt modelId="{24E9EB24-8F67-45AC-AF15-DC3094E4831B}">
      <dgm:prSet/>
      <dgm:spPr/>
      <dgm:t>
        <a:bodyPr/>
        <a:lstStyle/>
        <a:p>
          <a:r>
            <a:rPr lang="en-US" dirty="0"/>
            <a:t>Document the activation decision, including time, authorizing official, and rationale.</a:t>
          </a:r>
        </a:p>
      </dgm:t>
    </dgm:pt>
    <dgm:pt modelId="{E2B51F45-E94D-4076-8F91-39B8CE5B9256}" type="parTrans" cxnId="{92D7D769-1F41-45AF-8E11-7B780DB70AE2}">
      <dgm:prSet/>
      <dgm:spPr/>
      <dgm:t>
        <a:bodyPr/>
        <a:lstStyle/>
        <a:p>
          <a:endParaRPr lang="en-US"/>
        </a:p>
      </dgm:t>
    </dgm:pt>
    <dgm:pt modelId="{EFF670BE-B90F-4BF1-BB5F-A64EA2F971E7}" type="sibTrans" cxnId="{92D7D769-1F41-45AF-8E11-7B780DB70AE2}">
      <dgm:prSet/>
      <dgm:spPr/>
      <dgm:t>
        <a:bodyPr/>
        <a:lstStyle/>
        <a:p>
          <a:endParaRPr lang="en-US"/>
        </a:p>
      </dgm:t>
    </dgm:pt>
    <dgm:pt modelId="{A80D617B-6FAD-4F8B-B9FD-770CEA7B3BEC}" type="pres">
      <dgm:prSet presAssocID="{28BFD629-824D-4AAE-AA29-04A9F71EB0A1}" presName="Name0" presStyleCnt="0">
        <dgm:presLayoutVars>
          <dgm:dir/>
          <dgm:animLvl val="lvl"/>
          <dgm:resizeHandles val="exact"/>
        </dgm:presLayoutVars>
      </dgm:prSet>
      <dgm:spPr/>
    </dgm:pt>
    <dgm:pt modelId="{C331D9DD-9769-486A-BBBF-FE4274C90B42}" type="pres">
      <dgm:prSet presAssocID="{1D0C8E46-5412-4897-A081-CBDA57D62DF1}" presName="composite" presStyleCnt="0"/>
      <dgm:spPr/>
    </dgm:pt>
    <dgm:pt modelId="{58D8D337-E0B6-4F26-9D4C-5EEC77CD3E9C}" type="pres">
      <dgm:prSet presAssocID="{1D0C8E46-5412-4897-A081-CBDA57D62DF1}" presName="parTx" presStyleLbl="alignNode1" presStyleIdx="0" presStyleCnt="4">
        <dgm:presLayoutVars>
          <dgm:chMax val="0"/>
          <dgm:chPref val="0"/>
        </dgm:presLayoutVars>
      </dgm:prSet>
      <dgm:spPr/>
    </dgm:pt>
    <dgm:pt modelId="{67CF8754-6D2D-4F91-B338-E82EC9924B8E}" type="pres">
      <dgm:prSet presAssocID="{1D0C8E46-5412-4897-A081-CBDA57D62DF1}" presName="desTx" presStyleLbl="alignAccFollowNode1" presStyleIdx="0" presStyleCnt="4">
        <dgm:presLayoutVars/>
      </dgm:prSet>
      <dgm:spPr/>
    </dgm:pt>
    <dgm:pt modelId="{08C33488-B3FF-4998-B1A2-B9FF66BE4868}" type="pres">
      <dgm:prSet presAssocID="{B8865CC3-040F-4AE6-B145-A1FB6A12B7E0}" presName="space" presStyleCnt="0"/>
      <dgm:spPr/>
    </dgm:pt>
    <dgm:pt modelId="{135B5A29-C81D-40EB-999A-3A9ED1C6938C}" type="pres">
      <dgm:prSet presAssocID="{4E1C4D7E-09E2-4CD2-89ED-5A8D8A7B4208}" presName="composite" presStyleCnt="0"/>
      <dgm:spPr/>
    </dgm:pt>
    <dgm:pt modelId="{09228EEA-B9AE-4099-942D-A8894128120E}" type="pres">
      <dgm:prSet presAssocID="{4E1C4D7E-09E2-4CD2-89ED-5A8D8A7B4208}" presName="parTx" presStyleLbl="alignNode1" presStyleIdx="1" presStyleCnt="4">
        <dgm:presLayoutVars>
          <dgm:chMax val="0"/>
          <dgm:chPref val="0"/>
        </dgm:presLayoutVars>
      </dgm:prSet>
      <dgm:spPr/>
    </dgm:pt>
    <dgm:pt modelId="{E320F6A2-A2D3-43EF-88F8-944A81B4A73E}" type="pres">
      <dgm:prSet presAssocID="{4E1C4D7E-09E2-4CD2-89ED-5A8D8A7B4208}" presName="desTx" presStyleLbl="alignAccFollowNode1" presStyleIdx="1" presStyleCnt="4">
        <dgm:presLayoutVars/>
      </dgm:prSet>
      <dgm:spPr/>
    </dgm:pt>
    <dgm:pt modelId="{0B1B619C-7CC2-4E16-95D5-134237BA395E}" type="pres">
      <dgm:prSet presAssocID="{D7C7E9ED-2B27-433F-815E-F99F36E2B0B8}" presName="space" presStyleCnt="0"/>
      <dgm:spPr/>
    </dgm:pt>
    <dgm:pt modelId="{CF0F5100-47D4-4AEA-B86A-5CBF88D65371}" type="pres">
      <dgm:prSet presAssocID="{F677D898-B25C-4CBE-B78E-D7FA81CEE64C}" presName="composite" presStyleCnt="0"/>
      <dgm:spPr/>
    </dgm:pt>
    <dgm:pt modelId="{867F5016-79C8-488C-9C5C-25ED24640978}" type="pres">
      <dgm:prSet presAssocID="{F677D898-B25C-4CBE-B78E-D7FA81CEE64C}" presName="parTx" presStyleLbl="alignNode1" presStyleIdx="2" presStyleCnt="4">
        <dgm:presLayoutVars>
          <dgm:chMax val="0"/>
          <dgm:chPref val="0"/>
        </dgm:presLayoutVars>
      </dgm:prSet>
      <dgm:spPr/>
    </dgm:pt>
    <dgm:pt modelId="{E941472F-DFB9-4FAF-AF86-BDDF7D3CB779}" type="pres">
      <dgm:prSet presAssocID="{F677D898-B25C-4CBE-B78E-D7FA81CEE64C}" presName="desTx" presStyleLbl="alignAccFollowNode1" presStyleIdx="2" presStyleCnt="4">
        <dgm:presLayoutVars/>
      </dgm:prSet>
      <dgm:spPr/>
    </dgm:pt>
    <dgm:pt modelId="{682CFF23-F0BC-4367-810A-E9690C4A8BF8}" type="pres">
      <dgm:prSet presAssocID="{184344E3-69C2-444F-9A97-1FB90363557B}" presName="space" presStyleCnt="0"/>
      <dgm:spPr/>
    </dgm:pt>
    <dgm:pt modelId="{4271553E-74E0-4D19-8460-C071EF8A663A}" type="pres">
      <dgm:prSet presAssocID="{58F9ABDC-5BAE-4404-BCC2-0CEE39F4E3CA}" presName="composite" presStyleCnt="0"/>
      <dgm:spPr/>
    </dgm:pt>
    <dgm:pt modelId="{6EE09156-ECC8-4740-8BA7-7BC93370126F}" type="pres">
      <dgm:prSet presAssocID="{58F9ABDC-5BAE-4404-BCC2-0CEE39F4E3CA}" presName="parTx" presStyleLbl="alignNode1" presStyleIdx="3" presStyleCnt="4">
        <dgm:presLayoutVars>
          <dgm:chMax val="0"/>
          <dgm:chPref val="0"/>
        </dgm:presLayoutVars>
      </dgm:prSet>
      <dgm:spPr/>
    </dgm:pt>
    <dgm:pt modelId="{FF235BDF-25E0-4EBC-993D-D60AB6D96E0D}" type="pres">
      <dgm:prSet presAssocID="{58F9ABDC-5BAE-4404-BCC2-0CEE39F4E3CA}" presName="desTx" presStyleLbl="alignAccFollowNode1" presStyleIdx="3" presStyleCnt="4">
        <dgm:presLayoutVars/>
      </dgm:prSet>
      <dgm:spPr/>
    </dgm:pt>
  </dgm:ptLst>
  <dgm:cxnLst>
    <dgm:cxn modelId="{C9499808-ECC9-4423-8C03-29BCE38FBCB0}" srcId="{4E1C4D7E-09E2-4CD2-89ED-5A8D8A7B4208}" destId="{8B32CAE3-AECA-45D5-9858-6811A67C241C}" srcOrd="0" destOrd="0" parTransId="{6A37E713-AA9B-4A1A-AFE2-B041C637C13C}" sibTransId="{A37EEAB3-12CC-4FFB-842E-21C14A01E85C}"/>
    <dgm:cxn modelId="{E8A13B26-126C-4308-9AE0-8FE02CABCE56}" type="presOf" srcId="{94BDA457-FE11-43D9-9EAF-CB1E915C5E8B}" destId="{67CF8754-6D2D-4F91-B338-E82EC9924B8E}" srcOrd="0" destOrd="0" presId="urn:microsoft.com/office/officeart/2016/7/layout/ChevronBlockProcess"/>
    <dgm:cxn modelId="{4EAA7030-4B44-4F1B-9F36-3110B26D06A4}" type="presOf" srcId="{DC730AA9-BDA5-4A75-8859-274D6B30745B}" destId="{E941472F-DFB9-4FAF-AF86-BDDF7D3CB779}" srcOrd="0" destOrd="0" presId="urn:microsoft.com/office/officeart/2016/7/layout/ChevronBlockProcess"/>
    <dgm:cxn modelId="{6AB1E764-75DD-425B-B4CB-8C400C5378B6}" srcId="{28BFD629-824D-4AAE-AA29-04A9F71EB0A1}" destId="{1D0C8E46-5412-4897-A081-CBDA57D62DF1}" srcOrd="0" destOrd="0" parTransId="{3B60D147-2805-43AC-9894-3E77975DF8CD}" sibTransId="{B8865CC3-040F-4AE6-B145-A1FB6A12B7E0}"/>
    <dgm:cxn modelId="{92D7D769-1F41-45AF-8E11-7B780DB70AE2}" srcId="{58F9ABDC-5BAE-4404-BCC2-0CEE39F4E3CA}" destId="{24E9EB24-8F67-45AC-AF15-DC3094E4831B}" srcOrd="0" destOrd="0" parTransId="{E2B51F45-E94D-4076-8F91-39B8CE5B9256}" sibTransId="{EFF670BE-B90F-4BF1-BB5F-A64EA2F971E7}"/>
    <dgm:cxn modelId="{4A083E50-1A37-45CB-90B2-69AA86FF44B1}" srcId="{28BFD629-824D-4AAE-AA29-04A9F71EB0A1}" destId="{58F9ABDC-5BAE-4404-BCC2-0CEE39F4E3CA}" srcOrd="3" destOrd="0" parTransId="{FABA5C46-79E7-4E96-B335-E3F2FBE55E63}" sibTransId="{9ABC68DF-B525-4514-AFB9-8AC8B631F3BF}"/>
    <dgm:cxn modelId="{BAF1F954-9FD8-4690-871E-CF87DF6B2A38}" srcId="{1D0C8E46-5412-4897-A081-CBDA57D62DF1}" destId="{94BDA457-FE11-43D9-9EAF-CB1E915C5E8B}" srcOrd="0" destOrd="0" parTransId="{C1D6C110-EC27-4B5E-B53E-75CA7B73EFAE}" sibTransId="{92CD7332-7B1B-4EF7-A929-FF3EE2940FA6}"/>
    <dgm:cxn modelId="{D38F5C95-F00B-449A-836C-DACFB32AFC13}" type="presOf" srcId="{58F9ABDC-5BAE-4404-BCC2-0CEE39F4E3CA}" destId="{6EE09156-ECC8-4740-8BA7-7BC93370126F}" srcOrd="0" destOrd="0" presId="urn:microsoft.com/office/officeart/2016/7/layout/ChevronBlockProcess"/>
    <dgm:cxn modelId="{E6AC06BD-88F4-4074-BF85-21B0FEA25E3C}" srcId="{F677D898-B25C-4CBE-B78E-D7FA81CEE64C}" destId="{DC730AA9-BDA5-4A75-8859-274D6B30745B}" srcOrd="0" destOrd="0" parTransId="{4B8CD153-E8F3-45FE-82B7-F956FE3D1876}" sibTransId="{89A8FB4B-829F-4494-9BC8-A5165B196F9B}"/>
    <dgm:cxn modelId="{985092C1-555D-4CC3-A210-7EFF89E09494}" type="presOf" srcId="{F677D898-B25C-4CBE-B78E-D7FA81CEE64C}" destId="{867F5016-79C8-488C-9C5C-25ED24640978}" srcOrd="0" destOrd="0" presId="urn:microsoft.com/office/officeart/2016/7/layout/ChevronBlockProcess"/>
    <dgm:cxn modelId="{1AE544C9-1EC4-4265-8B70-CE67BA0F5EE2}" srcId="{28BFD629-824D-4AAE-AA29-04A9F71EB0A1}" destId="{F677D898-B25C-4CBE-B78E-D7FA81CEE64C}" srcOrd="2" destOrd="0" parTransId="{51FBC503-482D-4488-A5E8-37B067595A25}" sibTransId="{184344E3-69C2-444F-9A97-1FB90363557B}"/>
    <dgm:cxn modelId="{6D8CE4D1-AAF9-458C-9221-5740798596B4}" type="presOf" srcId="{8B32CAE3-AECA-45D5-9858-6811A67C241C}" destId="{E320F6A2-A2D3-43EF-88F8-944A81B4A73E}" srcOrd="0" destOrd="0" presId="urn:microsoft.com/office/officeart/2016/7/layout/ChevronBlockProcess"/>
    <dgm:cxn modelId="{130EB6D7-755C-4382-9A8F-43CDF1B49382}" type="presOf" srcId="{24E9EB24-8F67-45AC-AF15-DC3094E4831B}" destId="{FF235BDF-25E0-4EBC-993D-D60AB6D96E0D}" srcOrd="0" destOrd="0" presId="urn:microsoft.com/office/officeart/2016/7/layout/ChevronBlockProcess"/>
    <dgm:cxn modelId="{847C0CDA-DEE6-443F-BB00-E77A2DF4AB66}" type="presOf" srcId="{4E1C4D7E-09E2-4CD2-89ED-5A8D8A7B4208}" destId="{09228EEA-B9AE-4099-942D-A8894128120E}" srcOrd="0" destOrd="0" presId="urn:microsoft.com/office/officeart/2016/7/layout/ChevronBlockProcess"/>
    <dgm:cxn modelId="{8E1272DB-BB9F-477A-95C0-D82FD9BFD487}" srcId="{28BFD629-824D-4AAE-AA29-04A9F71EB0A1}" destId="{4E1C4D7E-09E2-4CD2-89ED-5A8D8A7B4208}" srcOrd="1" destOrd="0" parTransId="{99011A25-DC71-4F57-9D59-BEF804F976A2}" sibTransId="{D7C7E9ED-2B27-433F-815E-F99F36E2B0B8}"/>
    <dgm:cxn modelId="{850501E4-529E-42BE-861F-9381E4E91ADF}" type="presOf" srcId="{28BFD629-824D-4AAE-AA29-04A9F71EB0A1}" destId="{A80D617B-6FAD-4F8B-B9FD-770CEA7B3BEC}" srcOrd="0" destOrd="0" presId="urn:microsoft.com/office/officeart/2016/7/layout/ChevronBlockProcess"/>
    <dgm:cxn modelId="{2C21B9FF-EF94-4B5C-BFDE-C41E5845B87D}" type="presOf" srcId="{1D0C8E46-5412-4897-A081-CBDA57D62DF1}" destId="{58D8D337-E0B6-4F26-9D4C-5EEC77CD3E9C}" srcOrd="0" destOrd="0" presId="urn:microsoft.com/office/officeart/2016/7/layout/ChevronBlockProcess"/>
    <dgm:cxn modelId="{810B26E1-F077-447A-8027-4E05A0A7C24E}" type="presParOf" srcId="{A80D617B-6FAD-4F8B-B9FD-770CEA7B3BEC}" destId="{C331D9DD-9769-486A-BBBF-FE4274C90B42}" srcOrd="0" destOrd="0" presId="urn:microsoft.com/office/officeart/2016/7/layout/ChevronBlockProcess"/>
    <dgm:cxn modelId="{FFC50556-F4A5-4109-8BCB-7D02E59D5080}" type="presParOf" srcId="{C331D9DD-9769-486A-BBBF-FE4274C90B42}" destId="{58D8D337-E0B6-4F26-9D4C-5EEC77CD3E9C}" srcOrd="0" destOrd="0" presId="urn:microsoft.com/office/officeart/2016/7/layout/ChevronBlockProcess"/>
    <dgm:cxn modelId="{A2B30DCD-4D0C-44BC-8095-9E7B819E6F9E}" type="presParOf" srcId="{C331D9DD-9769-486A-BBBF-FE4274C90B42}" destId="{67CF8754-6D2D-4F91-B338-E82EC9924B8E}" srcOrd="1" destOrd="0" presId="urn:microsoft.com/office/officeart/2016/7/layout/ChevronBlockProcess"/>
    <dgm:cxn modelId="{3989E495-E066-4FE3-AE2A-7120880003A8}" type="presParOf" srcId="{A80D617B-6FAD-4F8B-B9FD-770CEA7B3BEC}" destId="{08C33488-B3FF-4998-B1A2-B9FF66BE4868}" srcOrd="1" destOrd="0" presId="urn:microsoft.com/office/officeart/2016/7/layout/ChevronBlockProcess"/>
    <dgm:cxn modelId="{8BF51DEE-75CC-4705-8B24-2B8053166932}" type="presParOf" srcId="{A80D617B-6FAD-4F8B-B9FD-770CEA7B3BEC}" destId="{135B5A29-C81D-40EB-999A-3A9ED1C6938C}" srcOrd="2" destOrd="0" presId="urn:microsoft.com/office/officeart/2016/7/layout/ChevronBlockProcess"/>
    <dgm:cxn modelId="{BF9914DF-AF69-44F4-AA6C-8E39C63787FE}" type="presParOf" srcId="{135B5A29-C81D-40EB-999A-3A9ED1C6938C}" destId="{09228EEA-B9AE-4099-942D-A8894128120E}" srcOrd="0" destOrd="0" presId="urn:microsoft.com/office/officeart/2016/7/layout/ChevronBlockProcess"/>
    <dgm:cxn modelId="{1B50442C-0411-4A8B-9917-31304713FC66}" type="presParOf" srcId="{135B5A29-C81D-40EB-999A-3A9ED1C6938C}" destId="{E320F6A2-A2D3-43EF-88F8-944A81B4A73E}" srcOrd="1" destOrd="0" presId="urn:microsoft.com/office/officeart/2016/7/layout/ChevronBlockProcess"/>
    <dgm:cxn modelId="{1E4CCFF5-204D-4D18-86EB-263208586B68}" type="presParOf" srcId="{A80D617B-6FAD-4F8B-B9FD-770CEA7B3BEC}" destId="{0B1B619C-7CC2-4E16-95D5-134237BA395E}" srcOrd="3" destOrd="0" presId="urn:microsoft.com/office/officeart/2016/7/layout/ChevronBlockProcess"/>
    <dgm:cxn modelId="{B98C61F0-9F83-4EB1-A345-F3763AC5CC38}" type="presParOf" srcId="{A80D617B-6FAD-4F8B-B9FD-770CEA7B3BEC}" destId="{CF0F5100-47D4-4AEA-B86A-5CBF88D65371}" srcOrd="4" destOrd="0" presId="urn:microsoft.com/office/officeart/2016/7/layout/ChevronBlockProcess"/>
    <dgm:cxn modelId="{3B9511A7-D18B-4EA2-9DB1-3D19BADFFABA}" type="presParOf" srcId="{CF0F5100-47D4-4AEA-B86A-5CBF88D65371}" destId="{867F5016-79C8-488C-9C5C-25ED24640978}" srcOrd="0" destOrd="0" presId="urn:microsoft.com/office/officeart/2016/7/layout/ChevronBlockProcess"/>
    <dgm:cxn modelId="{24B8AAA5-17B0-4671-807F-1976A40141A2}" type="presParOf" srcId="{CF0F5100-47D4-4AEA-B86A-5CBF88D65371}" destId="{E941472F-DFB9-4FAF-AF86-BDDF7D3CB779}" srcOrd="1" destOrd="0" presId="urn:microsoft.com/office/officeart/2016/7/layout/ChevronBlockProcess"/>
    <dgm:cxn modelId="{70F99FB6-EDC4-4982-92DF-2BD4F8C73B2D}" type="presParOf" srcId="{A80D617B-6FAD-4F8B-B9FD-770CEA7B3BEC}" destId="{682CFF23-F0BC-4367-810A-E9690C4A8BF8}" srcOrd="5" destOrd="0" presId="urn:microsoft.com/office/officeart/2016/7/layout/ChevronBlockProcess"/>
    <dgm:cxn modelId="{B858F31B-2FF2-4516-8CA7-D569BB2BF4EC}" type="presParOf" srcId="{A80D617B-6FAD-4F8B-B9FD-770CEA7B3BEC}" destId="{4271553E-74E0-4D19-8460-C071EF8A663A}" srcOrd="6" destOrd="0" presId="urn:microsoft.com/office/officeart/2016/7/layout/ChevronBlockProcess"/>
    <dgm:cxn modelId="{8252A038-1FE6-4C44-B51D-6E5E0D8A761E}" type="presParOf" srcId="{4271553E-74E0-4D19-8460-C071EF8A663A}" destId="{6EE09156-ECC8-4740-8BA7-7BC93370126F}" srcOrd="0" destOrd="0" presId="urn:microsoft.com/office/officeart/2016/7/layout/ChevronBlockProcess"/>
    <dgm:cxn modelId="{C5A6F53A-A075-4165-815D-AB80B370449F}" type="presParOf" srcId="{4271553E-74E0-4D19-8460-C071EF8A663A}" destId="{FF235BDF-25E0-4EBC-993D-D60AB6D96E0D}"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71BBC6-CB1A-4BB8-86D8-855171E1A3E1}"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5116EA5E-9138-468C-B19E-C1325076CD4F}">
      <dgm:prSet/>
      <dgm:spPr/>
      <dgm:t>
        <a:bodyPr/>
        <a:lstStyle/>
        <a:p>
          <a:r>
            <a:rPr lang="en-US" b="1" dirty="0"/>
            <a:t>Team Leadership and Coordination</a:t>
          </a:r>
        </a:p>
      </dgm:t>
    </dgm:pt>
    <dgm:pt modelId="{04B2DB08-F93B-4D2E-876A-94A2EEC9E835}" type="parTrans" cxnId="{BA91B5CC-7876-4387-A7A1-36D81554B10A}">
      <dgm:prSet/>
      <dgm:spPr/>
      <dgm:t>
        <a:bodyPr/>
        <a:lstStyle/>
        <a:p>
          <a:endParaRPr lang="en-US"/>
        </a:p>
      </dgm:t>
    </dgm:pt>
    <dgm:pt modelId="{A07616F6-36B7-4ACC-88DD-5BC7DE7D9754}" type="sibTrans" cxnId="{BA91B5CC-7876-4387-A7A1-36D81554B10A}">
      <dgm:prSet/>
      <dgm:spPr/>
      <dgm:t>
        <a:bodyPr/>
        <a:lstStyle/>
        <a:p>
          <a:endParaRPr lang="en-US"/>
        </a:p>
      </dgm:t>
    </dgm:pt>
    <dgm:pt modelId="{FE5240E4-9D2E-4237-85D0-AA6E85020B77}">
      <dgm:prSet/>
      <dgm:spPr/>
      <dgm:t>
        <a:bodyPr/>
        <a:lstStyle/>
        <a:p>
          <a:r>
            <a:rPr lang="en-US" b="1" dirty="0"/>
            <a:t>Personal Readiness</a:t>
          </a:r>
        </a:p>
      </dgm:t>
    </dgm:pt>
    <dgm:pt modelId="{F3A6E6C5-D31B-4AD0-B289-30325534197F}" type="parTrans" cxnId="{4C7C6764-3B33-447C-B5E6-1E126ADCEAD5}">
      <dgm:prSet/>
      <dgm:spPr/>
      <dgm:t>
        <a:bodyPr/>
        <a:lstStyle/>
        <a:p>
          <a:endParaRPr lang="en-US"/>
        </a:p>
      </dgm:t>
    </dgm:pt>
    <dgm:pt modelId="{8AB80FDB-1527-4AEE-B946-B0CCF666A8A7}" type="sibTrans" cxnId="{4C7C6764-3B33-447C-B5E6-1E126ADCEAD5}">
      <dgm:prSet/>
      <dgm:spPr/>
      <dgm:t>
        <a:bodyPr/>
        <a:lstStyle/>
        <a:p>
          <a:endParaRPr lang="en-US"/>
        </a:p>
      </dgm:t>
    </dgm:pt>
    <dgm:pt modelId="{9FF58A02-7E2C-4401-9393-AEE3936A78B7}">
      <dgm:prSet/>
      <dgm:spPr/>
      <dgm:t>
        <a:bodyPr/>
        <a:lstStyle/>
        <a:p>
          <a:r>
            <a:rPr lang="en-US" b="1"/>
            <a:t>Deployment Planning</a:t>
          </a:r>
        </a:p>
      </dgm:t>
    </dgm:pt>
    <dgm:pt modelId="{384AB795-B417-4B3C-B850-8C111BAAEA75}" type="parTrans" cxnId="{CA27EAB0-8CD2-4CCB-9612-0DFAB7053E9F}">
      <dgm:prSet/>
      <dgm:spPr/>
      <dgm:t>
        <a:bodyPr/>
        <a:lstStyle/>
        <a:p>
          <a:endParaRPr lang="en-US"/>
        </a:p>
      </dgm:t>
    </dgm:pt>
    <dgm:pt modelId="{0C8A10A6-A531-4870-AF67-3663C23182D3}" type="sibTrans" cxnId="{CA27EAB0-8CD2-4CCB-9612-0DFAB7053E9F}">
      <dgm:prSet/>
      <dgm:spPr/>
      <dgm:t>
        <a:bodyPr/>
        <a:lstStyle/>
        <a:p>
          <a:endParaRPr lang="en-US"/>
        </a:p>
      </dgm:t>
    </dgm:pt>
    <dgm:pt modelId="{6B7B1228-9AF0-40F0-97BF-97A22C479A98}">
      <dgm:prSet/>
      <dgm:spPr/>
      <dgm:t>
        <a:bodyPr/>
        <a:lstStyle/>
        <a:p>
          <a:r>
            <a:rPr lang="en-US" b="1" dirty="0"/>
            <a:t>On-the-Ground Operations</a:t>
          </a:r>
        </a:p>
      </dgm:t>
    </dgm:pt>
    <dgm:pt modelId="{2ADF39AF-F68F-49D4-9697-6B3D295FB7E8}" type="parTrans" cxnId="{724AF1D2-233A-4B80-83E3-E046DF834083}">
      <dgm:prSet/>
      <dgm:spPr/>
      <dgm:t>
        <a:bodyPr/>
        <a:lstStyle/>
        <a:p>
          <a:endParaRPr lang="en-US"/>
        </a:p>
      </dgm:t>
    </dgm:pt>
    <dgm:pt modelId="{C9B2C58A-F358-47B2-AA79-0CC556DAB40A}" type="sibTrans" cxnId="{724AF1D2-233A-4B80-83E3-E046DF834083}">
      <dgm:prSet/>
      <dgm:spPr/>
      <dgm:t>
        <a:bodyPr/>
        <a:lstStyle/>
        <a:p>
          <a:endParaRPr lang="en-US"/>
        </a:p>
      </dgm:t>
    </dgm:pt>
    <dgm:pt modelId="{4B546CAE-DCEB-4D5E-AAA6-9AA3ECEE896C}">
      <dgm:prSet/>
      <dgm:spPr/>
      <dgm:t>
        <a:bodyPr/>
        <a:lstStyle/>
        <a:p>
          <a:r>
            <a:rPr lang="en-US" b="1"/>
            <a:t>Ongoing Monitoring and Adjustments</a:t>
          </a:r>
        </a:p>
      </dgm:t>
    </dgm:pt>
    <dgm:pt modelId="{61FA910C-FE2E-4371-A751-7E847C67F240}" type="parTrans" cxnId="{2C3B6CC3-1C84-49D7-A5F3-26B8EF113FF5}">
      <dgm:prSet/>
      <dgm:spPr/>
      <dgm:t>
        <a:bodyPr/>
        <a:lstStyle/>
        <a:p>
          <a:endParaRPr lang="en-US"/>
        </a:p>
      </dgm:t>
    </dgm:pt>
    <dgm:pt modelId="{8A0049D7-5676-43BC-AEC2-99C416F358EC}" type="sibTrans" cxnId="{2C3B6CC3-1C84-49D7-A5F3-26B8EF113FF5}">
      <dgm:prSet/>
      <dgm:spPr/>
      <dgm:t>
        <a:bodyPr/>
        <a:lstStyle/>
        <a:p>
          <a:endParaRPr lang="en-US"/>
        </a:p>
      </dgm:t>
    </dgm:pt>
    <dgm:pt modelId="{FD28F0CC-0DB8-4821-92F3-B84DAC4F7827}">
      <dgm:prSet/>
      <dgm:spPr/>
      <dgm:t>
        <a:bodyPr/>
        <a:lstStyle/>
        <a:p>
          <a:r>
            <a:rPr lang="en-US" b="1" dirty="0"/>
            <a:t>Documentation and Reporting</a:t>
          </a:r>
        </a:p>
      </dgm:t>
    </dgm:pt>
    <dgm:pt modelId="{B9F49F20-CCA9-4249-8A6C-DDFF172A2C33}" type="parTrans" cxnId="{8DE2476A-6A55-47F0-ABAD-40C4215B4266}">
      <dgm:prSet/>
      <dgm:spPr/>
      <dgm:t>
        <a:bodyPr/>
        <a:lstStyle/>
        <a:p>
          <a:endParaRPr lang="en-US"/>
        </a:p>
      </dgm:t>
    </dgm:pt>
    <dgm:pt modelId="{F5E61476-D19E-48D2-9987-20F06A91C1EE}" type="sibTrans" cxnId="{8DE2476A-6A55-47F0-ABAD-40C4215B4266}">
      <dgm:prSet/>
      <dgm:spPr/>
      <dgm:t>
        <a:bodyPr/>
        <a:lstStyle/>
        <a:p>
          <a:endParaRPr lang="en-US"/>
        </a:p>
      </dgm:t>
    </dgm:pt>
    <dgm:pt modelId="{D903CC2A-5766-4ED4-B8B9-12FEE24D769D}">
      <dgm:prSet/>
      <dgm:spPr/>
      <dgm:t>
        <a:bodyPr/>
        <a:lstStyle/>
        <a:p>
          <a:r>
            <a:rPr lang="en-US" b="1" dirty="0"/>
            <a:t>Data fields</a:t>
          </a:r>
        </a:p>
      </dgm:t>
    </dgm:pt>
    <dgm:pt modelId="{5C11DDAA-2FF6-4CF2-AC41-DCD8B304D3B7}" type="parTrans" cxnId="{D640AB1D-C3B9-466A-80C0-7F2F696E40D6}">
      <dgm:prSet/>
      <dgm:spPr/>
      <dgm:t>
        <a:bodyPr/>
        <a:lstStyle/>
        <a:p>
          <a:endParaRPr lang="en-US"/>
        </a:p>
      </dgm:t>
    </dgm:pt>
    <dgm:pt modelId="{B0C91060-4D98-4B6F-AF67-471F20CB62BA}" type="sibTrans" cxnId="{D640AB1D-C3B9-466A-80C0-7F2F696E40D6}">
      <dgm:prSet/>
      <dgm:spPr/>
      <dgm:t>
        <a:bodyPr/>
        <a:lstStyle/>
        <a:p>
          <a:endParaRPr lang="en-US"/>
        </a:p>
      </dgm:t>
    </dgm:pt>
    <dgm:pt modelId="{8B12E16A-5DBE-4E9A-B61D-EAA3B395274B}" type="pres">
      <dgm:prSet presAssocID="{CE71BBC6-CB1A-4BB8-86D8-855171E1A3E1}" presName="diagram" presStyleCnt="0">
        <dgm:presLayoutVars>
          <dgm:dir/>
          <dgm:resizeHandles val="exact"/>
        </dgm:presLayoutVars>
      </dgm:prSet>
      <dgm:spPr/>
    </dgm:pt>
    <dgm:pt modelId="{7F0D639E-353A-42F2-BFE9-ACD39B751547}" type="pres">
      <dgm:prSet presAssocID="{5116EA5E-9138-468C-B19E-C1325076CD4F}" presName="node" presStyleLbl="node1" presStyleIdx="0" presStyleCnt="7">
        <dgm:presLayoutVars>
          <dgm:bulletEnabled val="1"/>
        </dgm:presLayoutVars>
      </dgm:prSet>
      <dgm:spPr/>
    </dgm:pt>
    <dgm:pt modelId="{C801B102-453F-431E-B0F3-44BA559F0BD8}" type="pres">
      <dgm:prSet presAssocID="{A07616F6-36B7-4ACC-88DD-5BC7DE7D9754}" presName="sibTrans" presStyleCnt="0"/>
      <dgm:spPr/>
    </dgm:pt>
    <dgm:pt modelId="{3BCC3ECD-EEAE-4CBD-A59D-8FD4A03CBFB2}" type="pres">
      <dgm:prSet presAssocID="{FE5240E4-9D2E-4237-85D0-AA6E85020B77}" presName="node" presStyleLbl="node1" presStyleIdx="1" presStyleCnt="7">
        <dgm:presLayoutVars>
          <dgm:bulletEnabled val="1"/>
        </dgm:presLayoutVars>
      </dgm:prSet>
      <dgm:spPr/>
    </dgm:pt>
    <dgm:pt modelId="{3AAB5149-5F6F-464A-9DFA-F34AFA8DA3FB}" type="pres">
      <dgm:prSet presAssocID="{8AB80FDB-1527-4AEE-B946-B0CCF666A8A7}" presName="sibTrans" presStyleCnt="0"/>
      <dgm:spPr/>
    </dgm:pt>
    <dgm:pt modelId="{5E82A771-0AB3-4A26-B609-33D930597AB0}" type="pres">
      <dgm:prSet presAssocID="{9FF58A02-7E2C-4401-9393-AEE3936A78B7}" presName="node" presStyleLbl="node1" presStyleIdx="2" presStyleCnt="7">
        <dgm:presLayoutVars>
          <dgm:bulletEnabled val="1"/>
        </dgm:presLayoutVars>
      </dgm:prSet>
      <dgm:spPr/>
    </dgm:pt>
    <dgm:pt modelId="{C19615E2-5743-438C-B9AA-D75F63299657}" type="pres">
      <dgm:prSet presAssocID="{0C8A10A6-A531-4870-AF67-3663C23182D3}" presName="sibTrans" presStyleCnt="0"/>
      <dgm:spPr/>
    </dgm:pt>
    <dgm:pt modelId="{4BF7C40C-E72A-465C-BA11-3371201BAC82}" type="pres">
      <dgm:prSet presAssocID="{6B7B1228-9AF0-40F0-97BF-97A22C479A98}" presName="node" presStyleLbl="node1" presStyleIdx="3" presStyleCnt="7">
        <dgm:presLayoutVars>
          <dgm:bulletEnabled val="1"/>
        </dgm:presLayoutVars>
      </dgm:prSet>
      <dgm:spPr/>
    </dgm:pt>
    <dgm:pt modelId="{4E216509-2C1C-43E1-93FD-B48DB2C39891}" type="pres">
      <dgm:prSet presAssocID="{C9B2C58A-F358-47B2-AA79-0CC556DAB40A}" presName="sibTrans" presStyleCnt="0"/>
      <dgm:spPr/>
    </dgm:pt>
    <dgm:pt modelId="{5EB56D76-17A3-4947-B5FE-354860A3703B}" type="pres">
      <dgm:prSet presAssocID="{4B546CAE-DCEB-4D5E-AAA6-9AA3ECEE896C}" presName="node" presStyleLbl="node1" presStyleIdx="4" presStyleCnt="7">
        <dgm:presLayoutVars>
          <dgm:bulletEnabled val="1"/>
        </dgm:presLayoutVars>
      </dgm:prSet>
      <dgm:spPr/>
    </dgm:pt>
    <dgm:pt modelId="{655B8752-DCFD-4185-A414-2CDCFEEEAC47}" type="pres">
      <dgm:prSet presAssocID="{8A0049D7-5676-43BC-AEC2-99C416F358EC}" presName="sibTrans" presStyleCnt="0"/>
      <dgm:spPr/>
    </dgm:pt>
    <dgm:pt modelId="{A3C3D45B-D674-4FB7-BF13-B506A4801E45}" type="pres">
      <dgm:prSet presAssocID="{FD28F0CC-0DB8-4821-92F3-B84DAC4F7827}" presName="node" presStyleLbl="node1" presStyleIdx="5" presStyleCnt="7">
        <dgm:presLayoutVars>
          <dgm:bulletEnabled val="1"/>
        </dgm:presLayoutVars>
      </dgm:prSet>
      <dgm:spPr/>
    </dgm:pt>
    <dgm:pt modelId="{0053A175-F51C-4F95-AA4F-29422D11AE10}" type="pres">
      <dgm:prSet presAssocID="{F5E61476-D19E-48D2-9987-20F06A91C1EE}" presName="sibTrans" presStyleCnt="0"/>
      <dgm:spPr/>
    </dgm:pt>
    <dgm:pt modelId="{E2845A5B-9CA9-427B-816D-CC1B3672C581}" type="pres">
      <dgm:prSet presAssocID="{D903CC2A-5766-4ED4-B8B9-12FEE24D769D}" presName="node" presStyleLbl="node1" presStyleIdx="6" presStyleCnt="7">
        <dgm:presLayoutVars>
          <dgm:bulletEnabled val="1"/>
        </dgm:presLayoutVars>
      </dgm:prSet>
      <dgm:spPr/>
    </dgm:pt>
  </dgm:ptLst>
  <dgm:cxnLst>
    <dgm:cxn modelId="{627C1302-78E5-4A94-8299-BF31EFA6EF48}" type="presOf" srcId="{4B546CAE-DCEB-4D5E-AAA6-9AA3ECEE896C}" destId="{5EB56D76-17A3-4947-B5FE-354860A3703B}" srcOrd="0" destOrd="0" presId="urn:microsoft.com/office/officeart/2005/8/layout/default"/>
    <dgm:cxn modelId="{F02B8B19-D4F5-4982-850C-46270953C2B9}" type="presOf" srcId="{5116EA5E-9138-468C-B19E-C1325076CD4F}" destId="{7F0D639E-353A-42F2-BFE9-ACD39B751547}" srcOrd="0" destOrd="0" presId="urn:microsoft.com/office/officeart/2005/8/layout/default"/>
    <dgm:cxn modelId="{D640AB1D-C3B9-466A-80C0-7F2F696E40D6}" srcId="{CE71BBC6-CB1A-4BB8-86D8-855171E1A3E1}" destId="{D903CC2A-5766-4ED4-B8B9-12FEE24D769D}" srcOrd="6" destOrd="0" parTransId="{5C11DDAA-2FF6-4CF2-AC41-DCD8B304D3B7}" sibTransId="{B0C91060-4D98-4B6F-AF67-471F20CB62BA}"/>
    <dgm:cxn modelId="{B0B8361E-A8BE-45AB-AFD8-A8C9DC7EDECC}" type="presOf" srcId="{FD28F0CC-0DB8-4821-92F3-B84DAC4F7827}" destId="{A3C3D45B-D674-4FB7-BF13-B506A4801E45}" srcOrd="0" destOrd="0" presId="urn:microsoft.com/office/officeart/2005/8/layout/default"/>
    <dgm:cxn modelId="{4C7C6764-3B33-447C-B5E6-1E126ADCEAD5}" srcId="{CE71BBC6-CB1A-4BB8-86D8-855171E1A3E1}" destId="{FE5240E4-9D2E-4237-85D0-AA6E85020B77}" srcOrd="1" destOrd="0" parTransId="{F3A6E6C5-D31B-4AD0-B289-30325534197F}" sibTransId="{8AB80FDB-1527-4AEE-B946-B0CCF666A8A7}"/>
    <dgm:cxn modelId="{8DE2476A-6A55-47F0-ABAD-40C4215B4266}" srcId="{CE71BBC6-CB1A-4BB8-86D8-855171E1A3E1}" destId="{FD28F0CC-0DB8-4821-92F3-B84DAC4F7827}" srcOrd="5" destOrd="0" parTransId="{B9F49F20-CCA9-4249-8A6C-DDFF172A2C33}" sibTransId="{F5E61476-D19E-48D2-9987-20F06A91C1EE}"/>
    <dgm:cxn modelId="{F622A84C-C32E-4823-9B0D-D68A7C21D8B6}" type="presOf" srcId="{FE5240E4-9D2E-4237-85D0-AA6E85020B77}" destId="{3BCC3ECD-EEAE-4CBD-A59D-8FD4A03CBFB2}" srcOrd="0" destOrd="0" presId="urn:microsoft.com/office/officeart/2005/8/layout/default"/>
    <dgm:cxn modelId="{B66DA84D-7BE5-4EE4-810B-5B6B61ADD1B9}" type="presOf" srcId="{D903CC2A-5766-4ED4-B8B9-12FEE24D769D}" destId="{E2845A5B-9CA9-427B-816D-CC1B3672C581}" srcOrd="0" destOrd="0" presId="urn:microsoft.com/office/officeart/2005/8/layout/default"/>
    <dgm:cxn modelId="{56456770-E5F6-433B-80F6-1DAF2BABC7B1}" type="presOf" srcId="{6B7B1228-9AF0-40F0-97BF-97A22C479A98}" destId="{4BF7C40C-E72A-465C-BA11-3371201BAC82}" srcOrd="0" destOrd="0" presId="urn:microsoft.com/office/officeart/2005/8/layout/default"/>
    <dgm:cxn modelId="{C8B6D478-337D-43E8-B54F-08E06D646FDB}" type="presOf" srcId="{CE71BBC6-CB1A-4BB8-86D8-855171E1A3E1}" destId="{8B12E16A-5DBE-4E9A-B61D-EAA3B395274B}" srcOrd="0" destOrd="0" presId="urn:microsoft.com/office/officeart/2005/8/layout/default"/>
    <dgm:cxn modelId="{CA27EAB0-8CD2-4CCB-9612-0DFAB7053E9F}" srcId="{CE71BBC6-CB1A-4BB8-86D8-855171E1A3E1}" destId="{9FF58A02-7E2C-4401-9393-AEE3936A78B7}" srcOrd="2" destOrd="0" parTransId="{384AB795-B417-4B3C-B850-8C111BAAEA75}" sibTransId="{0C8A10A6-A531-4870-AF67-3663C23182D3}"/>
    <dgm:cxn modelId="{2C3B6CC3-1C84-49D7-A5F3-26B8EF113FF5}" srcId="{CE71BBC6-CB1A-4BB8-86D8-855171E1A3E1}" destId="{4B546CAE-DCEB-4D5E-AAA6-9AA3ECEE896C}" srcOrd="4" destOrd="0" parTransId="{61FA910C-FE2E-4371-A751-7E847C67F240}" sibTransId="{8A0049D7-5676-43BC-AEC2-99C416F358EC}"/>
    <dgm:cxn modelId="{BA91B5CC-7876-4387-A7A1-36D81554B10A}" srcId="{CE71BBC6-CB1A-4BB8-86D8-855171E1A3E1}" destId="{5116EA5E-9138-468C-B19E-C1325076CD4F}" srcOrd="0" destOrd="0" parTransId="{04B2DB08-F93B-4D2E-876A-94A2EEC9E835}" sibTransId="{A07616F6-36B7-4ACC-88DD-5BC7DE7D9754}"/>
    <dgm:cxn modelId="{724AF1D2-233A-4B80-83E3-E046DF834083}" srcId="{CE71BBC6-CB1A-4BB8-86D8-855171E1A3E1}" destId="{6B7B1228-9AF0-40F0-97BF-97A22C479A98}" srcOrd="3" destOrd="0" parTransId="{2ADF39AF-F68F-49D4-9697-6B3D295FB7E8}" sibTransId="{C9B2C58A-F358-47B2-AA79-0CC556DAB40A}"/>
    <dgm:cxn modelId="{7B78DBD7-C61B-4B92-9196-BAAB9A2B9152}" type="presOf" srcId="{9FF58A02-7E2C-4401-9393-AEE3936A78B7}" destId="{5E82A771-0AB3-4A26-B609-33D930597AB0}" srcOrd="0" destOrd="0" presId="urn:microsoft.com/office/officeart/2005/8/layout/default"/>
    <dgm:cxn modelId="{C8369B51-C228-4956-BA5E-556BE1BED22C}" type="presParOf" srcId="{8B12E16A-5DBE-4E9A-B61D-EAA3B395274B}" destId="{7F0D639E-353A-42F2-BFE9-ACD39B751547}" srcOrd="0" destOrd="0" presId="urn:microsoft.com/office/officeart/2005/8/layout/default"/>
    <dgm:cxn modelId="{96CF9999-8C76-44B9-B8D1-B7F19E3FAE97}" type="presParOf" srcId="{8B12E16A-5DBE-4E9A-B61D-EAA3B395274B}" destId="{C801B102-453F-431E-B0F3-44BA559F0BD8}" srcOrd="1" destOrd="0" presId="urn:microsoft.com/office/officeart/2005/8/layout/default"/>
    <dgm:cxn modelId="{4C92471D-A1C9-48E4-8042-E7E64F39E75B}" type="presParOf" srcId="{8B12E16A-5DBE-4E9A-B61D-EAA3B395274B}" destId="{3BCC3ECD-EEAE-4CBD-A59D-8FD4A03CBFB2}" srcOrd="2" destOrd="0" presId="urn:microsoft.com/office/officeart/2005/8/layout/default"/>
    <dgm:cxn modelId="{45F805DE-2A8D-4ED6-A1AB-9DFDE1913C69}" type="presParOf" srcId="{8B12E16A-5DBE-4E9A-B61D-EAA3B395274B}" destId="{3AAB5149-5F6F-464A-9DFA-F34AFA8DA3FB}" srcOrd="3" destOrd="0" presId="urn:microsoft.com/office/officeart/2005/8/layout/default"/>
    <dgm:cxn modelId="{CCFD4362-1F50-4B05-B24C-5BDCB29CEB6A}" type="presParOf" srcId="{8B12E16A-5DBE-4E9A-B61D-EAA3B395274B}" destId="{5E82A771-0AB3-4A26-B609-33D930597AB0}" srcOrd="4" destOrd="0" presId="urn:microsoft.com/office/officeart/2005/8/layout/default"/>
    <dgm:cxn modelId="{DBB2998A-3636-4C1F-8ACD-9B0A9CBFDF95}" type="presParOf" srcId="{8B12E16A-5DBE-4E9A-B61D-EAA3B395274B}" destId="{C19615E2-5743-438C-B9AA-D75F63299657}" srcOrd="5" destOrd="0" presId="urn:microsoft.com/office/officeart/2005/8/layout/default"/>
    <dgm:cxn modelId="{1511F901-2742-44B9-8857-42BF050EC7E4}" type="presParOf" srcId="{8B12E16A-5DBE-4E9A-B61D-EAA3B395274B}" destId="{4BF7C40C-E72A-465C-BA11-3371201BAC82}" srcOrd="6" destOrd="0" presId="urn:microsoft.com/office/officeart/2005/8/layout/default"/>
    <dgm:cxn modelId="{41500B1F-A7D8-496B-9A31-279AA5378BF1}" type="presParOf" srcId="{8B12E16A-5DBE-4E9A-B61D-EAA3B395274B}" destId="{4E216509-2C1C-43E1-93FD-B48DB2C39891}" srcOrd="7" destOrd="0" presId="urn:microsoft.com/office/officeart/2005/8/layout/default"/>
    <dgm:cxn modelId="{1DCDA93C-9313-44D3-A2D6-89BE28088B9C}" type="presParOf" srcId="{8B12E16A-5DBE-4E9A-B61D-EAA3B395274B}" destId="{5EB56D76-17A3-4947-B5FE-354860A3703B}" srcOrd="8" destOrd="0" presId="urn:microsoft.com/office/officeart/2005/8/layout/default"/>
    <dgm:cxn modelId="{E52B95C5-DCB3-4C3D-B8DA-6F3658C4A2BF}" type="presParOf" srcId="{8B12E16A-5DBE-4E9A-B61D-EAA3B395274B}" destId="{655B8752-DCFD-4185-A414-2CDCFEEEAC47}" srcOrd="9" destOrd="0" presId="urn:microsoft.com/office/officeart/2005/8/layout/default"/>
    <dgm:cxn modelId="{DF225F9E-0F33-45A2-A9CB-D6169E43CF28}" type="presParOf" srcId="{8B12E16A-5DBE-4E9A-B61D-EAA3B395274B}" destId="{A3C3D45B-D674-4FB7-BF13-B506A4801E45}" srcOrd="10" destOrd="0" presId="urn:microsoft.com/office/officeart/2005/8/layout/default"/>
    <dgm:cxn modelId="{7F355FEE-C41D-4ECB-86CA-A3244B83DB21}" type="presParOf" srcId="{8B12E16A-5DBE-4E9A-B61D-EAA3B395274B}" destId="{0053A175-F51C-4F95-AA4F-29422D11AE10}" srcOrd="11" destOrd="0" presId="urn:microsoft.com/office/officeart/2005/8/layout/default"/>
    <dgm:cxn modelId="{D959A227-46DC-491C-9995-B4A1FA99C521}" type="presParOf" srcId="{8B12E16A-5DBE-4E9A-B61D-EAA3B395274B}" destId="{E2845A5B-9CA9-427B-816D-CC1B3672C581}"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EA2A86D-68E3-437D-B563-C48429DD4EA9}"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47816D3C-8DD1-4A3A-833B-E8AE046AC16B}">
      <dgm:prSet/>
      <dgm:spPr>
        <a:solidFill>
          <a:schemeClr val="accent2">
            <a:lumMod val="20000"/>
            <a:lumOff val="80000"/>
          </a:schemeClr>
        </a:solidFill>
        <a:ln>
          <a:solidFill>
            <a:schemeClr val="accent2"/>
          </a:solidFill>
        </a:ln>
      </dgm:spPr>
      <dgm:t>
        <a:bodyPr/>
        <a:lstStyle/>
        <a:p>
          <a:r>
            <a:rPr lang="en-US" dirty="0">
              <a:solidFill>
                <a:schemeClr val="tx1"/>
              </a:solidFill>
            </a:rPr>
            <a:t>Emotional Stabilization: Helps individuals process grief and shock.</a:t>
          </a:r>
        </a:p>
      </dgm:t>
    </dgm:pt>
    <dgm:pt modelId="{B757E60E-53EB-4FD1-937D-B7BE81A228B3}" type="parTrans" cxnId="{80186875-4E24-4A62-B525-47CA41AFB5F0}">
      <dgm:prSet/>
      <dgm:spPr/>
      <dgm:t>
        <a:bodyPr/>
        <a:lstStyle/>
        <a:p>
          <a:endParaRPr lang="en-US"/>
        </a:p>
      </dgm:t>
    </dgm:pt>
    <dgm:pt modelId="{84466679-9BF3-48FA-99FD-19738CD9FB8D}" type="sibTrans" cxnId="{80186875-4E24-4A62-B525-47CA41AFB5F0}">
      <dgm:prSet/>
      <dgm:spPr/>
      <dgm:t>
        <a:bodyPr/>
        <a:lstStyle/>
        <a:p>
          <a:endParaRPr lang="en-US"/>
        </a:p>
      </dgm:t>
    </dgm:pt>
    <dgm:pt modelId="{16E1628A-EFB1-405A-97E5-D468E1BD5C96}">
      <dgm:prSet/>
      <dgm:spPr>
        <a:solidFill>
          <a:schemeClr val="accent3">
            <a:lumMod val="20000"/>
            <a:lumOff val="80000"/>
          </a:schemeClr>
        </a:solidFill>
        <a:ln>
          <a:solidFill>
            <a:schemeClr val="accent3"/>
          </a:solidFill>
        </a:ln>
      </dgm:spPr>
      <dgm:t>
        <a:bodyPr/>
        <a:lstStyle/>
        <a:p>
          <a:r>
            <a:rPr lang="en-US" dirty="0">
              <a:solidFill>
                <a:schemeClr val="tx1"/>
              </a:solidFill>
            </a:rPr>
            <a:t>Stress and Anxiety Reduction: Prevents escalation of mental distress.</a:t>
          </a:r>
        </a:p>
      </dgm:t>
    </dgm:pt>
    <dgm:pt modelId="{18A477EE-7A54-4C1E-BBF8-F4D3B991D3E9}" type="parTrans" cxnId="{C7BF7FA4-AF41-4EAC-8863-B840983A40BE}">
      <dgm:prSet/>
      <dgm:spPr/>
      <dgm:t>
        <a:bodyPr/>
        <a:lstStyle/>
        <a:p>
          <a:endParaRPr lang="en-US"/>
        </a:p>
      </dgm:t>
    </dgm:pt>
    <dgm:pt modelId="{3029E210-D6FB-42AE-9747-12E8556B165B}" type="sibTrans" cxnId="{C7BF7FA4-AF41-4EAC-8863-B840983A40BE}">
      <dgm:prSet/>
      <dgm:spPr/>
      <dgm:t>
        <a:bodyPr/>
        <a:lstStyle/>
        <a:p>
          <a:endParaRPr lang="en-US"/>
        </a:p>
      </dgm:t>
    </dgm:pt>
    <dgm:pt modelId="{31450296-C468-4FE6-ADC9-1F253FCE83EB}">
      <dgm:prSet/>
      <dgm:spPr>
        <a:solidFill>
          <a:schemeClr val="accent4">
            <a:lumMod val="20000"/>
            <a:lumOff val="80000"/>
          </a:schemeClr>
        </a:solidFill>
        <a:ln>
          <a:solidFill>
            <a:schemeClr val="accent4"/>
          </a:solidFill>
        </a:ln>
      </dgm:spPr>
      <dgm:t>
        <a:bodyPr/>
        <a:lstStyle/>
        <a:p>
          <a:r>
            <a:rPr lang="en-US">
              <a:solidFill>
                <a:schemeClr val="tx1"/>
              </a:solidFill>
            </a:rPr>
            <a:t>Coping Strategies: Provides practical skills to regain control.</a:t>
          </a:r>
        </a:p>
      </dgm:t>
    </dgm:pt>
    <dgm:pt modelId="{7A21143D-CE19-4953-BDA0-DEDDE2A98456}" type="parTrans" cxnId="{A4C14660-0229-4D68-A48D-03F430B46440}">
      <dgm:prSet/>
      <dgm:spPr/>
      <dgm:t>
        <a:bodyPr/>
        <a:lstStyle/>
        <a:p>
          <a:endParaRPr lang="en-US"/>
        </a:p>
      </dgm:t>
    </dgm:pt>
    <dgm:pt modelId="{FC0FB67A-59F1-44DD-956F-1B37BA71E178}" type="sibTrans" cxnId="{A4C14660-0229-4D68-A48D-03F430B46440}">
      <dgm:prSet/>
      <dgm:spPr/>
      <dgm:t>
        <a:bodyPr/>
        <a:lstStyle/>
        <a:p>
          <a:endParaRPr lang="en-US"/>
        </a:p>
      </dgm:t>
    </dgm:pt>
    <dgm:pt modelId="{ADAC847B-BC60-4CE8-9AA2-B58617B8A6E5}">
      <dgm:prSet/>
      <dgm:spPr>
        <a:solidFill>
          <a:schemeClr val="accent5">
            <a:lumMod val="20000"/>
            <a:lumOff val="80000"/>
          </a:schemeClr>
        </a:solidFill>
        <a:ln>
          <a:solidFill>
            <a:schemeClr val="accent5"/>
          </a:solidFill>
        </a:ln>
      </dgm:spPr>
      <dgm:t>
        <a:bodyPr/>
        <a:lstStyle/>
        <a:p>
          <a:r>
            <a:rPr lang="en-US" dirty="0">
              <a:solidFill>
                <a:schemeClr val="tx1"/>
              </a:solidFill>
            </a:rPr>
            <a:t>Connection to Resources: Links to animal recovery and support services.</a:t>
          </a:r>
        </a:p>
      </dgm:t>
    </dgm:pt>
    <dgm:pt modelId="{D8A1731A-D434-47C3-8F26-91D460DB680D}" type="parTrans" cxnId="{3937A7C3-AD08-4A15-A865-7F8DDF9E4A3F}">
      <dgm:prSet/>
      <dgm:spPr/>
      <dgm:t>
        <a:bodyPr/>
        <a:lstStyle/>
        <a:p>
          <a:endParaRPr lang="en-US"/>
        </a:p>
      </dgm:t>
    </dgm:pt>
    <dgm:pt modelId="{57E68C56-D76D-4ED9-8AB3-0E1C2E21B865}" type="sibTrans" cxnId="{3937A7C3-AD08-4A15-A865-7F8DDF9E4A3F}">
      <dgm:prSet/>
      <dgm:spPr/>
      <dgm:t>
        <a:bodyPr/>
        <a:lstStyle/>
        <a:p>
          <a:endParaRPr lang="en-US"/>
        </a:p>
      </dgm:t>
    </dgm:pt>
    <dgm:pt modelId="{6A7786A5-CE6E-4FC8-A288-EABF93F19F20}">
      <dgm:prSet/>
      <dgm:spPr>
        <a:solidFill>
          <a:schemeClr val="accent6">
            <a:lumMod val="20000"/>
            <a:lumOff val="80000"/>
          </a:schemeClr>
        </a:solidFill>
        <a:ln>
          <a:solidFill>
            <a:schemeClr val="accent6"/>
          </a:solidFill>
        </a:ln>
      </dgm:spPr>
      <dgm:t>
        <a:bodyPr/>
        <a:lstStyle/>
        <a:p>
          <a:r>
            <a:rPr lang="en-US">
              <a:solidFill>
                <a:schemeClr val="tx1"/>
              </a:solidFill>
            </a:rPr>
            <a:t>Trauma-Informed Care: Validates emotional impact with empathy.</a:t>
          </a:r>
        </a:p>
      </dgm:t>
    </dgm:pt>
    <dgm:pt modelId="{48F8BE9B-8BC4-4701-A36F-DBCBE875BF5C}" type="parTrans" cxnId="{E4D09725-016C-4863-B812-22BFF445F783}">
      <dgm:prSet/>
      <dgm:spPr/>
      <dgm:t>
        <a:bodyPr/>
        <a:lstStyle/>
        <a:p>
          <a:endParaRPr lang="en-US"/>
        </a:p>
      </dgm:t>
    </dgm:pt>
    <dgm:pt modelId="{147DA085-5A44-4330-A8C0-C8046E6A07FA}" type="sibTrans" cxnId="{E4D09725-016C-4863-B812-22BFF445F783}">
      <dgm:prSet/>
      <dgm:spPr/>
      <dgm:t>
        <a:bodyPr/>
        <a:lstStyle/>
        <a:p>
          <a:endParaRPr lang="en-US"/>
        </a:p>
      </dgm:t>
    </dgm:pt>
    <dgm:pt modelId="{AEE25ED6-6C5B-467F-A3C2-916C6D624FAA}">
      <dgm:prSet/>
      <dgm:spPr>
        <a:solidFill>
          <a:schemeClr val="accent1">
            <a:lumMod val="20000"/>
            <a:lumOff val="80000"/>
          </a:schemeClr>
        </a:solidFill>
        <a:ln>
          <a:solidFill>
            <a:schemeClr val="accent1"/>
          </a:solidFill>
        </a:ln>
      </dgm:spPr>
      <dgm:t>
        <a:bodyPr/>
        <a:lstStyle/>
        <a:p>
          <a:r>
            <a:rPr lang="en-US" dirty="0">
              <a:solidFill>
                <a:schemeClr val="tx1"/>
              </a:solidFill>
            </a:rPr>
            <a:t>Prevention of Secondary Trauma: Reduces the risk of PTSD and substance misuse. </a:t>
          </a:r>
        </a:p>
      </dgm:t>
    </dgm:pt>
    <dgm:pt modelId="{62EFA755-44E9-48A4-93F7-5323BB259F00}" type="parTrans" cxnId="{EF8F0BE4-5905-47B4-A836-C217C41800EF}">
      <dgm:prSet/>
      <dgm:spPr/>
      <dgm:t>
        <a:bodyPr/>
        <a:lstStyle/>
        <a:p>
          <a:endParaRPr lang="en-US"/>
        </a:p>
      </dgm:t>
    </dgm:pt>
    <dgm:pt modelId="{24B31A56-5087-432F-BB35-4CAC551292D2}" type="sibTrans" cxnId="{EF8F0BE4-5905-47B4-A836-C217C41800EF}">
      <dgm:prSet/>
      <dgm:spPr/>
      <dgm:t>
        <a:bodyPr/>
        <a:lstStyle/>
        <a:p>
          <a:endParaRPr lang="en-US"/>
        </a:p>
      </dgm:t>
    </dgm:pt>
    <dgm:pt modelId="{D4AEDC62-5C83-4604-AA5E-117F7F422A72}" type="pres">
      <dgm:prSet presAssocID="{AEA2A86D-68E3-437D-B563-C48429DD4EA9}" presName="Name0" presStyleCnt="0">
        <dgm:presLayoutVars>
          <dgm:dir/>
          <dgm:resizeHandles val="exact"/>
        </dgm:presLayoutVars>
      </dgm:prSet>
      <dgm:spPr/>
    </dgm:pt>
    <dgm:pt modelId="{65C6A7CA-C199-49A1-B5BF-67118CF7D84D}" type="pres">
      <dgm:prSet presAssocID="{47816D3C-8DD1-4A3A-833B-E8AE046AC16B}" presName="node" presStyleLbl="node1" presStyleIdx="0" presStyleCnt="6">
        <dgm:presLayoutVars>
          <dgm:bulletEnabled val="1"/>
        </dgm:presLayoutVars>
      </dgm:prSet>
      <dgm:spPr/>
    </dgm:pt>
    <dgm:pt modelId="{A500599A-3A2A-49F8-89A8-7AB7754016C2}" type="pres">
      <dgm:prSet presAssocID="{84466679-9BF3-48FA-99FD-19738CD9FB8D}" presName="sibTrans" presStyleLbl="sibTrans1D1" presStyleIdx="0" presStyleCnt="5"/>
      <dgm:spPr/>
    </dgm:pt>
    <dgm:pt modelId="{D98A7BCC-1E29-46C1-88D3-69DF8CF83C27}" type="pres">
      <dgm:prSet presAssocID="{84466679-9BF3-48FA-99FD-19738CD9FB8D}" presName="connectorText" presStyleLbl="sibTrans1D1" presStyleIdx="0" presStyleCnt="5"/>
      <dgm:spPr/>
    </dgm:pt>
    <dgm:pt modelId="{A7374724-68C7-4A42-B8AF-C123189B44EC}" type="pres">
      <dgm:prSet presAssocID="{16E1628A-EFB1-405A-97E5-D468E1BD5C96}" presName="node" presStyleLbl="node1" presStyleIdx="1" presStyleCnt="6">
        <dgm:presLayoutVars>
          <dgm:bulletEnabled val="1"/>
        </dgm:presLayoutVars>
      </dgm:prSet>
      <dgm:spPr/>
    </dgm:pt>
    <dgm:pt modelId="{9F05AE53-DC50-455A-B2BD-0E36DDC99336}" type="pres">
      <dgm:prSet presAssocID="{3029E210-D6FB-42AE-9747-12E8556B165B}" presName="sibTrans" presStyleLbl="sibTrans1D1" presStyleIdx="1" presStyleCnt="5"/>
      <dgm:spPr/>
    </dgm:pt>
    <dgm:pt modelId="{6AD8009F-D872-44CA-A819-413AC4D5DE5C}" type="pres">
      <dgm:prSet presAssocID="{3029E210-D6FB-42AE-9747-12E8556B165B}" presName="connectorText" presStyleLbl="sibTrans1D1" presStyleIdx="1" presStyleCnt="5"/>
      <dgm:spPr/>
    </dgm:pt>
    <dgm:pt modelId="{149B1BA3-7CEC-47FF-916B-625AA1824D2D}" type="pres">
      <dgm:prSet presAssocID="{31450296-C468-4FE6-ADC9-1F253FCE83EB}" presName="node" presStyleLbl="node1" presStyleIdx="2" presStyleCnt="6">
        <dgm:presLayoutVars>
          <dgm:bulletEnabled val="1"/>
        </dgm:presLayoutVars>
      </dgm:prSet>
      <dgm:spPr/>
    </dgm:pt>
    <dgm:pt modelId="{8CBEA8BB-5DDA-4E5A-A186-A2D3038D339B}" type="pres">
      <dgm:prSet presAssocID="{FC0FB67A-59F1-44DD-956F-1B37BA71E178}" presName="sibTrans" presStyleLbl="sibTrans1D1" presStyleIdx="2" presStyleCnt="5"/>
      <dgm:spPr/>
    </dgm:pt>
    <dgm:pt modelId="{697FDA68-D742-49C6-9D30-125FCD5F5344}" type="pres">
      <dgm:prSet presAssocID="{FC0FB67A-59F1-44DD-956F-1B37BA71E178}" presName="connectorText" presStyleLbl="sibTrans1D1" presStyleIdx="2" presStyleCnt="5"/>
      <dgm:spPr/>
    </dgm:pt>
    <dgm:pt modelId="{D331D123-0E54-42C4-B8EA-71694AC2803B}" type="pres">
      <dgm:prSet presAssocID="{ADAC847B-BC60-4CE8-9AA2-B58617B8A6E5}" presName="node" presStyleLbl="node1" presStyleIdx="3" presStyleCnt="6">
        <dgm:presLayoutVars>
          <dgm:bulletEnabled val="1"/>
        </dgm:presLayoutVars>
      </dgm:prSet>
      <dgm:spPr/>
    </dgm:pt>
    <dgm:pt modelId="{4046C9E7-FB87-4FD0-9704-B44D27733396}" type="pres">
      <dgm:prSet presAssocID="{57E68C56-D76D-4ED9-8AB3-0E1C2E21B865}" presName="sibTrans" presStyleLbl="sibTrans1D1" presStyleIdx="3" presStyleCnt="5"/>
      <dgm:spPr/>
    </dgm:pt>
    <dgm:pt modelId="{DB407CD6-7978-4E23-B09C-4FC1DADBFDE7}" type="pres">
      <dgm:prSet presAssocID="{57E68C56-D76D-4ED9-8AB3-0E1C2E21B865}" presName="connectorText" presStyleLbl="sibTrans1D1" presStyleIdx="3" presStyleCnt="5"/>
      <dgm:spPr/>
    </dgm:pt>
    <dgm:pt modelId="{A8AB0CFF-565C-440E-8921-A2AD70A0B3EF}" type="pres">
      <dgm:prSet presAssocID="{6A7786A5-CE6E-4FC8-A288-EABF93F19F20}" presName="node" presStyleLbl="node1" presStyleIdx="4" presStyleCnt="6">
        <dgm:presLayoutVars>
          <dgm:bulletEnabled val="1"/>
        </dgm:presLayoutVars>
      </dgm:prSet>
      <dgm:spPr/>
    </dgm:pt>
    <dgm:pt modelId="{980E97E2-271F-4BAF-BD6C-80643A1DA52D}" type="pres">
      <dgm:prSet presAssocID="{147DA085-5A44-4330-A8C0-C8046E6A07FA}" presName="sibTrans" presStyleLbl="sibTrans1D1" presStyleIdx="4" presStyleCnt="5"/>
      <dgm:spPr/>
    </dgm:pt>
    <dgm:pt modelId="{ACF36DCD-C142-42CB-9325-1F9058DDBF86}" type="pres">
      <dgm:prSet presAssocID="{147DA085-5A44-4330-A8C0-C8046E6A07FA}" presName="connectorText" presStyleLbl="sibTrans1D1" presStyleIdx="4" presStyleCnt="5"/>
      <dgm:spPr/>
    </dgm:pt>
    <dgm:pt modelId="{B9F3842D-3A4D-4103-B18B-DAA7FA9B173C}" type="pres">
      <dgm:prSet presAssocID="{AEE25ED6-6C5B-467F-A3C2-916C6D624FAA}" presName="node" presStyleLbl="node1" presStyleIdx="5" presStyleCnt="6">
        <dgm:presLayoutVars>
          <dgm:bulletEnabled val="1"/>
        </dgm:presLayoutVars>
      </dgm:prSet>
      <dgm:spPr/>
    </dgm:pt>
  </dgm:ptLst>
  <dgm:cxnLst>
    <dgm:cxn modelId="{8449E308-CB12-4F1D-9027-4E7694C6EB08}" type="presOf" srcId="{84466679-9BF3-48FA-99FD-19738CD9FB8D}" destId="{A500599A-3A2A-49F8-89A8-7AB7754016C2}" srcOrd="0" destOrd="0" presId="urn:microsoft.com/office/officeart/2016/7/layout/RepeatingBendingProcessNew"/>
    <dgm:cxn modelId="{D73CF20A-7FDD-4095-A5F0-92D875B527CA}" type="presOf" srcId="{AEA2A86D-68E3-437D-B563-C48429DD4EA9}" destId="{D4AEDC62-5C83-4604-AA5E-117F7F422A72}" srcOrd="0" destOrd="0" presId="urn:microsoft.com/office/officeart/2016/7/layout/RepeatingBendingProcessNew"/>
    <dgm:cxn modelId="{E4D09725-016C-4863-B812-22BFF445F783}" srcId="{AEA2A86D-68E3-437D-B563-C48429DD4EA9}" destId="{6A7786A5-CE6E-4FC8-A288-EABF93F19F20}" srcOrd="4" destOrd="0" parTransId="{48F8BE9B-8BC4-4701-A36F-DBCBE875BF5C}" sibTransId="{147DA085-5A44-4330-A8C0-C8046E6A07FA}"/>
    <dgm:cxn modelId="{0143DD37-D00F-4390-996D-ACF9C2FAE6DC}" type="presOf" srcId="{57E68C56-D76D-4ED9-8AB3-0E1C2E21B865}" destId="{4046C9E7-FB87-4FD0-9704-B44D27733396}" srcOrd="0" destOrd="0" presId="urn:microsoft.com/office/officeart/2016/7/layout/RepeatingBendingProcessNew"/>
    <dgm:cxn modelId="{A4C14660-0229-4D68-A48D-03F430B46440}" srcId="{AEA2A86D-68E3-437D-B563-C48429DD4EA9}" destId="{31450296-C468-4FE6-ADC9-1F253FCE83EB}" srcOrd="2" destOrd="0" parTransId="{7A21143D-CE19-4953-BDA0-DEDDE2A98456}" sibTransId="{FC0FB67A-59F1-44DD-956F-1B37BA71E178}"/>
    <dgm:cxn modelId="{ECE14366-8597-4A20-9D5F-947F535A0735}" type="presOf" srcId="{3029E210-D6FB-42AE-9747-12E8556B165B}" destId="{9F05AE53-DC50-455A-B2BD-0E36DDC99336}" srcOrd="0" destOrd="0" presId="urn:microsoft.com/office/officeart/2016/7/layout/RepeatingBendingProcessNew"/>
    <dgm:cxn modelId="{72177C48-6F4F-4379-A525-9EC54FD93AE7}" type="presOf" srcId="{6A7786A5-CE6E-4FC8-A288-EABF93F19F20}" destId="{A8AB0CFF-565C-440E-8921-A2AD70A0B3EF}" srcOrd="0" destOrd="0" presId="urn:microsoft.com/office/officeart/2016/7/layout/RepeatingBendingProcessNew"/>
    <dgm:cxn modelId="{14C7CA69-9B90-4A69-A189-9FE6AEC3B38E}" type="presOf" srcId="{3029E210-D6FB-42AE-9747-12E8556B165B}" destId="{6AD8009F-D872-44CA-A819-413AC4D5DE5C}" srcOrd="1" destOrd="0" presId="urn:microsoft.com/office/officeart/2016/7/layout/RepeatingBendingProcessNew"/>
    <dgm:cxn modelId="{CD97116F-868B-4F1E-962D-FD6A5C41F8B7}" type="presOf" srcId="{84466679-9BF3-48FA-99FD-19738CD9FB8D}" destId="{D98A7BCC-1E29-46C1-88D3-69DF8CF83C27}" srcOrd="1" destOrd="0" presId="urn:microsoft.com/office/officeart/2016/7/layout/RepeatingBendingProcessNew"/>
    <dgm:cxn modelId="{80186875-4E24-4A62-B525-47CA41AFB5F0}" srcId="{AEA2A86D-68E3-437D-B563-C48429DD4EA9}" destId="{47816D3C-8DD1-4A3A-833B-E8AE046AC16B}" srcOrd="0" destOrd="0" parTransId="{B757E60E-53EB-4FD1-937D-B7BE81A228B3}" sibTransId="{84466679-9BF3-48FA-99FD-19738CD9FB8D}"/>
    <dgm:cxn modelId="{D94A8575-D9BE-4C44-A346-ED40AFAEA8BF}" type="presOf" srcId="{147DA085-5A44-4330-A8C0-C8046E6A07FA}" destId="{ACF36DCD-C142-42CB-9325-1F9058DDBF86}" srcOrd="1" destOrd="0" presId="urn:microsoft.com/office/officeart/2016/7/layout/RepeatingBendingProcessNew"/>
    <dgm:cxn modelId="{0F5DF877-C269-401C-9F86-009C843DC9C3}" type="presOf" srcId="{ADAC847B-BC60-4CE8-9AA2-B58617B8A6E5}" destId="{D331D123-0E54-42C4-B8EA-71694AC2803B}" srcOrd="0" destOrd="0" presId="urn:microsoft.com/office/officeart/2016/7/layout/RepeatingBendingProcessNew"/>
    <dgm:cxn modelId="{0C432F58-50ED-40F8-B493-327C24D6C67E}" type="presOf" srcId="{AEE25ED6-6C5B-467F-A3C2-916C6D624FAA}" destId="{B9F3842D-3A4D-4103-B18B-DAA7FA9B173C}" srcOrd="0" destOrd="0" presId="urn:microsoft.com/office/officeart/2016/7/layout/RepeatingBendingProcessNew"/>
    <dgm:cxn modelId="{1952D78E-8AAC-49E2-9F97-EB0C136461CA}" type="presOf" srcId="{31450296-C468-4FE6-ADC9-1F253FCE83EB}" destId="{149B1BA3-7CEC-47FF-916B-625AA1824D2D}" srcOrd="0" destOrd="0" presId="urn:microsoft.com/office/officeart/2016/7/layout/RepeatingBendingProcessNew"/>
    <dgm:cxn modelId="{D4A5768F-51E8-47D7-9E99-1E73C0FDB03B}" type="presOf" srcId="{16E1628A-EFB1-405A-97E5-D468E1BD5C96}" destId="{A7374724-68C7-4A42-B8AF-C123189B44EC}" srcOrd="0" destOrd="0" presId="urn:microsoft.com/office/officeart/2016/7/layout/RepeatingBendingProcessNew"/>
    <dgm:cxn modelId="{0BE0AA95-E957-4F02-9E77-240E745304AA}" type="presOf" srcId="{47816D3C-8DD1-4A3A-833B-E8AE046AC16B}" destId="{65C6A7CA-C199-49A1-B5BF-67118CF7D84D}" srcOrd="0" destOrd="0" presId="urn:microsoft.com/office/officeart/2016/7/layout/RepeatingBendingProcessNew"/>
    <dgm:cxn modelId="{C7BF7FA4-AF41-4EAC-8863-B840983A40BE}" srcId="{AEA2A86D-68E3-437D-B563-C48429DD4EA9}" destId="{16E1628A-EFB1-405A-97E5-D468E1BD5C96}" srcOrd="1" destOrd="0" parTransId="{18A477EE-7A54-4C1E-BBF8-F4D3B991D3E9}" sibTransId="{3029E210-D6FB-42AE-9747-12E8556B165B}"/>
    <dgm:cxn modelId="{3937A7C3-AD08-4A15-A865-7F8DDF9E4A3F}" srcId="{AEA2A86D-68E3-437D-B563-C48429DD4EA9}" destId="{ADAC847B-BC60-4CE8-9AA2-B58617B8A6E5}" srcOrd="3" destOrd="0" parTransId="{D8A1731A-D434-47C3-8F26-91D460DB680D}" sibTransId="{57E68C56-D76D-4ED9-8AB3-0E1C2E21B865}"/>
    <dgm:cxn modelId="{2D461AD5-6225-468F-A2ED-3F4EC7EFE88A}" type="presOf" srcId="{FC0FB67A-59F1-44DD-956F-1B37BA71E178}" destId="{697FDA68-D742-49C6-9D30-125FCD5F5344}" srcOrd="1" destOrd="0" presId="urn:microsoft.com/office/officeart/2016/7/layout/RepeatingBendingProcessNew"/>
    <dgm:cxn modelId="{6DF16FD9-DB33-41CA-A6BB-B275F7D1978B}" type="presOf" srcId="{57E68C56-D76D-4ED9-8AB3-0E1C2E21B865}" destId="{DB407CD6-7978-4E23-B09C-4FC1DADBFDE7}" srcOrd="1" destOrd="0" presId="urn:microsoft.com/office/officeart/2016/7/layout/RepeatingBendingProcessNew"/>
    <dgm:cxn modelId="{EF8F0BE4-5905-47B4-A836-C217C41800EF}" srcId="{AEA2A86D-68E3-437D-B563-C48429DD4EA9}" destId="{AEE25ED6-6C5B-467F-A3C2-916C6D624FAA}" srcOrd="5" destOrd="0" parTransId="{62EFA755-44E9-48A4-93F7-5323BB259F00}" sibTransId="{24B31A56-5087-432F-BB35-4CAC551292D2}"/>
    <dgm:cxn modelId="{90AB0FE9-E457-40D3-993E-A95CDD910E56}" type="presOf" srcId="{147DA085-5A44-4330-A8C0-C8046E6A07FA}" destId="{980E97E2-271F-4BAF-BD6C-80643A1DA52D}" srcOrd="0" destOrd="0" presId="urn:microsoft.com/office/officeart/2016/7/layout/RepeatingBendingProcessNew"/>
    <dgm:cxn modelId="{0AC2FBEE-974E-4D80-BD10-02F23337FDE8}" type="presOf" srcId="{FC0FB67A-59F1-44DD-956F-1B37BA71E178}" destId="{8CBEA8BB-5DDA-4E5A-A186-A2D3038D339B}" srcOrd="0" destOrd="0" presId="urn:microsoft.com/office/officeart/2016/7/layout/RepeatingBendingProcessNew"/>
    <dgm:cxn modelId="{6543B08B-566C-4F97-ADB8-5ECE10323674}" type="presParOf" srcId="{D4AEDC62-5C83-4604-AA5E-117F7F422A72}" destId="{65C6A7CA-C199-49A1-B5BF-67118CF7D84D}" srcOrd="0" destOrd="0" presId="urn:microsoft.com/office/officeart/2016/7/layout/RepeatingBendingProcessNew"/>
    <dgm:cxn modelId="{DA2811DB-AB51-46B1-A5D7-8583577657DA}" type="presParOf" srcId="{D4AEDC62-5C83-4604-AA5E-117F7F422A72}" destId="{A500599A-3A2A-49F8-89A8-7AB7754016C2}" srcOrd="1" destOrd="0" presId="urn:microsoft.com/office/officeart/2016/7/layout/RepeatingBendingProcessNew"/>
    <dgm:cxn modelId="{6A3F3123-A6D9-45E1-86CA-F42A3B7D71B8}" type="presParOf" srcId="{A500599A-3A2A-49F8-89A8-7AB7754016C2}" destId="{D98A7BCC-1E29-46C1-88D3-69DF8CF83C27}" srcOrd="0" destOrd="0" presId="urn:microsoft.com/office/officeart/2016/7/layout/RepeatingBendingProcessNew"/>
    <dgm:cxn modelId="{207AB9FE-36E4-4622-8358-F6CA5598655F}" type="presParOf" srcId="{D4AEDC62-5C83-4604-AA5E-117F7F422A72}" destId="{A7374724-68C7-4A42-B8AF-C123189B44EC}" srcOrd="2" destOrd="0" presId="urn:microsoft.com/office/officeart/2016/7/layout/RepeatingBendingProcessNew"/>
    <dgm:cxn modelId="{56D38717-5072-4DA2-85EF-85603E918E86}" type="presParOf" srcId="{D4AEDC62-5C83-4604-AA5E-117F7F422A72}" destId="{9F05AE53-DC50-455A-B2BD-0E36DDC99336}" srcOrd="3" destOrd="0" presId="urn:microsoft.com/office/officeart/2016/7/layout/RepeatingBendingProcessNew"/>
    <dgm:cxn modelId="{FFFAB8DF-2C65-4EBC-B1BC-2BC03D9A3D9A}" type="presParOf" srcId="{9F05AE53-DC50-455A-B2BD-0E36DDC99336}" destId="{6AD8009F-D872-44CA-A819-413AC4D5DE5C}" srcOrd="0" destOrd="0" presId="urn:microsoft.com/office/officeart/2016/7/layout/RepeatingBendingProcessNew"/>
    <dgm:cxn modelId="{E8E35865-0C0F-4500-A61A-E6D1FB5AB54F}" type="presParOf" srcId="{D4AEDC62-5C83-4604-AA5E-117F7F422A72}" destId="{149B1BA3-7CEC-47FF-916B-625AA1824D2D}" srcOrd="4" destOrd="0" presId="urn:microsoft.com/office/officeart/2016/7/layout/RepeatingBendingProcessNew"/>
    <dgm:cxn modelId="{A8F3A840-CECB-4534-855A-DBFA6DAFFDD3}" type="presParOf" srcId="{D4AEDC62-5C83-4604-AA5E-117F7F422A72}" destId="{8CBEA8BB-5DDA-4E5A-A186-A2D3038D339B}" srcOrd="5" destOrd="0" presId="urn:microsoft.com/office/officeart/2016/7/layout/RepeatingBendingProcessNew"/>
    <dgm:cxn modelId="{3420B32D-4AC1-439F-AC4B-956347BAF098}" type="presParOf" srcId="{8CBEA8BB-5DDA-4E5A-A186-A2D3038D339B}" destId="{697FDA68-D742-49C6-9D30-125FCD5F5344}" srcOrd="0" destOrd="0" presId="urn:microsoft.com/office/officeart/2016/7/layout/RepeatingBendingProcessNew"/>
    <dgm:cxn modelId="{775BDFCC-5745-4083-A4E2-AAE70024FBB4}" type="presParOf" srcId="{D4AEDC62-5C83-4604-AA5E-117F7F422A72}" destId="{D331D123-0E54-42C4-B8EA-71694AC2803B}" srcOrd="6" destOrd="0" presId="urn:microsoft.com/office/officeart/2016/7/layout/RepeatingBendingProcessNew"/>
    <dgm:cxn modelId="{9A148081-86DB-446C-B8D7-3C683A1A0276}" type="presParOf" srcId="{D4AEDC62-5C83-4604-AA5E-117F7F422A72}" destId="{4046C9E7-FB87-4FD0-9704-B44D27733396}" srcOrd="7" destOrd="0" presId="urn:microsoft.com/office/officeart/2016/7/layout/RepeatingBendingProcessNew"/>
    <dgm:cxn modelId="{DE63AF53-1755-4960-9A42-76A532E06E9F}" type="presParOf" srcId="{4046C9E7-FB87-4FD0-9704-B44D27733396}" destId="{DB407CD6-7978-4E23-B09C-4FC1DADBFDE7}" srcOrd="0" destOrd="0" presId="urn:microsoft.com/office/officeart/2016/7/layout/RepeatingBendingProcessNew"/>
    <dgm:cxn modelId="{FA4B7D6B-1188-45E8-90AB-974931DE16B4}" type="presParOf" srcId="{D4AEDC62-5C83-4604-AA5E-117F7F422A72}" destId="{A8AB0CFF-565C-440E-8921-A2AD70A0B3EF}" srcOrd="8" destOrd="0" presId="urn:microsoft.com/office/officeart/2016/7/layout/RepeatingBendingProcessNew"/>
    <dgm:cxn modelId="{15D5B322-2A00-47DD-A403-90FB3C56FCED}" type="presParOf" srcId="{D4AEDC62-5C83-4604-AA5E-117F7F422A72}" destId="{980E97E2-271F-4BAF-BD6C-80643A1DA52D}" srcOrd="9" destOrd="0" presId="urn:microsoft.com/office/officeart/2016/7/layout/RepeatingBendingProcessNew"/>
    <dgm:cxn modelId="{23100563-76F2-425C-A25B-86B2865EDA3F}" type="presParOf" srcId="{980E97E2-271F-4BAF-BD6C-80643A1DA52D}" destId="{ACF36DCD-C142-42CB-9325-1F9058DDBF86}" srcOrd="0" destOrd="0" presId="urn:microsoft.com/office/officeart/2016/7/layout/RepeatingBendingProcessNew"/>
    <dgm:cxn modelId="{0DE8A05D-6991-439D-9EA5-EB4A70AF4FD2}" type="presParOf" srcId="{D4AEDC62-5C83-4604-AA5E-117F7F422A72}" destId="{B9F3842D-3A4D-4103-B18B-DAA7FA9B173C}"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2A0504F-AF2B-4F3A-867A-DC5C8272FF55}"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68155F8F-C8FE-4F4C-90C2-5395359FEC69}">
      <dgm:prSet/>
      <dgm:spPr/>
      <dgm:t>
        <a:bodyPr/>
        <a:lstStyle/>
        <a:p>
          <a:r>
            <a:rPr lang="en-US" dirty="0"/>
            <a:t>Train interested DBHRT members in mass casualty response.</a:t>
          </a:r>
        </a:p>
      </dgm:t>
    </dgm:pt>
    <dgm:pt modelId="{5217AE19-FCCE-449F-8612-52C49596E8EE}" type="parTrans" cxnId="{0830E9A7-5D3B-4E01-A431-BFBC43D8AF0D}">
      <dgm:prSet/>
      <dgm:spPr/>
      <dgm:t>
        <a:bodyPr/>
        <a:lstStyle/>
        <a:p>
          <a:endParaRPr lang="en-US"/>
        </a:p>
      </dgm:t>
    </dgm:pt>
    <dgm:pt modelId="{37229795-8996-44CA-AE39-700EB98BA8F4}" type="sibTrans" cxnId="{0830E9A7-5D3B-4E01-A431-BFBC43D8AF0D}">
      <dgm:prSet phldrT="1" phldr="0"/>
      <dgm:spPr/>
      <dgm:t>
        <a:bodyPr/>
        <a:lstStyle/>
        <a:p>
          <a:r>
            <a:rPr lang="en-US"/>
            <a:t>1</a:t>
          </a:r>
        </a:p>
      </dgm:t>
    </dgm:pt>
    <dgm:pt modelId="{21C3397B-FE6B-4F32-BAFD-EDF78DAF751A}">
      <dgm:prSet/>
      <dgm:spPr/>
      <dgm:t>
        <a:bodyPr/>
        <a:lstStyle/>
        <a:p>
          <a:r>
            <a:rPr lang="en-US" dirty="0"/>
            <a:t>Utilize a form requested by the state Medical Examiner’s Office at the time of a mass casualty response.</a:t>
          </a:r>
        </a:p>
      </dgm:t>
    </dgm:pt>
    <dgm:pt modelId="{3C893914-4430-4B5D-8942-7FB204A4F701}" type="parTrans" cxnId="{9CCC829D-ED54-48D0-9A63-A01727FF442F}">
      <dgm:prSet/>
      <dgm:spPr/>
      <dgm:t>
        <a:bodyPr/>
        <a:lstStyle/>
        <a:p>
          <a:endParaRPr lang="en-US"/>
        </a:p>
      </dgm:t>
    </dgm:pt>
    <dgm:pt modelId="{3C5A4040-0152-40B0-820D-82E42EC58F2F}" type="sibTrans" cxnId="{9CCC829D-ED54-48D0-9A63-A01727FF442F}">
      <dgm:prSet phldrT="2" phldr="0"/>
      <dgm:spPr/>
      <dgm:t>
        <a:bodyPr/>
        <a:lstStyle/>
        <a:p>
          <a:r>
            <a:rPr lang="en-US"/>
            <a:t>2</a:t>
          </a:r>
        </a:p>
      </dgm:t>
    </dgm:pt>
    <dgm:pt modelId="{173BA68A-09BD-4349-B912-EEB9E1569778}">
      <dgm:prSet/>
      <dgm:spPr/>
      <dgm:t>
        <a:bodyPr/>
        <a:lstStyle/>
        <a:p>
          <a:r>
            <a:rPr lang="en-US" dirty="0"/>
            <a:t>Work at the direction of the State Medical Examiner’s Office to support staff and families of the deceased. </a:t>
          </a:r>
        </a:p>
      </dgm:t>
    </dgm:pt>
    <dgm:pt modelId="{4E0B4F7F-3D2D-475D-BAA3-B22967DE656D}" type="parTrans" cxnId="{D5DCA06D-62D8-4577-9626-C6F89F4AD7ED}">
      <dgm:prSet/>
      <dgm:spPr/>
      <dgm:t>
        <a:bodyPr/>
        <a:lstStyle/>
        <a:p>
          <a:endParaRPr lang="en-US"/>
        </a:p>
      </dgm:t>
    </dgm:pt>
    <dgm:pt modelId="{C07E05E0-81A6-4FB6-8FCA-95AE480D29E0}" type="sibTrans" cxnId="{D5DCA06D-62D8-4577-9626-C6F89F4AD7ED}">
      <dgm:prSet phldrT="3" phldr="0"/>
      <dgm:spPr/>
      <dgm:t>
        <a:bodyPr/>
        <a:lstStyle/>
        <a:p>
          <a:r>
            <a:rPr lang="en-US"/>
            <a:t>3</a:t>
          </a:r>
        </a:p>
      </dgm:t>
    </dgm:pt>
    <dgm:pt modelId="{62FEF8B3-EED2-478B-A1C0-29237250F4FB}" type="pres">
      <dgm:prSet presAssocID="{B2A0504F-AF2B-4F3A-867A-DC5C8272FF55}" presName="Name0" presStyleCnt="0">
        <dgm:presLayoutVars>
          <dgm:animLvl val="lvl"/>
          <dgm:resizeHandles val="exact"/>
        </dgm:presLayoutVars>
      </dgm:prSet>
      <dgm:spPr/>
    </dgm:pt>
    <dgm:pt modelId="{C92A05EA-D388-4BF2-BDD9-1645D7F532A9}" type="pres">
      <dgm:prSet presAssocID="{68155F8F-C8FE-4F4C-90C2-5395359FEC69}" presName="compositeNode" presStyleCnt="0">
        <dgm:presLayoutVars>
          <dgm:bulletEnabled val="1"/>
        </dgm:presLayoutVars>
      </dgm:prSet>
      <dgm:spPr/>
    </dgm:pt>
    <dgm:pt modelId="{7BD9FD9A-9B4B-4BA5-8804-00DBB4A63EA4}" type="pres">
      <dgm:prSet presAssocID="{68155F8F-C8FE-4F4C-90C2-5395359FEC69}" presName="bgRect" presStyleLbl="bgAccFollowNode1" presStyleIdx="0" presStyleCnt="3"/>
      <dgm:spPr/>
    </dgm:pt>
    <dgm:pt modelId="{3EEB28E7-94B3-4554-914E-AFF7C8650A34}" type="pres">
      <dgm:prSet presAssocID="{37229795-8996-44CA-AE39-700EB98BA8F4}" presName="sibTransNodeCircle" presStyleLbl="alignNode1" presStyleIdx="0" presStyleCnt="6">
        <dgm:presLayoutVars>
          <dgm:chMax val="0"/>
          <dgm:bulletEnabled/>
        </dgm:presLayoutVars>
      </dgm:prSet>
      <dgm:spPr/>
    </dgm:pt>
    <dgm:pt modelId="{F410989E-DD77-4668-AB0F-2DC3945D25CB}" type="pres">
      <dgm:prSet presAssocID="{68155F8F-C8FE-4F4C-90C2-5395359FEC69}" presName="bottomLine" presStyleLbl="alignNode1" presStyleIdx="1" presStyleCnt="6">
        <dgm:presLayoutVars/>
      </dgm:prSet>
      <dgm:spPr/>
    </dgm:pt>
    <dgm:pt modelId="{8830D0FC-534A-4D12-AD4F-0E06B2591934}" type="pres">
      <dgm:prSet presAssocID="{68155F8F-C8FE-4F4C-90C2-5395359FEC69}" presName="nodeText" presStyleLbl="bgAccFollowNode1" presStyleIdx="0" presStyleCnt="3">
        <dgm:presLayoutVars>
          <dgm:bulletEnabled val="1"/>
        </dgm:presLayoutVars>
      </dgm:prSet>
      <dgm:spPr/>
    </dgm:pt>
    <dgm:pt modelId="{6AD5C86D-171A-4605-8B4A-7DBD02456333}" type="pres">
      <dgm:prSet presAssocID="{37229795-8996-44CA-AE39-700EB98BA8F4}" presName="sibTrans" presStyleCnt="0"/>
      <dgm:spPr/>
    </dgm:pt>
    <dgm:pt modelId="{CCFFB831-9B94-473A-A399-F392F1E0CC8A}" type="pres">
      <dgm:prSet presAssocID="{21C3397B-FE6B-4F32-BAFD-EDF78DAF751A}" presName="compositeNode" presStyleCnt="0">
        <dgm:presLayoutVars>
          <dgm:bulletEnabled val="1"/>
        </dgm:presLayoutVars>
      </dgm:prSet>
      <dgm:spPr/>
    </dgm:pt>
    <dgm:pt modelId="{D6213C4E-70F5-4952-9AD4-EEF70C7B947C}" type="pres">
      <dgm:prSet presAssocID="{21C3397B-FE6B-4F32-BAFD-EDF78DAF751A}" presName="bgRect" presStyleLbl="bgAccFollowNode1" presStyleIdx="1" presStyleCnt="3"/>
      <dgm:spPr/>
    </dgm:pt>
    <dgm:pt modelId="{C86D40DE-0543-4CDD-815B-E8D3D03F5B8F}" type="pres">
      <dgm:prSet presAssocID="{3C5A4040-0152-40B0-820D-82E42EC58F2F}" presName="sibTransNodeCircle" presStyleLbl="alignNode1" presStyleIdx="2" presStyleCnt="6">
        <dgm:presLayoutVars>
          <dgm:chMax val="0"/>
          <dgm:bulletEnabled/>
        </dgm:presLayoutVars>
      </dgm:prSet>
      <dgm:spPr/>
    </dgm:pt>
    <dgm:pt modelId="{09909B73-D444-4160-ABA9-2210938C0970}" type="pres">
      <dgm:prSet presAssocID="{21C3397B-FE6B-4F32-BAFD-EDF78DAF751A}" presName="bottomLine" presStyleLbl="alignNode1" presStyleIdx="3" presStyleCnt="6">
        <dgm:presLayoutVars/>
      </dgm:prSet>
      <dgm:spPr/>
    </dgm:pt>
    <dgm:pt modelId="{249881F6-B24E-4F82-8E12-97B6F77C10A5}" type="pres">
      <dgm:prSet presAssocID="{21C3397B-FE6B-4F32-BAFD-EDF78DAF751A}" presName="nodeText" presStyleLbl="bgAccFollowNode1" presStyleIdx="1" presStyleCnt="3">
        <dgm:presLayoutVars>
          <dgm:bulletEnabled val="1"/>
        </dgm:presLayoutVars>
      </dgm:prSet>
      <dgm:spPr/>
    </dgm:pt>
    <dgm:pt modelId="{6E871EEC-E349-4E82-8D46-F2CA554E65F7}" type="pres">
      <dgm:prSet presAssocID="{3C5A4040-0152-40B0-820D-82E42EC58F2F}" presName="sibTrans" presStyleCnt="0"/>
      <dgm:spPr/>
    </dgm:pt>
    <dgm:pt modelId="{BDAF2E76-6001-407D-8D87-4FD5684C2280}" type="pres">
      <dgm:prSet presAssocID="{173BA68A-09BD-4349-B912-EEB9E1569778}" presName="compositeNode" presStyleCnt="0">
        <dgm:presLayoutVars>
          <dgm:bulletEnabled val="1"/>
        </dgm:presLayoutVars>
      </dgm:prSet>
      <dgm:spPr/>
    </dgm:pt>
    <dgm:pt modelId="{76043372-5BA3-4D80-8445-CB5D1C43295D}" type="pres">
      <dgm:prSet presAssocID="{173BA68A-09BD-4349-B912-EEB9E1569778}" presName="bgRect" presStyleLbl="bgAccFollowNode1" presStyleIdx="2" presStyleCnt="3"/>
      <dgm:spPr/>
    </dgm:pt>
    <dgm:pt modelId="{555A0738-6BBB-4480-8877-8174B1987684}" type="pres">
      <dgm:prSet presAssocID="{C07E05E0-81A6-4FB6-8FCA-95AE480D29E0}" presName="sibTransNodeCircle" presStyleLbl="alignNode1" presStyleIdx="4" presStyleCnt="6">
        <dgm:presLayoutVars>
          <dgm:chMax val="0"/>
          <dgm:bulletEnabled/>
        </dgm:presLayoutVars>
      </dgm:prSet>
      <dgm:spPr/>
    </dgm:pt>
    <dgm:pt modelId="{AAE1D24A-D6A2-4FAA-B181-BBDB75CC58C4}" type="pres">
      <dgm:prSet presAssocID="{173BA68A-09BD-4349-B912-EEB9E1569778}" presName="bottomLine" presStyleLbl="alignNode1" presStyleIdx="5" presStyleCnt="6">
        <dgm:presLayoutVars/>
      </dgm:prSet>
      <dgm:spPr/>
    </dgm:pt>
    <dgm:pt modelId="{A067BC8E-0CC4-46FD-A86C-6345025441EE}" type="pres">
      <dgm:prSet presAssocID="{173BA68A-09BD-4349-B912-EEB9E1569778}" presName="nodeText" presStyleLbl="bgAccFollowNode1" presStyleIdx="2" presStyleCnt="3">
        <dgm:presLayoutVars>
          <dgm:bulletEnabled val="1"/>
        </dgm:presLayoutVars>
      </dgm:prSet>
      <dgm:spPr/>
    </dgm:pt>
  </dgm:ptLst>
  <dgm:cxnLst>
    <dgm:cxn modelId="{9D70CC18-7DAD-426B-AF15-E4D9727244E0}" type="presOf" srcId="{68155F8F-C8FE-4F4C-90C2-5395359FEC69}" destId="{7BD9FD9A-9B4B-4BA5-8804-00DBB4A63EA4}" srcOrd="0" destOrd="0" presId="urn:microsoft.com/office/officeart/2016/7/layout/BasicLinearProcessNumbered"/>
    <dgm:cxn modelId="{26F17D23-7C83-4784-95AF-16F20910EB7B}" type="presOf" srcId="{B2A0504F-AF2B-4F3A-867A-DC5C8272FF55}" destId="{62FEF8B3-EED2-478B-A1C0-29237250F4FB}" srcOrd="0" destOrd="0" presId="urn:microsoft.com/office/officeart/2016/7/layout/BasicLinearProcessNumbered"/>
    <dgm:cxn modelId="{BCEEA73E-4B66-4421-B39C-52E0578F0901}" type="presOf" srcId="{173BA68A-09BD-4349-B912-EEB9E1569778}" destId="{76043372-5BA3-4D80-8445-CB5D1C43295D}" srcOrd="0" destOrd="0" presId="urn:microsoft.com/office/officeart/2016/7/layout/BasicLinearProcessNumbered"/>
    <dgm:cxn modelId="{2E90CC4B-9273-46CD-A782-6818AD69B9A5}" type="presOf" srcId="{3C5A4040-0152-40B0-820D-82E42EC58F2F}" destId="{C86D40DE-0543-4CDD-815B-E8D3D03F5B8F}" srcOrd="0" destOrd="0" presId="urn:microsoft.com/office/officeart/2016/7/layout/BasicLinearProcessNumbered"/>
    <dgm:cxn modelId="{0D16086D-F787-4B1A-AF16-5D86C46D61B9}" type="presOf" srcId="{37229795-8996-44CA-AE39-700EB98BA8F4}" destId="{3EEB28E7-94B3-4554-914E-AFF7C8650A34}" srcOrd="0" destOrd="0" presId="urn:microsoft.com/office/officeart/2016/7/layout/BasicLinearProcessNumbered"/>
    <dgm:cxn modelId="{D5DCA06D-62D8-4577-9626-C6F89F4AD7ED}" srcId="{B2A0504F-AF2B-4F3A-867A-DC5C8272FF55}" destId="{173BA68A-09BD-4349-B912-EEB9E1569778}" srcOrd="2" destOrd="0" parTransId="{4E0B4F7F-3D2D-475D-BAA3-B22967DE656D}" sibTransId="{C07E05E0-81A6-4FB6-8FCA-95AE480D29E0}"/>
    <dgm:cxn modelId="{3DAB1B81-C244-426B-AD3F-8D87E16E86EE}" type="presOf" srcId="{68155F8F-C8FE-4F4C-90C2-5395359FEC69}" destId="{8830D0FC-534A-4D12-AD4F-0E06B2591934}" srcOrd="1" destOrd="0" presId="urn:microsoft.com/office/officeart/2016/7/layout/BasicLinearProcessNumbered"/>
    <dgm:cxn modelId="{D22AC28F-2750-49FD-8105-0A6C2E831FCA}" type="presOf" srcId="{21C3397B-FE6B-4F32-BAFD-EDF78DAF751A}" destId="{249881F6-B24E-4F82-8E12-97B6F77C10A5}" srcOrd="1" destOrd="0" presId="urn:microsoft.com/office/officeart/2016/7/layout/BasicLinearProcessNumbered"/>
    <dgm:cxn modelId="{9CCC829D-ED54-48D0-9A63-A01727FF442F}" srcId="{B2A0504F-AF2B-4F3A-867A-DC5C8272FF55}" destId="{21C3397B-FE6B-4F32-BAFD-EDF78DAF751A}" srcOrd="1" destOrd="0" parTransId="{3C893914-4430-4B5D-8942-7FB204A4F701}" sibTransId="{3C5A4040-0152-40B0-820D-82E42EC58F2F}"/>
    <dgm:cxn modelId="{5D19D6A7-2D9A-4980-9DB5-579F71238847}" type="presOf" srcId="{21C3397B-FE6B-4F32-BAFD-EDF78DAF751A}" destId="{D6213C4E-70F5-4952-9AD4-EEF70C7B947C}" srcOrd="0" destOrd="0" presId="urn:microsoft.com/office/officeart/2016/7/layout/BasicLinearProcessNumbered"/>
    <dgm:cxn modelId="{0830E9A7-5D3B-4E01-A431-BFBC43D8AF0D}" srcId="{B2A0504F-AF2B-4F3A-867A-DC5C8272FF55}" destId="{68155F8F-C8FE-4F4C-90C2-5395359FEC69}" srcOrd="0" destOrd="0" parTransId="{5217AE19-FCCE-449F-8612-52C49596E8EE}" sibTransId="{37229795-8996-44CA-AE39-700EB98BA8F4}"/>
    <dgm:cxn modelId="{F8EE1DC4-6F6D-45C5-818A-CC069A3AD1DB}" type="presOf" srcId="{C07E05E0-81A6-4FB6-8FCA-95AE480D29E0}" destId="{555A0738-6BBB-4480-8877-8174B1987684}" srcOrd="0" destOrd="0" presId="urn:microsoft.com/office/officeart/2016/7/layout/BasicLinearProcessNumbered"/>
    <dgm:cxn modelId="{E8A79DEF-FEEE-4799-AD8D-42B1D66FF076}" type="presOf" srcId="{173BA68A-09BD-4349-B912-EEB9E1569778}" destId="{A067BC8E-0CC4-46FD-A86C-6345025441EE}" srcOrd="1" destOrd="0" presId="urn:microsoft.com/office/officeart/2016/7/layout/BasicLinearProcessNumbered"/>
    <dgm:cxn modelId="{81A67B2E-0796-46D7-9B50-0AEF1C84DA68}" type="presParOf" srcId="{62FEF8B3-EED2-478B-A1C0-29237250F4FB}" destId="{C92A05EA-D388-4BF2-BDD9-1645D7F532A9}" srcOrd="0" destOrd="0" presId="urn:microsoft.com/office/officeart/2016/7/layout/BasicLinearProcessNumbered"/>
    <dgm:cxn modelId="{122E6775-13B0-4354-B36D-733D87212A02}" type="presParOf" srcId="{C92A05EA-D388-4BF2-BDD9-1645D7F532A9}" destId="{7BD9FD9A-9B4B-4BA5-8804-00DBB4A63EA4}" srcOrd="0" destOrd="0" presId="urn:microsoft.com/office/officeart/2016/7/layout/BasicLinearProcessNumbered"/>
    <dgm:cxn modelId="{6E66B68A-013A-4DFB-8CB6-7ABE37429E64}" type="presParOf" srcId="{C92A05EA-D388-4BF2-BDD9-1645D7F532A9}" destId="{3EEB28E7-94B3-4554-914E-AFF7C8650A34}" srcOrd="1" destOrd="0" presId="urn:microsoft.com/office/officeart/2016/7/layout/BasicLinearProcessNumbered"/>
    <dgm:cxn modelId="{58B67E6D-652A-4509-B675-36BC6FB4F89D}" type="presParOf" srcId="{C92A05EA-D388-4BF2-BDD9-1645D7F532A9}" destId="{F410989E-DD77-4668-AB0F-2DC3945D25CB}" srcOrd="2" destOrd="0" presId="urn:microsoft.com/office/officeart/2016/7/layout/BasicLinearProcessNumbered"/>
    <dgm:cxn modelId="{BC59F3CC-480C-470D-8313-EEA0DF8688A2}" type="presParOf" srcId="{C92A05EA-D388-4BF2-BDD9-1645D7F532A9}" destId="{8830D0FC-534A-4D12-AD4F-0E06B2591934}" srcOrd="3" destOrd="0" presId="urn:microsoft.com/office/officeart/2016/7/layout/BasicLinearProcessNumbered"/>
    <dgm:cxn modelId="{A157D6EF-EC52-4EDE-9CBF-DDF3D70892DA}" type="presParOf" srcId="{62FEF8B3-EED2-478B-A1C0-29237250F4FB}" destId="{6AD5C86D-171A-4605-8B4A-7DBD02456333}" srcOrd="1" destOrd="0" presId="urn:microsoft.com/office/officeart/2016/7/layout/BasicLinearProcessNumbered"/>
    <dgm:cxn modelId="{EE47AAC9-508C-4BBA-BB12-35F82327C77C}" type="presParOf" srcId="{62FEF8B3-EED2-478B-A1C0-29237250F4FB}" destId="{CCFFB831-9B94-473A-A399-F392F1E0CC8A}" srcOrd="2" destOrd="0" presId="urn:microsoft.com/office/officeart/2016/7/layout/BasicLinearProcessNumbered"/>
    <dgm:cxn modelId="{DC4F2DAD-FE67-4D1E-8765-C038F6237927}" type="presParOf" srcId="{CCFFB831-9B94-473A-A399-F392F1E0CC8A}" destId="{D6213C4E-70F5-4952-9AD4-EEF70C7B947C}" srcOrd="0" destOrd="0" presId="urn:microsoft.com/office/officeart/2016/7/layout/BasicLinearProcessNumbered"/>
    <dgm:cxn modelId="{78CD195D-6B85-4675-9B88-77A94D744927}" type="presParOf" srcId="{CCFFB831-9B94-473A-A399-F392F1E0CC8A}" destId="{C86D40DE-0543-4CDD-815B-E8D3D03F5B8F}" srcOrd="1" destOrd="0" presId="urn:microsoft.com/office/officeart/2016/7/layout/BasicLinearProcessNumbered"/>
    <dgm:cxn modelId="{3A4198B1-B04C-4BFE-900A-762EDA93591D}" type="presParOf" srcId="{CCFFB831-9B94-473A-A399-F392F1E0CC8A}" destId="{09909B73-D444-4160-ABA9-2210938C0970}" srcOrd="2" destOrd="0" presId="urn:microsoft.com/office/officeart/2016/7/layout/BasicLinearProcessNumbered"/>
    <dgm:cxn modelId="{5CC07FE6-1805-40FE-ABE5-90F4AB22BB57}" type="presParOf" srcId="{CCFFB831-9B94-473A-A399-F392F1E0CC8A}" destId="{249881F6-B24E-4F82-8E12-97B6F77C10A5}" srcOrd="3" destOrd="0" presId="urn:microsoft.com/office/officeart/2016/7/layout/BasicLinearProcessNumbered"/>
    <dgm:cxn modelId="{DD6A91A6-1CCA-4EC1-AFE3-072B5C7A2DFB}" type="presParOf" srcId="{62FEF8B3-EED2-478B-A1C0-29237250F4FB}" destId="{6E871EEC-E349-4E82-8D46-F2CA554E65F7}" srcOrd="3" destOrd="0" presId="urn:microsoft.com/office/officeart/2016/7/layout/BasicLinearProcessNumbered"/>
    <dgm:cxn modelId="{E401EFDB-38E6-4E39-8AD3-DF6C2948E50D}" type="presParOf" srcId="{62FEF8B3-EED2-478B-A1C0-29237250F4FB}" destId="{BDAF2E76-6001-407D-8D87-4FD5684C2280}" srcOrd="4" destOrd="0" presId="urn:microsoft.com/office/officeart/2016/7/layout/BasicLinearProcessNumbered"/>
    <dgm:cxn modelId="{665B4497-5D28-40D7-99E5-3446B8A86D6F}" type="presParOf" srcId="{BDAF2E76-6001-407D-8D87-4FD5684C2280}" destId="{76043372-5BA3-4D80-8445-CB5D1C43295D}" srcOrd="0" destOrd="0" presId="urn:microsoft.com/office/officeart/2016/7/layout/BasicLinearProcessNumbered"/>
    <dgm:cxn modelId="{D770C9B1-10B5-4EDB-8FCF-F1666E4D94C9}" type="presParOf" srcId="{BDAF2E76-6001-407D-8D87-4FD5684C2280}" destId="{555A0738-6BBB-4480-8877-8174B1987684}" srcOrd="1" destOrd="0" presId="urn:microsoft.com/office/officeart/2016/7/layout/BasicLinearProcessNumbered"/>
    <dgm:cxn modelId="{E082CA8D-7336-4134-A1E6-1A72E5B4830B}" type="presParOf" srcId="{BDAF2E76-6001-407D-8D87-4FD5684C2280}" destId="{AAE1D24A-D6A2-4FAA-B181-BBDB75CC58C4}" srcOrd="2" destOrd="0" presId="urn:microsoft.com/office/officeart/2016/7/layout/BasicLinearProcessNumbered"/>
    <dgm:cxn modelId="{B24913D5-A52B-4F5E-8597-AD8367D17261}" type="presParOf" srcId="{BDAF2E76-6001-407D-8D87-4FD5684C2280}" destId="{A067BC8E-0CC4-46FD-A86C-6345025441EE}"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47F6FAA-E517-4F85-9250-10FC93D591CA}"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99AC3FC-ED20-49DD-920B-3F1704DDB501}">
      <dgm:prSet/>
      <dgm:spPr/>
      <dgm:t>
        <a:bodyPr/>
        <a:lstStyle/>
        <a:p>
          <a:pPr>
            <a:lnSpc>
              <a:spcPct val="100000"/>
            </a:lnSpc>
          </a:pPr>
          <a:r>
            <a:rPr lang="en-US" dirty="0"/>
            <a:t>A new </a:t>
          </a:r>
          <a:r>
            <a:rPr lang="en-US" b="1" dirty="0">
              <a:hlinkClick xmlns:r="http://schemas.openxmlformats.org/officeDocument/2006/relationships" r:id="rId1"/>
            </a:rPr>
            <a:t>sign-up form</a:t>
          </a:r>
          <a:r>
            <a:rPr lang="en-US" b="1" dirty="0"/>
            <a:t> </a:t>
          </a:r>
          <a:r>
            <a:rPr lang="en-US" dirty="0"/>
            <a:t>has been created for state fiscal year 2027.</a:t>
          </a:r>
        </a:p>
      </dgm:t>
    </dgm:pt>
    <dgm:pt modelId="{57F05325-F396-4D4B-9565-D37110BC8492}" type="parTrans" cxnId="{2E5234E5-C52F-4D01-BCEE-5F37F26D969F}">
      <dgm:prSet/>
      <dgm:spPr/>
      <dgm:t>
        <a:bodyPr/>
        <a:lstStyle/>
        <a:p>
          <a:endParaRPr lang="en-US"/>
        </a:p>
      </dgm:t>
    </dgm:pt>
    <dgm:pt modelId="{647B519F-61C8-4467-8B15-B8660615640F}" type="sibTrans" cxnId="{2E5234E5-C52F-4D01-BCEE-5F37F26D969F}">
      <dgm:prSet/>
      <dgm:spPr/>
      <dgm:t>
        <a:bodyPr/>
        <a:lstStyle/>
        <a:p>
          <a:endParaRPr lang="en-US"/>
        </a:p>
      </dgm:t>
    </dgm:pt>
    <dgm:pt modelId="{AF676937-3B36-40FD-90D6-0620BA8559DA}">
      <dgm:prSet/>
      <dgm:spPr/>
      <dgm:t>
        <a:bodyPr/>
        <a:lstStyle/>
        <a:p>
          <a:pPr>
            <a:lnSpc>
              <a:spcPct val="100000"/>
            </a:lnSpc>
          </a:pPr>
          <a:r>
            <a:rPr lang="en-US" b="1"/>
            <a:t>If you had previously signed-up on the SFY 2026 form, please sign-up again on the new form</a:t>
          </a:r>
          <a:r>
            <a:rPr lang="en-US"/>
            <a:t>. </a:t>
          </a:r>
        </a:p>
      </dgm:t>
    </dgm:pt>
    <dgm:pt modelId="{84D03B9A-6946-4AD4-8141-054B2206E438}" type="parTrans" cxnId="{903D4A51-88E9-4CF5-93AB-BC5DBF4A0091}">
      <dgm:prSet/>
      <dgm:spPr/>
      <dgm:t>
        <a:bodyPr/>
        <a:lstStyle/>
        <a:p>
          <a:endParaRPr lang="en-US"/>
        </a:p>
      </dgm:t>
    </dgm:pt>
    <dgm:pt modelId="{A46A9EFD-F43F-4383-BBF6-F5F15B03B26D}" type="sibTrans" cxnId="{903D4A51-88E9-4CF5-93AB-BC5DBF4A0091}">
      <dgm:prSet/>
      <dgm:spPr/>
      <dgm:t>
        <a:bodyPr/>
        <a:lstStyle/>
        <a:p>
          <a:endParaRPr lang="en-US"/>
        </a:p>
      </dgm:t>
    </dgm:pt>
    <dgm:pt modelId="{C12A2DE8-457F-4E4E-A478-70484DAFA53C}">
      <dgm:prSet/>
      <dgm:spPr/>
      <dgm:t>
        <a:bodyPr/>
        <a:lstStyle/>
        <a:p>
          <a:pPr>
            <a:lnSpc>
              <a:spcPct val="100000"/>
            </a:lnSpc>
          </a:pPr>
          <a:r>
            <a:rPr lang="en-US" dirty="0"/>
            <a:t>Every year, a new form will be made. Please sign-up once yearly. </a:t>
          </a:r>
        </a:p>
      </dgm:t>
    </dgm:pt>
    <dgm:pt modelId="{4E71EB0D-9697-4479-8FFA-8C8A95CF8C31}" type="parTrans" cxnId="{84C87B6F-0BA3-476C-BD3E-2932D7516007}">
      <dgm:prSet/>
      <dgm:spPr/>
      <dgm:t>
        <a:bodyPr/>
        <a:lstStyle/>
        <a:p>
          <a:endParaRPr lang="en-US"/>
        </a:p>
      </dgm:t>
    </dgm:pt>
    <dgm:pt modelId="{5674821B-EE0F-48F5-A805-D8B98D101BDC}" type="sibTrans" cxnId="{84C87B6F-0BA3-476C-BD3E-2932D7516007}">
      <dgm:prSet/>
      <dgm:spPr/>
      <dgm:t>
        <a:bodyPr/>
        <a:lstStyle/>
        <a:p>
          <a:endParaRPr lang="en-US"/>
        </a:p>
      </dgm:t>
    </dgm:pt>
    <dgm:pt modelId="{7C9351AD-1443-4AC1-AEF7-3219B0DCE35D}">
      <dgm:prSet/>
      <dgm:spPr/>
      <dgm:t>
        <a:bodyPr/>
        <a:lstStyle/>
        <a:p>
          <a:pPr>
            <a:lnSpc>
              <a:spcPct val="100000"/>
            </a:lnSpc>
          </a:pPr>
          <a:r>
            <a:rPr lang="en-US" dirty="0"/>
            <a:t>The new form can be found on the Behavioral Health Town Hall section of the </a:t>
          </a:r>
          <a:r>
            <a:rPr lang="en-US" b="1" dirty="0">
              <a:hlinkClick xmlns:r="http://schemas.openxmlformats.org/officeDocument/2006/relationships" r:id="rId2"/>
            </a:rPr>
            <a:t>Behavioral Health Service System</a:t>
          </a:r>
          <a:r>
            <a:rPr lang="en-US" dirty="0"/>
            <a:t> webpage.</a:t>
          </a:r>
        </a:p>
      </dgm:t>
    </dgm:pt>
    <dgm:pt modelId="{7C8EBF59-AE3F-49C0-A849-D5712A314253}" type="parTrans" cxnId="{84FEB94A-ACEF-4C13-A8F9-A916A1677A9A}">
      <dgm:prSet/>
      <dgm:spPr/>
      <dgm:t>
        <a:bodyPr/>
        <a:lstStyle/>
        <a:p>
          <a:endParaRPr lang="en-US"/>
        </a:p>
      </dgm:t>
    </dgm:pt>
    <dgm:pt modelId="{5E99EFAB-E920-4845-8945-26BA6D8E838B}" type="sibTrans" cxnId="{84FEB94A-ACEF-4C13-A8F9-A916A1677A9A}">
      <dgm:prSet/>
      <dgm:spPr/>
      <dgm:t>
        <a:bodyPr/>
        <a:lstStyle/>
        <a:p>
          <a:endParaRPr lang="en-US"/>
        </a:p>
      </dgm:t>
    </dgm:pt>
    <dgm:pt modelId="{FEC87574-99AE-4887-BA3D-4E49659FAC6D}" type="pres">
      <dgm:prSet presAssocID="{547F6FAA-E517-4F85-9250-10FC93D591CA}" presName="root" presStyleCnt="0">
        <dgm:presLayoutVars>
          <dgm:dir/>
          <dgm:resizeHandles val="exact"/>
        </dgm:presLayoutVars>
      </dgm:prSet>
      <dgm:spPr/>
    </dgm:pt>
    <dgm:pt modelId="{D8CC9198-0A1C-47D9-AA44-E1F80621888C}" type="pres">
      <dgm:prSet presAssocID="{699AC3FC-ED20-49DD-920B-3F1704DDB501}" presName="compNode" presStyleCnt="0"/>
      <dgm:spPr/>
    </dgm:pt>
    <dgm:pt modelId="{D567F2A5-006B-445B-AD9C-F5B3584A6C69}" type="pres">
      <dgm:prSet presAssocID="{699AC3FC-ED20-49DD-920B-3F1704DDB501}" presName="bgRect" presStyleLbl="bgShp" presStyleIdx="0" presStyleCnt="4"/>
      <dgm:spPr/>
    </dgm:pt>
    <dgm:pt modelId="{6FA83778-A32B-4B7E-83D8-87D77C4E8BAE}" type="pres">
      <dgm:prSet presAssocID="{699AC3FC-ED20-49DD-920B-3F1704DDB501}" presName="iconRect" presStyleLbl="node1" presStyleIdx="0"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ABA4804C-4A49-4FB4-BFD8-F0CBC21FAE7F}" type="pres">
      <dgm:prSet presAssocID="{699AC3FC-ED20-49DD-920B-3F1704DDB501}" presName="spaceRect" presStyleCnt="0"/>
      <dgm:spPr/>
    </dgm:pt>
    <dgm:pt modelId="{C522C444-ED76-4C36-B462-AD5C470F3080}" type="pres">
      <dgm:prSet presAssocID="{699AC3FC-ED20-49DD-920B-3F1704DDB501}" presName="parTx" presStyleLbl="revTx" presStyleIdx="0" presStyleCnt="4">
        <dgm:presLayoutVars>
          <dgm:chMax val="0"/>
          <dgm:chPref val="0"/>
        </dgm:presLayoutVars>
      </dgm:prSet>
      <dgm:spPr/>
    </dgm:pt>
    <dgm:pt modelId="{AED96185-1273-4478-84BA-2D437EC89759}" type="pres">
      <dgm:prSet presAssocID="{647B519F-61C8-4467-8B15-B8660615640F}" presName="sibTrans" presStyleCnt="0"/>
      <dgm:spPr/>
    </dgm:pt>
    <dgm:pt modelId="{72B9AC0D-1FE9-40FC-96F6-DD17093E687C}" type="pres">
      <dgm:prSet presAssocID="{AF676937-3B36-40FD-90D6-0620BA8559DA}" presName="compNode" presStyleCnt="0"/>
      <dgm:spPr/>
    </dgm:pt>
    <dgm:pt modelId="{8B9751A7-33EA-479A-BCE3-396A159B6B64}" type="pres">
      <dgm:prSet presAssocID="{AF676937-3B36-40FD-90D6-0620BA8559DA}" presName="bgRect" presStyleLbl="bgShp" presStyleIdx="1" presStyleCnt="4"/>
      <dgm:spPr/>
    </dgm:pt>
    <dgm:pt modelId="{2EEF41BD-5520-4E3C-A4FD-C68F81625B22}" type="pres">
      <dgm:prSet presAssocID="{AF676937-3B36-40FD-90D6-0620BA8559DA}" presName="iconRect" presStyleLbl="node1" presStyleIdx="1"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B33D8861-DB38-45B8-9B8D-827DA7DFEA1F}" type="pres">
      <dgm:prSet presAssocID="{AF676937-3B36-40FD-90D6-0620BA8559DA}" presName="spaceRect" presStyleCnt="0"/>
      <dgm:spPr/>
    </dgm:pt>
    <dgm:pt modelId="{9BD280AA-F1FF-4658-BB14-05D724E97C6B}" type="pres">
      <dgm:prSet presAssocID="{AF676937-3B36-40FD-90D6-0620BA8559DA}" presName="parTx" presStyleLbl="revTx" presStyleIdx="1" presStyleCnt="4">
        <dgm:presLayoutVars>
          <dgm:chMax val="0"/>
          <dgm:chPref val="0"/>
        </dgm:presLayoutVars>
      </dgm:prSet>
      <dgm:spPr/>
    </dgm:pt>
    <dgm:pt modelId="{8C1101AA-BF06-4056-9044-B964FD23E071}" type="pres">
      <dgm:prSet presAssocID="{A46A9EFD-F43F-4383-BBF6-F5F15B03B26D}" presName="sibTrans" presStyleCnt="0"/>
      <dgm:spPr/>
    </dgm:pt>
    <dgm:pt modelId="{DE52E908-CF2C-48C4-A4D6-2287979F20E1}" type="pres">
      <dgm:prSet presAssocID="{C12A2DE8-457F-4E4E-A478-70484DAFA53C}" presName="compNode" presStyleCnt="0"/>
      <dgm:spPr/>
    </dgm:pt>
    <dgm:pt modelId="{74CFD1D1-2875-4888-92D2-4CF403CC84F6}" type="pres">
      <dgm:prSet presAssocID="{C12A2DE8-457F-4E4E-A478-70484DAFA53C}" presName="bgRect" presStyleLbl="bgShp" presStyleIdx="2" presStyleCnt="4"/>
      <dgm:spPr/>
    </dgm:pt>
    <dgm:pt modelId="{67C4AB8C-236F-4C8F-87D3-F35277D1A3CA}" type="pres">
      <dgm:prSet presAssocID="{C12A2DE8-457F-4E4E-A478-70484DAFA53C}" presName="iconRect" presStyleLbl="node1" presStyleIdx="2"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aper"/>
        </a:ext>
      </dgm:extLst>
    </dgm:pt>
    <dgm:pt modelId="{88128159-70AF-4C3F-A2EA-815DB8C8F952}" type="pres">
      <dgm:prSet presAssocID="{C12A2DE8-457F-4E4E-A478-70484DAFA53C}" presName="spaceRect" presStyleCnt="0"/>
      <dgm:spPr/>
    </dgm:pt>
    <dgm:pt modelId="{8D21F335-6FAE-46C4-940A-3671AC37CDB2}" type="pres">
      <dgm:prSet presAssocID="{C12A2DE8-457F-4E4E-A478-70484DAFA53C}" presName="parTx" presStyleLbl="revTx" presStyleIdx="2" presStyleCnt="4">
        <dgm:presLayoutVars>
          <dgm:chMax val="0"/>
          <dgm:chPref val="0"/>
        </dgm:presLayoutVars>
      </dgm:prSet>
      <dgm:spPr/>
    </dgm:pt>
    <dgm:pt modelId="{3CCA91A0-A60A-4FF0-8489-6EA5B24B11DC}" type="pres">
      <dgm:prSet presAssocID="{5674821B-EE0F-48F5-A805-D8B98D101BDC}" presName="sibTrans" presStyleCnt="0"/>
      <dgm:spPr/>
    </dgm:pt>
    <dgm:pt modelId="{E0947011-B5E2-4DDC-8455-B88772C9FB84}" type="pres">
      <dgm:prSet presAssocID="{7C9351AD-1443-4AC1-AEF7-3219B0DCE35D}" presName="compNode" presStyleCnt="0"/>
      <dgm:spPr/>
    </dgm:pt>
    <dgm:pt modelId="{C49E7857-4C70-4036-9672-BC5DED770BFB}" type="pres">
      <dgm:prSet presAssocID="{7C9351AD-1443-4AC1-AEF7-3219B0DCE35D}" presName="bgRect" presStyleLbl="bgShp" presStyleIdx="3" presStyleCnt="4"/>
      <dgm:spPr/>
    </dgm:pt>
    <dgm:pt modelId="{B5869ABF-FE87-4249-B235-7A1781AACE61}" type="pres">
      <dgm:prSet presAssocID="{7C9351AD-1443-4AC1-AEF7-3219B0DCE35D}" presName="iconRect" presStyleLbl="node1" presStyleIdx="3" presStyleCnt="4"/>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Internet with solid fill"/>
        </a:ext>
      </dgm:extLst>
    </dgm:pt>
    <dgm:pt modelId="{C66B00C4-1A37-440E-8789-E8672FB20B2D}" type="pres">
      <dgm:prSet presAssocID="{7C9351AD-1443-4AC1-AEF7-3219B0DCE35D}" presName="spaceRect" presStyleCnt="0"/>
      <dgm:spPr/>
    </dgm:pt>
    <dgm:pt modelId="{936F7B1C-63BA-41B0-A71E-5E7A30059CA2}" type="pres">
      <dgm:prSet presAssocID="{7C9351AD-1443-4AC1-AEF7-3219B0DCE35D}" presName="parTx" presStyleLbl="revTx" presStyleIdx="3" presStyleCnt="4">
        <dgm:presLayoutVars>
          <dgm:chMax val="0"/>
          <dgm:chPref val="0"/>
        </dgm:presLayoutVars>
      </dgm:prSet>
      <dgm:spPr/>
    </dgm:pt>
  </dgm:ptLst>
  <dgm:cxnLst>
    <dgm:cxn modelId="{B0AF5647-CE42-4643-A0E5-DD0A6FE7F649}" type="presOf" srcId="{AF676937-3B36-40FD-90D6-0620BA8559DA}" destId="{9BD280AA-F1FF-4658-BB14-05D724E97C6B}" srcOrd="0" destOrd="0" presId="urn:microsoft.com/office/officeart/2018/2/layout/IconVerticalSolidList"/>
    <dgm:cxn modelId="{BC53AB49-32E9-46F7-921F-68E8C7C33DC4}" type="presOf" srcId="{547F6FAA-E517-4F85-9250-10FC93D591CA}" destId="{FEC87574-99AE-4887-BA3D-4E49659FAC6D}" srcOrd="0" destOrd="0" presId="urn:microsoft.com/office/officeart/2018/2/layout/IconVerticalSolidList"/>
    <dgm:cxn modelId="{84FEB94A-ACEF-4C13-A8F9-A916A1677A9A}" srcId="{547F6FAA-E517-4F85-9250-10FC93D591CA}" destId="{7C9351AD-1443-4AC1-AEF7-3219B0DCE35D}" srcOrd="3" destOrd="0" parTransId="{7C8EBF59-AE3F-49C0-A849-D5712A314253}" sibTransId="{5E99EFAB-E920-4845-8945-26BA6D8E838B}"/>
    <dgm:cxn modelId="{84C87B6F-0BA3-476C-BD3E-2932D7516007}" srcId="{547F6FAA-E517-4F85-9250-10FC93D591CA}" destId="{C12A2DE8-457F-4E4E-A478-70484DAFA53C}" srcOrd="2" destOrd="0" parTransId="{4E71EB0D-9697-4479-8FFA-8C8A95CF8C31}" sibTransId="{5674821B-EE0F-48F5-A805-D8B98D101BDC}"/>
    <dgm:cxn modelId="{903D4A51-88E9-4CF5-93AB-BC5DBF4A0091}" srcId="{547F6FAA-E517-4F85-9250-10FC93D591CA}" destId="{AF676937-3B36-40FD-90D6-0620BA8559DA}" srcOrd="1" destOrd="0" parTransId="{84D03B9A-6946-4AD4-8141-054B2206E438}" sibTransId="{A46A9EFD-F43F-4383-BBF6-F5F15B03B26D}"/>
    <dgm:cxn modelId="{8714D171-1412-4775-9B1F-BB2DB14DF5D0}" type="presOf" srcId="{7C9351AD-1443-4AC1-AEF7-3219B0DCE35D}" destId="{936F7B1C-63BA-41B0-A71E-5E7A30059CA2}" srcOrd="0" destOrd="0" presId="urn:microsoft.com/office/officeart/2018/2/layout/IconVerticalSolidList"/>
    <dgm:cxn modelId="{030EC7A4-26E0-4D41-84F6-75E50B57D9B7}" type="presOf" srcId="{C12A2DE8-457F-4E4E-A478-70484DAFA53C}" destId="{8D21F335-6FAE-46C4-940A-3671AC37CDB2}" srcOrd="0" destOrd="0" presId="urn:microsoft.com/office/officeart/2018/2/layout/IconVerticalSolidList"/>
    <dgm:cxn modelId="{2E5234E5-C52F-4D01-BCEE-5F37F26D969F}" srcId="{547F6FAA-E517-4F85-9250-10FC93D591CA}" destId="{699AC3FC-ED20-49DD-920B-3F1704DDB501}" srcOrd="0" destOrd="0" parTransId="{57F05325-F396-4D4B-9565-D37110BC8492}" sibTransId="{647B519F-61C8-4467-8B15-B8660615640F}"/>
    <dgm:cxn modelId="{2407D3F2-2CBF-4C9F-AC1F-AE7E1EEE7A4A}" type="presOf" srcId="{699AC3FC-ED20-49DD-920B-3F1704DDB501}" destId="{C522C444-ED76-4C36-B462-AD5C470F3080}" srcOrd="0" destOrd="0" presId="urn:microsoft.com/office/officeart/2018/2/layout/IconVerticalSolidList"/>
    <dgm:cxn modelId="{89E65F56-FFFE-4F2A-A393-2B5ABC172E89}" type="presParOf" srcId="{FEC87574-99AE-4887-BA3D-4E49659FAC6D}" destId="{D8CC9198-0A1C-47D9-AA44-E1F80621888C}" srcOrd="0" destOrd="0" presId="urn:microsoft.com/office/officeart/2018/2/layout/IconVerticalSolidList"/>
    <dgm:cxn modelId="{3E74A0A4-DDA7-48C2-99AC-28858904B275}" type="presParOf" srcId="{D8CC9198-0A1C-47D9-AA44-E1F80621888C}" destId="{D567F2A5-006B-445B-AD9C-F5B3584A6C69}" srcOrd="0" destOrd="0" presId="urn:microsoft.com/office/officeart/2018/2/layout/IconVerticalSolidList"/>
    <dgm:cxn modelId="{095F3CC1-B28E-40FF-AE43-7A0B3508BBEF}" type="presParOf" srcId="{D8CC9198-0A1C-47D9-AA44-E1F80621888C}" destId="{6FA83778-A32B-4B7E-83D8-87D77C4E8BAE}" srcOrd="1" destOrd="0" presId="urn:microsoft.com/office/officeart/2018/2/layout/IconVerticalSolidList"/>
    <dgm:cxn modelId="{3C328E18-1915-4A31-865E-9739EDAC4F8F}" type="presParOf" srcId="{D8CC9198-0A1C-47D9-AA44-E1F80621888C}" destId="{ABA4804C-4A49-4FB4-BFD8-F0CBC21FAE7F}" srcOrd="2" destOrd="0" presId="urn:microsoft.com/office/officeart/2018/2/layout/IconVerticalSolidList"/>
    <dgm:cxn modelId="{0745EB9E-13EB-4858-AEAF-39C448A4378C}" type="presParOf" srcId="{D8CC9198-0A1C-47D9-AA44-E1F80621888C}" destId="{C522C444-ED76-4C36-B462-AD5C470F3080}" srcOrd="3" destOrd="0" presId="urn:microsoft.com/office/officeart/2018/2/layout/IconVerticalSolidList"/>
    <dgm:cxn modelId="{A84FFD04-16DF-48A5-9C62-23542EF0221F}" type="presParOf" srcId="{FEC87574-99AE-4887-BA3D-4E49659FAC6D}" destId="{AED96185-1273-4478-84BA-2D437EC89759}" srcOrd="1" destOrd="0" presId="urn:microsoft.com/office/officeart/2018/2/layout/IconVerticalSolidList"/>
    <dgm:cxn modelId="{3ACBC529-3EAA-4AC4-AF01-B04E53E933E1}" type="presParOf" srcId="{FEC87574-99AE-4887-BA3D-4E49659FAC6D}" destId="{72B9AC0D-1FE9-40FC-96F6-DD17093E687C}" srcOrd="2" destOrd="0" presId="urn:microsoft.com/office/officeart/2018/2/layout/IconVerticalSolidList"/>
    <dgm:cxn modelId="{F98B2B82-2BAD-4106-A0EA-BA377148473D}" type="presParOf" srcId="{72B9AC0D-1FE9-40FC-96F6-DD17093E687C}" destId="{8B9751A7-33EA-479A-BCE3-396A159B6B64}" srcOrd="0" destOrd="0" presId="urn:microsoft.com/office/officeart/2018/2/layout/IconVerticalSolidList"/>
    <dgm:cxn modelId="{6A2D46F3-121B-460C-B5E6-41618779B2D5}" type="presParOf" srcId="{72B9AC0D-1FE9-40FC-96F6-DD17093E687C}" destId="{2EEF41BD-5520-4E3C-A4FD-C68F81625B22}" srcOrd="1" destOrd="0" presId="urn:microsoft.com/office/officeart/2018/2/layout/IconVerticalSolidList"/>
    <dgm:cxn modelId="{10AA6E56-16A8-4581-9CDF-09EA6EBD577F}" type="presParOf" srcId="{72B9AC0D-1FE9-40FC-96F6-DD17093E687C}" destId="{B33D8861-DB38-45B8-9B8D-827DA7DFEA1F}" srcOrd="2" destOrd="0" presId="urn:microsoft.com/office/officeart/2018/2/layout/IconVerticalSolidList"/>
    <dgm:cxn modelId="{19D39A1F-D2D7-4725-9FD5-2B09E5E0AF27}" type="presParOf" srcId="{72B9AC0D-1FE9-40FC-96F6-DD17093E687C}" destId="{9BD280AA-F1FF-4658-BB14-05D724E97C6B}" srcOrd="3" destOrd="0" presId="urn:microsoft.com/office/officeart/2018/2/layout/IconVerticalSolidList"/>
    <dgm:cxn modelId="{139E7ADF-83F3-4C7D-A43A-CC0CD91264F9}" type="presParOf" srcId="{FEC87574-99AE-4887-BA3D-4E49659FAC6D}" destId="{8C1101AA-BF06-4056-9044-B964FD23E071}" srcOrd="3" destOrd="0" presId="urn:microsoft.com/office/officeart/2018/2/layout/IconVerticalSolidList"/>
    <dgm:cxn modelId="{D5BE2659-CA47-43CA-8674-696C7E44B86F}" type="presParOf" srcId="{FEC87574-99AE-4887-BA3D-4E49659FAC6D}" destId="{DE52E908-CF2C-48C4-A4D6-2287979F20E1}" srcOrd="4" destOrd="0" presId="urn:microsoft.com/office/officeart/2018/2/layout/IconVerticalSolidList"/>
    <dgm:cxn modelId="{A1EC9F09-BF0B-4D59-AEB7-25F64C617910}" type="presParOf" srcId="{DE52E908-CF2C-48C4-A4D6-2287979F20E1}" destId="{74CFD1D1-2875-4888-92D2-4CF403CC84F6}" srcOrd="0" destOrd="0" presId="urn:microsoft.com/office/officeart/2018/2/layout/IconVerticalSolidList"/>
    <dgm:cxn modelId="{6EB9BB10-4A69-4442-9EAC-5102AB0A817D}" type="presParOf" srcId="{DE52E908-CF2C-48C4-A4D6-2287979F20E1}" destId="{67C4AB8C-236F-4C8F-87D3-F35277D1A3CA}" srcOrd="1" destOrd="0" presId="urn:microsoft.com/office/officeart/2018/2/layout/IconVerticalSolidList"/>
    <dgm:cxn modelId="{85D8CC0D-D85A-45BB-9513-EC32AC2A56E1}" type="presParOf" srcId="{DE52E908-CF2C-48C4-A4D6-2287979F20E1}" destId="{88128159-70AF-4C3F-A2EA-815DB8C8F952}" srcOrd="2" destOrd="0" presId="urn:microsoft.com/office/officeart/2018/2/layout/IconVerticalSolidList"/>
    <dgm:cxn modelId="{A157E247-CF69-4BF9-9E27-FCBFD10C4C0E}" type="presParOf" srcId="{DE52E908-CF2C-48C4-A4D6-2287979F20E1}" destId="{8D21F335-6FAE-46C4-940A-3671AC37CDB2}" srcOrd="3" destOrd="0" presId="urn:microsoft.com/office/officeart/2018/2/layout/IconVerticalSolidList"/>
    <dgm:cxn modelId="{CB1F26DC-ADE3-4481-8742-6DB76F1260FA}" type="presParOf" srcId="{FEC87574-99AE-4887-BA3D-4E49659FAC6D}" destId="{3CCA91A0-A60A-4FF0-8489-6EA5B24B11DC}" srcOrd="5" destOrd="0" presId="urn:microsoft.com/office/officeart/2018/2/layout/IconVerticalSolidList"/>
    <dgm:cxn modelId="{D3397CAF-0281-45BC-AA7F-588D1B2AF790}" type="presParOf" srcId="{FEC87574-99AE-4887-BA3D-4E49659FAC6D}" destId="{E0947011-B5E2-4DDC-8455-B88772C9FB84}" srcOrd="6" destOrd="0" presId="urn:microsoft.com/office/officeart/2018/2/layout/IconVerticalSolidList"/>
    <dgm:cxn modelId="{F5792B1F-02FB-47DF-B114-823441FC1F79}" type="presParOf" srcId="{E0947011-B5E2-4DDC-8455-B88772C9FB84}" destId="{C49E7857-4C70-4036-9672-BC5DED770BFB}" srcOrd="0" destOrd="0" presId="urn:microsoft.com/office/officeart/2018/2/layout/IconVerticalSolidList"/>
    <dgm:cxn modelId="{0D11C408-255C-4DB1-B26C-F7398F7BA88E}" type="presParOf" srcId="{E0947011-B5E2-4DDC-8455-B88772C9FB84}" destId="{B5869ABF-FE87-4249-B235-7A1781AACE61}" srcOrd="1" destOrd="0" presId="urn:microsoft.com/office/officeart/2018/2/layout/IconVerticalSolidList"/>
    <dgm:cxn modelId="{C1E9B768-10F5-4C76-9CBA-817A8B9BBF15}" type="presParOf" srcId="{E0947011-B5E2-4DDC-8455-B88772C9FB84}" destId="{C66B00C4-1A37-440E-8789-E8672FB20B2D}" srcOrd="2" destOrd="0" presId="urn:microsoft.com/office/officeart/2018/2/layout/IconVerticalSolidList"/>
    <dgm:cxn modelId="{142B6D93-40D6-4A81-8AF9-460AEB2BAFF6}" type="presParOf" srcId="{E0947011-B5E2-4DDC-8455-B88772C9FB84}" destId="{936F7B1C-63BA-41B0-A71E-5E7A30059CA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C1C18-FBBF-49D6-82F4-CD5F64E4AE3E}">
      <dsp:nvSpPr>
        <dsp:cNvPr id="0" name=""/>
        <dsp:cNvSpPr/>
      </dsp:nvSpPr>
      <dsp:spPr>
        <a:xfrm>
          <a:off x="0" y="2703"/>
          <a:ext cx="51753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CDE30-5329-46F8-99DD-1FE6B09A2F73}">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Behavioral health refers to the connection between behaviors and the health and well-being of the whole person.  It encompasses addiction, mental health, substance use, and the way people cope with stress and their challenges.</a:t>
          </a:r>
        </a:p>
      </dsp:txBody>
      <dsp:txXfrm>
        <a:off x="0" y="2703"/>
        <a:ext cx="5175384" cy="1843578"/>
      </dsp:txXfrm>
    </dsp:sp>
    <dsp:sp modelId="{2F2834AE-39AC-42E3-BF48-170DEFDADEAC}">
      <dsp:nvSpPr>
        <dsp:cNvPr id="0" name=""/>
        <dsp:cNvSpPr/>
      </dsp:nvSpPr>
      <dsp:spPr>
        <a:xfrm>
          <a:off x="0" y="1846281"/>
          <a:ext cx="5175384" cy="0"/>
        </a:xfrm>
        <a:prstGeom prst="line">
          <a:avLst/>
        </a:prstGeom>
        <a:solidFill>
          <a:schemeClr val="accent2">
            <a:hueOff val="-823086"/>
            <a:satOff val="8854"/>
            <a:lumOff val="-5490"/>
            <a:alphaOff val="0"/>
          </a:schemeClr>
        </a:solidFill>
        <a:ln w="12700" cap="flat" cmpd="sng" algn="ctr">
          <a:solidFill>
            <a:schemeClr val="accent2">
              <a:hueOff val="-823086"/>
              <a:satOff val="8854"/>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10FF5C-140A-4927-8DCF-4F5E07A293D1}">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Following a disaster or emergency event, it is common for people to experience distress and anxiety related to safety, health, well-being and recovery.</a:t>
          </a:r>
        </a:p>
      </dsp:txBody>
      <dsp:txXfrm>
        <a:off x="0" y="1846281"/>
        <a:ext cx="5175384" cy="1843578"/>
      </dsp:txXfrm>
    </dsp:sp>
    <dsp:sp modelId="{F34AB534-C5A3-4029-BE13-D54961CBDFF8}">
      <dsp:nvSpPr>
        <dsp:cNvPr id="0" name=""/>
        <dsp:cNvSpPr/>
      </dsp:nvSpPr>
      <dsp:spPr>
        <a:xfrm>
          <a:off x="0" y="3689859"/>
          <a:ext cx="5175384" cy="0"/>
        </a:xfrm>
        <a:prstGeom prst="line">
          <a:avLst/>
        </a:prstGeom>
        <a:solidFill>
          <a:schemeClr val="accent2">
            <a:hueOff val="-1646171"/>
            <a:satOff val="17709"/>
            <a:lumOff val="-10981"/>
            <a:alphaOff val="0"/>
          </a:schemeClr>
        </a:solidFill>
        <a:ln w="12700" cap="flat" cmpd="sng" algn="ctr">
          <a:solidFill>
            <a:schemeClr val="accent2">
              <a:hueOff val="-1646171"/>
              <a:satOff val="17709"/>
              <a:lumOff val="-10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1A7FE2-E749-40FD-96A8-B250DB3B00B7}">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Behavioral health is an integral part of the public health and medical emergency management system and should be fully integrated into preparedness, response and recovery activities.</a:t>
          </a:r>
        </a:p>
      </dsp:txBody>
      <dsp:txXfrm>
        <a:off x="0" y="3689859"/>
        <a:ext cx="5175384" cy="1843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87F0D-1AB9-41AB-8153-54FB0035F410}">
      <dsp:nvSpPr>
        <dsp:cNvPr id="0" name=""/>
        <dsp:cNvSpPr/>
      </dsp:nvSpPr>
      <dsp:spPr>
        <a:xfrm>
          <a:off x="0" y="0"/>
          <a:ext cx="517538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12D83C-ED8D-41D9-A1F4-5FEBD3D724C2}">
      <dsp:nvSpPr>
        <dsp:cNvPr id="0" name=""/>
        <dsp:cNvSpPr/>
      </dsp:nvSpPr>
      <dsp:spPr>
        <a:xfrm>
          <a:off x="0" y="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t>The Iowa Disaster Behavioral Health Response Plan provides an organizational framework for Iowa’s behavioral health response to disasters. </a:t>
          </a:r>
        </a:p>
        <a:p>
          <a:pPr marL="0" lvl="0" indent="0" algn="l" defTabSz="889000">
            <a:lnSpc>
              <a:spcPct val="90000"/>
            </a:lnSpc>
            <a:spcBef>
              <a:spcPct val="0"/>
            </a:spcBef>
            <a:spcAft>
              <a:spcPct val="35000"/>
            </a:spcAft>
            <a:buNone/>
          </a:pPr>
          <a:endParaRPr lang="en-US" sz="2000" b="0" kern="1200" dirty="0"/>
        </a:p>
        <a:p>
          <a:pPr marL="0" lvl="0" indent="0" algn="l" defTabSz="889000">
            <a:lnSpc>
              <a:spcPct val="90000"/>
            </a:lnSpc>
            <a:spcBef>
              <a:spcPct val="0"/>
            </a:spcBef>
            <a:spcAft>
              <a:spcPct val="35000"/>
            </a:spcAft>
            <a:buNone/>
          </a:pPr>
          <a:r>
            <a:rPr lang="en-US" sz="2000" b="0" kern="1200" dirty="0"/>
            <a:t>The plan seeks to increase understanding of disaster behavioral health, what it is and how it can help individuals, families, and communities recover following disasters.  </a:t>
          </a:r>
        </a:p>
      </dsp:txBody>
      <dsp:txXfrm>
        <a:off x="0" y="0"/>
        <a:ext cx="5175384" cy="2768070"/>
      </dsp:txXfrm>
    </dsp:sp>
    <dsp:sp modelId="{949907D7-23AE-4D01-9896-FAA0AADD1AF0}">
      <dsp:nvSpPr>
        <dsp:cNvPr id="0" name=""/>
        <dsp:cNvSpPr/>
      </dsp:nvSpPr>
      <dsp:spPr>
        <a:xfrm>
          <a:off x="0" y="2768070"/>
          <a:ext cx="5175384" cy="0"/>
        </a:xfrm>
        <a:prstGeom prst="line">
          <a:avLst/>
        </a:prstGeom>
        <a:solidFill>
          <a:schemeClr val="accent2">
            <a:hueOff val="-1646171"/>
            <a:satOff val="17709"/>
            <a:lumOff val="-10981"/>
            <a:alphaOff val="0"/>
          </a:schemeClr>
        </a:solidFill>
        <a:ln w="12700" cap="flat" cmpd="sng" algn="ctr">
          <a:solidFill>
            <a:schemeClr val="accent2">
              <a:hueOff val="-1646171"/>
              <a:satOff val="17709"/>
              <a:lumOff val="-10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73BB2E-3750-4085-BB12-CC67D15613A1}">
      <dsp:nvSpPr>
        <dsp:cNvPr id="0" name=""/>
        <dsp:cNvSpPr/>
      </dsp:nvSpPr>
      <dsp:spPr>
        <a:xfrm>
          <a:off x="0" y="276807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Behavioral health preparedness activities, interventions and response are directed by the Iowa Health and Human Services, Division of Behavioral Health and are carried out by the Disaster Behavioral Health Response Team (DBHRT) and/or Project Recovery Iowa. </a:t>
          </a:r>
        </a:p>
      </dsp:txBody>
      <dsp:txXfrm>
        <a:off x="0" y="2768070"/>
        <a:ext cx="5175384" cy="2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905CA-ECC9-48A7-B8DD-823CB7E6374B}">
      <dsp:nvSpPr>
        <dsp:cNvPr id="0" name=""/>
        <dsp:cNvSpPr/>
      </dsp:nvSpPr>
      <dsp:spPr>
        <a:xfrm>
          <a:off x="0" y="0"/>
          <a:ext cx="7886700" cy="91661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4B0F35-1CEF-4EE5-9887-58C5C67743A4}">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F544A7-F769-4615-859D-9C77C5E10AFC}">
      <dsp:nvSpPr>
        <dsp:cNvPr id="0" name=""/>
        <dsp:cNvSpPr/>
      </dsp:nvSpPr>
      <dsp:spPr>
        <a:xfrm>
          <a:off x="1058686" y="180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11200">
            <a:lnSpc>
              <a:spcPct val="100000"/>
            </a:lnSpc>
            <a:spcBef>
              <a:spcPct val="0"/>
            </a:spcBef>
            <a:spcAft>
              <a:spcPct val="35000"/>
            </a:spcAft>
            <a:buNone/>
          </a:pPr>
          <a:r>
            <a:rPr lang="en-US" sz="1600" kern="1200" dirty="0"/>
            <a:t>The purpose of the plan is to provide a framework for organizing Iowa’s behavioral health response to disasters.  </a:t>
          </a:r>
        </a:p>
      </dsp:txBody>
      <dsp:txXfrm>
        <a:off x="1058686" y="1808"/>
        <a:ext cx="6828013" cy="916611"/>
      </dsp:txXfrm>
    </dsp:sp>
    <dsp:sp modelId="{6FC52B4D-25C8-49B2-A138-A394DD454316}">
      <dsp:nvSpPr>
        <dsp:cNvPr id="0" name=""/>
        <dsp:cNvSpPr/>
      </dsp:nvSpPr>
      <dsp:spPr>
        <a:xfrm>
          <a:off x="0" y="1147573"/>
          <a:ext cx="7886700" cy="91661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3585EE-3CFE-4021-88B6-346D8CF33FE2}">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12E8EE-458E-4859-B638-D16EBBEDBF76}">
      <dsp:nvSpPr>
        <dsp:cNvPr id="0" name=""/>
        <dsp:cNvSpPr/>
      </dsp:nvSpPr>
      <dsp:spPr>
        <a:xfrm>
          <a:off x="1058686" y="114757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11200">
            <a:lnSpc>
              <a:spcPct val="100000"/>
            </a:lnSpc>
            <a:spcBef>
              <a:spcPct val="0"/>
            </a:spcBef>
            <a:spcAft>
              <a:spcPct val="35000"/>
            </a:spcAft>
            <a:buNone/>
          </a:pPr>
          <a:r>
            <a:rPr lang="en-US" sz="1600" kern="1200" dirty="0"/>
            <a:t>Behavioral health disaster response addresses the psychological, emotional, behavioral and social issues which may arise from a disaster event.</a:t>
          </a:r>
        </a:p>
      </dsp:txBody>
      <dsp:txXfrm>
        <a:off x="1058686" y="1147573"/>
        <a:ext cx="6828013" cy="916611"/>
      </dsp:txXfrm>
    </dsp:sp>
    <dsp:sp modelId="{59A3E8C8-4147-4CA7-9C8F-29C67054D9DB}">
      <dsp:nvSpPr>
        <dsp:cNvPr id="0" name=""/>
        <dsp:cNvSpPr/>
      </dsp:nvSpPr>
      <dsp:spPr>
        <a:xfrm>
          <a:off x="0" y="2293338"/>
          <a:ext cx="7886700" cy="91661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66CA41-ECB4-42C4-9A10-4F103383141D}">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55EEC4-15DA-49E9-948D-5DAC5FD6EFFE}">
      <dsp:nvSpPr>
        <dsp:cNvPr id="0" name=""/>
        <dsp:cNvSpPr/>
      </dsp:nvSpPr>
      <dsp:spPr>
        <a:xfrm>
          <a:off x="1058686" y="2293338"/>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11200">
            <a:lnSpc>
              <a:spcPct val="100000"/>
            </a:lnSpc>
            <a:spcBef>
              <a:spcPct val="0"/>
            </a:spcBef>
            <a:spcAft>
              <a:spcPct val="35000"/>
            </a:spcAft>
            <a:buNone/>
          </a:pPr>
          <a:r>
            <a:rPr lang="en-US" sz="1600" kern="1200" dirty="0"/>
            <a:t>Disaster behavioral health services can help mitigate the severity of adverse psychological effects of the disaster and help restore social and psychological functioning for individuals, families and communities.</a:t>
          </a:r>
        </a:p>
      </dsp:txBody>
      <dsp:txXfrm>
        <a:off x="1058686" y="2293338"/>
        <a:ext cx="6828013" cy="916611"/>
      </dsp:txXfrm>
    </dsp:sp>
    <dsp:sp modelId="{60CDCA31-2A66-4A53-AE23-ECDCED76BF55}">
      <dsp:nvSpPr>
        <dsp:cNvPr id="0" name=""/>
        <dsp:cNvSpPr/>
      </dsp:nvSpPr>
      <dsp:spPr>
        <a:xfrm>
          <a:off x="0" y="3439103"/>
          <a:ext cx="7886700" cy="91661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C89D05-44CF-4558-B12C-2C89BCB13690}">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816918-68C6-43DC-88B1-F75E11191CEB}">
      <dsp:nvSpPr>
        <dsp:cNvPr id="0" name=""/>
        <dsp:cNvSpPr/>
      </dsp:nvSpPr>
      <dsp:spPr>
        <a:xfrm>
          <a:off x="1058686" y="3439103"/>
          <a:ext cx="68280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711200">
            <a:lnSpc>
              <a:spcPct val="100000"/>
            </a:lnSpc>
            <a:spcBef>
              <a:spcPct val="0"/>
            </a:spcBef>
            <a:spcAft>
              <a:spcPct val="35000"/>
            </a:spcAft>
            <a:buNone/>
          </a:pPr>
          <a:r>
            <a:rPr lang="en-US" sz="1600" kern="1200" dirty="0"/>
            <a:t>The plan is meant to be an ever-changing document that can be modified to incorporate changing technologies and emerging best practices in behavioral health response.</a:t>
          </a:r>
        </a:p>
      </dsp:txBody>
      <dsp:txXfrm>
        <a:off x="1058686" y="3439103"/>
        <a:ext cx="6828013" cy="9166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1917D-2A11-4135-A222-13834E0CB3A2}">
      <dsp:nvSpPr>
        <dsp:cNvPr id="0" name=""/>
        <dsp:cNvSpPr/>
      </dsp:nvSpPr>
      <dsp:spPr>
        <a:xfrm>
          <a:off x="0" y="0"/>
          <a:ext cx="5003242"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C151F5C-4618-43D4-B811-52F5CC83F976}">
      <dsp:nvSpPr>
        <dsp:cNvPr id="0" name=""/>
        <dsp:cNvSpPr/>
      </dsp:nvSpPr>
      <dsp:spPr>
        <a:xfrm>
          <a:off x="0" y="0"/>
          <a:ext cx="5003242" cy="979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The first response to a disaster always occurs locally. </a:t>
          </a:r>
        </a:p>
      </dsp:txBody>
      <dsp:txXfrm>
        <a:off x="0" y="0"/>
        <a:ext cx="5003242" cy="979276"/>
      </dsp:txXfrm>
    </dsp:sp>
    <dsp:sp modelId="{4AF44A46-8B4F-4122-BF55-0E180E3E9058}">
      <dsp:nvSpPr>
        <dsp:cNvPr id="0" name=""/>
        <dsp:cNvSpPr/>
      </dsp:nvSpPr>
      <dsp:spPr>
        <a:xfrm>
          <a:off x="0" y="979276"/>
          <a:ext cx="5003242"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C4BA863-5424-4AE7-904F-E5C5E12A98A0}">
      <dsp:nvSpPr>
        <dsp:cNvPr id="0" name=""/>
        <dsp:cNvSpPr/>
      </dsp:nvSpPr>
      <dsp:spPr>
        <a:xfrm>
          <a:off x="0" y="979276"/>
          <a:ext cx="5003242" cy="979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Local planners understand the cultural, social and psychological needs of</a:t>
          </a:r>
          <a:r>
            <a:rPr lang="en-US" sz="2000" b="0" kern="1200" dirty="0"/>
            <a:t> people </a:t>
          </a:r>
          <a:r>
            <a:rPr lang="en-US" sz="2000" kern="1200" dirty="0"/>
            <a:t>in their area.</a:t>
          </a:r>
        </a:p>
      </dsp:txBody>
      <dsp:txXfrm>
        <a:off x="0" y="979276"/>
        <a:ext cx="5003242" cy="979276"/>
      </dsp:txXfrm>
    </dsp:sp>
    <dsp:sp modelId="{C5D2CBD7-5CC9-40AB-9974-83307F6100FE}">
      <dsp:nvSpPr>
        <dsp:cNvPr id="0" name=""/>
        <dsp:cNvSpPr/>
      </dsp:nvSpPr>
      <dsp:spPr>
        <a:xfrm>
          <a:off x="0" y="1958553"/>
          <a:ext cx="5003242"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CC40362-21B9-4EE2-BD69-DD9EC58FBE58}">
      <dsp:nvSpPr>
        <dsp:cNvPr id="0" name=""/>
        <dsp:cNvSpPr/>
      </dsp:nvSpPr>
      <dsp:spPr>
        <a:xfrm>
          <a:off x="0" y="1958553"/>
          <a:ext cx="5003242" cy="979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The Iowa Disaster Behavioral  Health Response Plan builds on the strengths of Iowa’s local communities.</a:t>
          </a:r>
        </a:p>
      </dsp:txBody>
      <dsp:txXfrm>
        <a:off x="0" y="1958553"/>
        <a:ext cx="5003242" cy="979276"/>
      </dsp:txXfrm>
    </dsp:sp>
    <dsp:sp modelId="{A9AE1316-3CE2-44A4-A8C6-49D8EA663934}">
      <dsp:nvSpPr>
        <dsp:cNvPr id="0" name=""/>
        <dsp:cNvSpPr/>
      </dsp:nvSpPr>
      <dsp:spPr>
        <a:xfrm>
          <a:off x="0" y="2937830"/>
          <a:ext cx="5003242"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EB57507-F8D5-418F-96FB-A8EE77141D94}">
      <dsp:nvSpPr>
        <dsp:cNvPr id="0" name=""/>
        <dsp:cNvSpPr/>
      </dsp:nvSpPr>
      <dsp:spPr>
        <a:xfrm>
          <a:off x="0" y="2937830"/>
          <a:ext cx="5003242" cy="9792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Disaster behavioral health services supplement and do not replace the strength of communities and local efforts.</a:t>
          </a:r>
        </a:p>
      </dsp:txBody>
      <dsp:txXfrm>
        <a:off x="0" y="2937830"/>
        <a:ext cx="5003242" cy="979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21D68-26D6-492C-8114-607777406CB7}">
      <dsp:nvSpPr>
        <dsp:cNvPr id="0" name=""/>
        <dsp:cNvSpPr/>
      </dsp:nvSpPr>
      <dsp:spPr>
        <a:xfrm>
          <a:off x="0" y="5528"/>
          <a:ext cx="7886700" cy="949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0E0E96-F751-41C6-A634-3256F3A01823}">
      <dsp:nvSpPr>
        <dsp:cNvPr id="0" name=""/>
        <dsp:cNvSpPr/>
      </dsp:nvSpPr>
      <dsp:spPr>
        <a:xfrm>
          <a:off x="287332" y="219247"/>
          <a:ext cx="522934" cy="5224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9D5E4A-5189-47EB-83F2-E2CA4AAE29FE}">
      <dsp:nvSpPr>
        <dsp:cNvPr id="0" name=""/>
        <dsp:cNvSpPr/>
      </dsp:nvSpPr>
      <dsp:spPr>
        <a:xfrm>
          <a:off x="1097600" y="5528"/>
          <a:ext cx="6367233" cy="950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625" tIns="100625" rIns="100625" bIns="100625" numCol="1" spcCol="1270" anchor="ctr" anchorCtr="0">
          <a:noAutofit/>
        </a:bodyPr>
        <a:lstStyle/>
        <a:p>
          <a:pPr marL="0" lvl="0" indent="0" algn="l" defTabSz="800100">
            <a:lnSpc>
              <a:spcPct val="100000"/>
            </a:lnSpc>
            <a:spcBef>
              <a:spcPct val="0"/>
            </a:spcBef>
            <a:spcAft>
              <a:spcPct val="35000"/>
            </a:spcAft>
            <a:buNone/>
          </a:pPr>
          <a:r>
            <a:rPr lang="en-US" sz="1800" b="0" kern="1200" dirty="0"/>
            <a:t>The plan provides a statewide framework aligned with FEMA’s Response Plan.  </a:t>
          </a:r>
        </a:p>
      </dsp:txBody>
      <dsp:txXfrm>
        <a:off x="1097600" y="5528"/>
        <a:ext cx="6367233" cy="950789"/>
      </dsp:txXfrm>
    </dsp:sp>
    <dsp:sp modelId="{CCC349B7-627E-48FF-A730-CD0A1FBC0567}">
      <dsp:nvSpPr>
        <dsp:cNvPr id="0" name=""/>
        <dsp:cNvSpPr/>
      </dsp:nvSpPr>
      <dsp:spPr>
        <a:xfrm>
          <a:off x="0" y="1137421"/>
          <a:ext cx="7886700" cy="949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0EFC04-4ECD-4725-9133-7855D72AD495}">
      <dsp:nvSpPr>
        <dsp:cNvPr id="0" name=""/>
        <dsp:cNvSpPr/>
      </dsp:nvSpPr>
      <dsp:spPr>
        <a:xfrm>
          <a:off x="287332" y="1351139"/>
          <a:ext cx="522934" cy="5224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B417FD-AC3D-4904-90C5-D759D6B66969}">
      <dsp:nvSpPr>
        <dsp:cNvPr id="0" name=""/>
        <dsp:cNvSpPr/>
      </dsp:nvSpPr>
      <dsp:spPr>
        <a:xfrm>
          <a:off x="1097600" y="1137421"/>
          <a:ext cx="6367233" cy="950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625" tIns="100625" rIns="100625" bIns="100625" numCol="1" spcCol="1270" anchor="ctr" anchorCtr="0">
          <a:noAutofit/>
        </a:bodyPr>
        <a:lstStyle/>
        <a:p>
          <a:pPr marL="0" lvl="0" indent="0" algn="l" defTabSz="800100">
            <a:lnSpc>
              <a:spcPct val="100000"/>
            </a:lnSpc>
            <a:spcBef>
              <a:spcPct val="0"/>
            </a:spcBef>
            <a:spcAft>
              <a:spcPct val="35000"/>
            </a:spcAft>
            <a:buNone/>
          </a:pPr>
          <a:r>
            <a:rPr lang="en-US" sz="1800" b="0" kern="1200" dirty="0"/>
            <a:t>The plan outlines scalable and flexible strategies to address natural, human-caused, crises and technological incidents affecting Iowa.</a:t>
          </a:r>
        </a:p>
      </dsp:txBody>
      <dsp:txXfrm>
        <a:off x="1097600" y="1137421"/>
        <a:ext cx="6367233" cy="950789"/>
      </dsp:txXfrm>
    </dsp:sp>
    <dsp:sp modelId="{43C0F935-B329-44A2-B987-368805A3D270}">
      <dsp:nvSpPr>
        <dsp:cNvPr id="0" name=""/>
        <dsp:cNvSpPr/>
      </dsp:nvSpPr>
      <dsp:spPr>
        <a:xfrm>
          <a:off x="0" y="2269313"/>
          <a:ext cx="7886700" cy="949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EFA8B8-337E-4140-BA80-8E0BD534E1D0}">
      <dsp:nvSpPr>
        <dsp:cNvPr id="0" name=""/>
        <dsp:cNvSpPr/>
      </dsp:nvSpPr>
      <dsp:spPr>
        <a:xfrm>
          <a:off x="287332" y="2483032"/>
          <a:ext cx="522934" cy="5224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3D3A87-A551-463E-BA5F-3E4568FA4998}">
      <dsp:nvSpPr>
        <dsp:cNvPr id="0" name=""/>
        <dsp:cNvSpPr/>
      </dsp:nvSpPr>
      <dsp:spPr>
        <a:xfrm>
          <a:off x="1097600" y="2269313"/>
          <a:ext cx="6367233" cy="950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625" tIns="100625" rIns="100625" bIns="100625" numCol="1" spcCol="1270" anchor="ctr" anchorCtr="0">
          <a:noAutofit/>
        </a:bodyPr>
        <a:lstStyle/>
        <a:p>
          <a:pPr marL="0" lvl="0" indent="0" algn="l" defTabSz="800100">
            <a:lnSpc>
              <a:spcPct val="100000"/>
            </a:lnSpc>
            <a:spcBef>
              <a:spcPct val="0"/>
            </a:spcBef>
            <a:spcAft>
              <a:spcPct val="35000"/>
            </a:spcAft>
            <a:buNone/>
          </a:pPr>
          <a:r>
            <a:rPr lang="en-US" sz="1800" b="0" kern="1200" dirty="0"/>
            <a:t>The plan recognizes multiple incidents may occur concurrently, and behavioral health needs may evolve across response and recovery phases.</a:t>
          </a:r>
        </a:p>
      </dsp:txBody>
      <dsp:txXfrm>
        <a:off x="1097600" y="2269313"/>
        <a:ext cx="6367233" cy="950789"/>
      </dsp:txXfrm>
    </dsp:sp>
    <dsp:sp modelId="{C2EC618D-B062-4B1A-A6BC-4B6B30304F97}">
      <dsp:nvSpPr>
        <dsp:cNvPr id="0" name=""/>
        <dsp:cNvSpPr/>
      </dsp:nvSpPr>
      <dsp:spPr>
        <a:xfrm>
          <a:off x="0" y="3401205"/>
          <a:ext cx="7886700" cy="949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8FD01E-37B9-4009-9652-7FE6036CFB39}">
      <dsp:nvSpPr>
        <dsp:cNvPr id="0" name=""/>
        <dsp:cNvSpPr/>
      </dsp:nvSpPr>
      <dsp:spPr>
        <a:xfrm>
          <a:off x="287332" y="3614924"/>
          <a:ext cx="522934" cy="5224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EF0152-51E1-49BE-AF8A-C2ED28E0AB16}">
      <dsp:nvSpPr>
        <dsp:cNvPr id="0" name=""/>
        <dsp:cNvSpPr/>
      </dsp:nvSpPr>
      <dsp:spPr>
        <a:xfrm>
          <a:off x="1097600" y="3401205"/>
          <a:ext cx="6367233" cy="950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625" tIns="100625" rIns="100625" bIns="100625" numCol="1" spcCol="1270" anchor="ctr" anchorCtr="0">
          <a:noAutofit/>
        </a:bodyPr>
        <a:lstStyle/>
        <a:p>
          <a:pPr marL="0" lvl="0" indent="0" algn="l" defTabSz="711200">
            <a:lnSpc>
              <a:spcPct val="100000"/>
            </a:lnSpc>
            <a:spcBef>
              <a:spcPct val="0"/>
            </a:spcBef>
            <a:spcAft>
              <a:spcPct val="35000"/>
            </a:spcAft>
            <a:buNone/>
          </a:pPr>
          <a:endParaRPr lang="en-US" sz="1600" b="0" kern="1200" dirty="0"/>
        </a:p>
        <a:p>
          <a:pPr marL="0" lvl="0" indent="0" algn="l" defTabSz="711200">
            <a:lnSpc>
              <a:spcPct val="100000"/>
            </a:lnSpc>
            <a:spcBef>
              <a:spcPct val="0"/>
            </a:spcBef>
            <a:spcAft>
              <a:spcPct val="35000"/>
            </a:spcAft>
            <a:buNone/>
          </a:pPr>
          <a:r>
            <a:rPr lang="en-US" sz="1800" b="0" kern="1200" dirty="0"/>
            <a:t>Coordinates planning to ensure appropriate resource activation, reduce duplication of service and supports behavioral health impact areas</a:t>
          </a:r>
          <a:br>
            <a:rPr lang="en-US" sz="1600" b="0" kern="1200" dirty="0"/>
          </a:br>
          <a:endParaRPr lang="en-US" sz="1600" b="0" kern="1200" dirty="0"/>
        </a:p>
      </dsp:txBody>
      <dsp:txXfrm>
        <a:off x="1097600" y="3401205"/>
        <a:ext cx="6367233" cy="9507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383E45-0661-43B9-9AE0-4F71011C812C}">
      <dsp:nvSpPr>
        <dsp:cNvPr id="0" name=""/>
        <dsp:cNvSpPr/>
      </dsp:nvSpPr>
      <dsp:spPr>
        <a:xfrm>
          <a:off x="0" y="324859"/>
          <a:ext cx="5000124" cy="4284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086CC9C-89F4-4F62-BAD4-D2837BE55A41}">
      <dsp:nvSpPr>
        <dsp:cNvPr id="0" name=""/>
        <dsp:cNvSpPr/>
      </dsp:nvSpPr>
      <dsp:spPr>
        <a:xfrm>
          <a:off x="250006" y="73939"/>
          <a:ext cx="3500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Behavioral health needs assessment</a:t>
          </a:r>
        </a:p>
      </dsp:txBody>
      <dsp:txXfrm>
        <a:off x="274504" y="98437"/>
        <a:ext cx="3451090" cy="452844"/>
      </dsp:txXfrm>
    </dsp:sp>
    <dsp:sp modelId="{44180756-3459-4759-A69F-8D91B470240B}">
      <dsp:nvSpPr>
        <dsp:cNvPr id="0" name=""/>
        <dsp:cNvSpPr/>
      </dsp:nvSpPr>
      <dsp:spPr>
        <a:xfrm>
          <a:off x="0" y="1095979"/>
          <a:ext cx="5000124" cy="428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AAD5DC1-E2D3-4850-ADD8-BD9E4B1CC4BD}">
      <dsp:nvSpPr>
        <dsp:cNvPr id="0" name=""/>
        <dsp:cNvSpPr/>
      </dsp:nvSpPr>
      <dsp:spPr>
        <a:xfrm>
          <a:off x="250006" y="845059"/>
          <a:ext cx="3500086" cy="501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Psychological First Aid</a:t>
          </a:r>
        </a:p>
      </dsp:txBody>
      <dsp:txXfrm>
        <a:off x="274504" y="869557"/>
        <a:ext cx="3451090" cy="452844"/>
      </dsp:txXfrm>
    </dsp:sp>
    <dsp:sp modelId="{803F566A-A9E3-4D88-9914-C0BAD10B7F71}">
      <dsp:nvSpPr>
        <dsp:cNvPr id="0" name=""/>
        <dsp:cNvSpPr/>
      </dsp:nvSpPr>
      <dsp:spPr>
        <a:xfrm>
          <a:off x="0" y="1867099"/>
          <a:ext cx="5000124" cy="428400"/>
        </a:xfrm>
        <a:prstGeom prst="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6ED43FC-3A5E-4D74-92DA-C88AD3DA298B}">
      <dsp:nvSpPr>
        <dsp:cNvPr id="0" name=""/>
        <dsp:cNvSpPr/>
      </dsp:nvSpPr>
      <dsp:spPr>
        <a:xfrm>
          <a:off x="250006" y="1616179"/>
          <a:ext cx="3500086" cy="50184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rPr>
            <a:t>Brief counseling and intervention</a:t>
          </a:r>
        </a:p>
      </dsp:txBody>
      <dsp:txXfrm>
        <a:off x="274504" y="1640677"/>
        <a:ext cx="3451090" cy="452844"/>
      </dsp:txXfrm>
    </dsp:sp>
    <dsp:sp modelId="{F0A5FE27-A276-4C78-A02F-17581E0239D3}">
      <dsp:nvSpPr>
        <dsp:cNvPr id="0" name=""/>
        <dsp:cNvSpPr/>
      </dsp:nvSpPr>
      <dsp:spPr>
        <a:xfrm>
          <a:off x="0" y="2638219"/>
          <a:ext cx="5000124" cy="4284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06D3E87-54CD-48EF-B739-300FA9531AA9}">
      <dsp:nvSpPr>
        <dsp:cNvPr id="0" name=""/>
        <dsp:cNvSpPr/>
      </dsp:nvSpPr>
      <dsp:spPr>
        <a:xfrm>
          <a:off x="250006" y="2387299"/>
          <a:ext cx="3500086" cy="5018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Community outreach</a:t>
          </a:r>
        </a:p>
      </dsp:txBody>
      <dsp:txXfrm>
        <a:off x="274504" y="2411797"/>
        <a:ext cx="3451090" cy="452844"/>
      </dsp:txXfrm>
    </dsp:sp>
    <dsp:sp modelId="{03CE3D31-1217-4938-A735-37474E4BC21A}">
      <dsp:nvSpPr>
        <dsp:cNvPr id="0" name=""/>
        <dsp:cNvSpPr/>
      </dsp:nvSpPr>
      <dsp:spPr>
        <a:xfrm>
          <a:off x="0" y="3409340"/>
          <a:ext cx="5000124" cy="428400"/>
        </a:xfrm>
        <a:prstGeom prst="rect">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3332CF0-6FFB-4DEC-A442-2A4FB36DA600}">
      <dsp:nvSpPr>
        <dsp:cNvPr id="0" name=""/>
        <dsp:cNvSpPr/>
      </dsp:nvSpPr>
      <dsp:spPr>
        <a:xfrm>
          <a:off x="250006" y="3158420"/>
          <a:ext cx="3500086" cy="501840"/>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bg1"/>
              </a:solidFill>
            </a:rPr>
            <a:t>Public information and education</a:t>
          </a:r>
        </a:p>
      </dsp:txBody>
      <dsp:txXfrm>
        <a:off x="274504" y="3182918"/>
        <a:ext cx="3451090" cy="452844"/>
      </dsp:txXfrm>
    </dsp:sp>
    <dsp:sp modelId="{A04CE8A0-75FF-4B1E-A994-A32EF683FBE6}">
      <dsp:nvSpPr>
        <dsp:cNvPr id="0" name=""/>
        <dsp:cNvSpPr/>
      </dsp:nvSpPr>
      <dsp:spPr>
        <a:xfrm>
          <a:off x="0" y="4180460"/>
          <a:ext cx="5000124" cy="4284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89B19FD-7AF8-4495-A141-50E06D44C0CC}">
      <dsp:nvSpPr>
        <dsp:cNvPr id="0" name=""/>
        <dsp:cNvSpPr/>
      </dsp:nvSpPr>
      <dsp:spPr>
        <a:xfrm>
          <a:off x="250006" y="3929540"/>
          <a:ext cx="3500086"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a:solidFill>
                <a:schemeClr val="tx1"/>
              </a:solidFill>
            </a:rPr>
            <a:t>Critical Incident Stress Management Services</a:t>
          </a:r>
        </a:p>
      </dsp:txBody>
      <dsp:txXfrm>
        <a:off x="274504" y="3954038"/>
        <a:ext cx="3451090" cy="452844"/>
      </dsp:txXfrm>
    </dsp:sp>
    <dsp:sp modelId="{6EAB75AF-88E9-45EF-8528-C45B5FAC509C}">
      <dsp:nvSpPr>
        <dsp:cNvPr id="0" name=""/>
        <dsp:cNvSpPr/>
      </dsp:nvSpPr>
      <dsp:spPr>
        <a:xfrm>
          <a:off x="0" y="4951580"/>
          <a:ext cx="5000124" cy="428400"/>
        </a:xfrm>
        <a:prstGeom prst="rect">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37031283-A81D-4BE4-A71C-AA5224DE1652}">
      <dsp:nvSpPr>
        <dsp:cNvPr id="0" name=""/>
        <dsp:cNvSpPr/>
      </dsp:nvSpPr>
      <dsp:spPr>
        <a:xfrm>
          <a:off x="250006" y="4700660"/>
          <a:ext cx="3500086" cy="501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2295" tIns="0" rIns="132295" bIns="0" numCol="1" spcCol="1270" anchor="ctr" anchorCtr="0">
          <a:noAutofit/>
        </a:bodyPr>
        <a:lstStyle/>
        <a:p>
          <a:pPr marL="0" lvl="0" indent="0" algn="l" defTabSz="755650">
            <a:lnSpc>
              <a:spcPct val="90000"/>
            </a:lnSpc>
            <a:spcBef>
              <a:spcPct val="0"/>
            </a:spcBef>
            <a:spcAft>
              <a:spcPct val="35000"/>
            </a:spcAft>
            <a:buNone/>
          </a:pPr>
          <a:r>
            <a:rPr lang="en-US" sz="1700" kern="1200" dirty="0">
              <a:solidFill>
                <a:schemeClr val="tx1"/>
              </a:solidFill>
            </a:rPr>
            <a:t>Virtual counseling and personal support</a:t>
          </a:r>
        </a:p>
      </dsp:txBody>
      <dsp:txXfrm>
        <a:off x="274504" y="4725158"/>
        <a:ext cx="3451090"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FCD79-72BE-40A1-B1C4-9E479E4626EF}">
      <dsp:nvSpPr>
        <dsp:cNvPr id="0" name=""/>
        <dsp:cNvSpPr/>
      </dsp:nvSpPr>
      <dsp:spPr>
        <a:xfrm>
          <a:off x="0" y="0"/>
          <a:ext cx="5254395"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F61273E-8993-41E9-A968-099AFF38709E}">
      <dsp:nvSpPr>
        <dsp:cNvPr id="0" name=""/>
        <dsp:cNvSpPr/>
      </dsp:nvSpPr>
      <dsp:spPr>
        <a:xfrm>
          <a:off x="0" y="0"/>
          <a:ext cx="5254395" cy="137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IS-100 Introduction to ICS = 4 hours</a:t>
          </a:r>
        </a:p>
      </dsp:txBody>
      <dsp:txXfrm>
        <a:off x="0" y="0"/>
        <a:ext cx="5254395" cy="1371796"/>
      </dsp:txXfrm>
    </dsp:sp>
    <dsp:sp modelId="{4ACBD97C-3E72-4542-ACA1-39D9F2ECEBB9}">
      <dsp:nvSpPr>
        <dsp:cNvPr id="0" name=""/>
        <dsp:cNvSpPr/>
      </dsp:nvSpPr>
      <dsp:spPr>
        <a:xfrm>
          <a:off x="0" y="1371796"/>
          <a:ext cx="5254395" cy="0"/>
        </a:xfrm>
        <a:prstGeom prst="line">
          <a:avLst/>
        </a:prstGeom>
        <a:gradFill rotWithShape="0">
          <a:gsLst>
            <a:gs pos="0">
              <a:schemeClr val="accent2">
                <a:hueOff val="-548724"/>
                <a:satOff val="5903"/>
                <a:lumOff val="-3660"/>
                <a:alphaOff val="0"/>
                <a:satMod val="103000"/>
                <a:lumMod val="102000"/>
                <a:tint val="94000"/>
              </a:schemeClr>
            </a:gs>
            <a:gs pos="50000">
              <a:schemeClr val="accent2">
                <a:hueOff val="-548724"/>
                <a:satOff val="5903"/>
                <a:lumOff val="-3660"/>
                <a:alphaOff val="0"/>
                <a:satMod val="110000"/>
                <a:lumMod val="100000"/>
                <a:shade val="100000"/>
              </a:schemeClr>
            </a:gs>
            <a:gs pos="100000">
              <a:schemeClr val="accent2">
                <a:hueOff val="-548724"/>
                <a:satOff val="5903"/>
                <a:lumOff val="-3660"/>
                <a:alphaOff val="0"/>
                <a:lumMod val="99000"/>
                <a:satMod val="120000"/>
                <a:shade val="78000"/>
              </a:schemeClr>
            </a:gs>
          </a:gsLst>
          <a:lin ang="5400000" scaled="0"/>
        </a:gradFill>
        <a:ln w="6350" cap="flat" cmpd="sng" algn="ctr">
          <a:solidFill>
            <a:schemeClr val="accent2">
              <a:hueOff val="-548724"/>
              <a:satOff val="5903"/>
              <a:lumOff val="-366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6273B26-C8EE-4039-AAD7-9C9D3CD33527}">
      <dsp:nvSpPr>
        <dsp:cNvPr id="0" name=""/>
        <dsp:cNvSpPr/>
      </dsp:nvSpPr>
      <dsp:spPr>
        <a:xfrm>
          <a:off x="0" y="1371796"/>
          <a:ext cx="5254395" cy="137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IS-700 Introduction to NIMS = 4 hours</a:t>
          </a:r>
        </a:p>
      </dsp:txBody>
      <dsp:txXfrm>
        <a:off x="0" y="1371796"/>
        <a:ext cx="5254395" cy="1371796"/>
      </dsp:txXfrm>
    </dsp:sp>
    <dsp:sp modelId="{FFD50830-D119-48D8-BAF9-DD4297F29F4C}">
      <dsp:nvSpPr>
        <dsp:cNvPr id="0" name=""/>
        <dsp:cNvSpPr/>
      </dsp:nvSpPr>
      <dsp:spPr>
        <a:xfrm>
          <a:off x="0" y="2743592"/>
          <a:ext cx="5254395" cy="0"/>
        </a:xfrm>
        <a:prstGeom prst="line">
          <a:avLst/>
        </a:prstGeom>
        <a:gradFill rotWithShape="0">
          <a:gsLst>
            <a:gs pos="0">
              <a:schemeClr val="accent2">
                <a:hueOff val="-1097447"/>
                <a:satOff val="11806"/>
                <a:lumOff val="-7321"/>
                <a:alphaOff val="0"/>
                <a:satMod val="103000"/>
                <a:lumMod val="102000"/>
                <a:tint val="94000"/>
              </a:schemeClr>
            </a:gs>
            <a:gs pos="50000">
              <a:schemeClr val="accent2">
                <a:hueOff val="-1097447"/>
                <a:satOff val="11806"/>
                <a:lumOff val="-7321"/>
                <a:alphaOff val="0"/>
                <a:satMod val="110000"/>
                <a:lumMod val="100000"/>
                <a:shade val="100000"/>
              </a:schemeClr>
            </a:gs>
            <a:gs pos="100000">
              <a:schemeClr val="accent2">
                <a:hueOff val="-1097447"/>
                <a:satOff val="11806"/>
                <a:lumOff val="-7321"/>
                <a:alphaOff val="0"/>
                <a:lumMod val="99000"/>
                <a:satMod val="120000"/>
                <a:shade val="78000"/>
              </a:schemeClr>
            </a:gs>
          </a:gsLst>
          <a:lin ang="5400000" scaled="0"/>
        </a:gradFill>
        <a:ln w="6350" cap="flat" cmpd="sng" algn="ctr">
          <a:solidFill>
            <a:schemeClr val="accent2">
              <a:hueOff val="-1097447"/>
              <a:satOff val="11806"/>
              <a:lumOff val="-73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D03D02A-ACB7-49CA-9E9C-FBA843BAF6FE}">
      <dsp:nvSpPr>
        <dsp:cNvPr id="0" name=""/>
        <dsp:cNvSpPr/>
      </dsp:nvSpPr>
      <dsp:spPr>
        <a:xfrm>
          <a:off x="0" y="2743592"/>
          <a:ext cx="5254395" cy="137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IS-200 ICS for Single Resources and Initial Action Incidents  = 12 hours</a:t>
          </a:r>
        </a:p>
      </dsp:txBody>
      <dsp:txXfrm>
        <a:off x="0" y="2743592"/>
        <a:ext cx="5254395" cy="1371796"/>
      </dsp:txXfrm>
    </dsp:sp>
    <dsp:sp modelId="{3CC2596C-BBC0-4AC2-B775-380BE45DD235}">
      <dsp:nvSpPr>
        <dsp:cNvPr id="0" name=""/>
        <dsp:cNvSpPr/>
      </dsp:nvSpPr>
      <dsp:spPr>
        <a:xfrm>
          <a:off x="0" y="4115388"/>
          <a:ext cx="5254395" cy="0"/>
        </a:xfrm>
        <a:prstGeom prst="line">
          <a:avLst/>
        </a:prstGeom>
        <a:gradFill rotWithShape="0">
          <a:gsLst>
            <a:gs pos="0">
              <a:schemeClr val="accent2">
                <a:hueOff val="-1646171"/>
                <a:satOff val="17709"/>
                <a:lumOff val="-10981"/>
                <a:alphaOff val="0"/>
                <a:satMod val="103000"/>
                <a:lumMod val="102000"/>
                <a:tint val="94000"/>
              </a:schemeClr>
            </a:gs>
            <a:gs pos="50000">
              <a:schemeClr val="accent2">
                <a:hueOff val="-1646171"/>
                <a:satOff val="17709"/>
                <a:lumOff val="-10981"/>
                <a:alphaOff val="0"/>
                <a:satMod val="110000"/>
                <a:lumMod val="100000"/>
                <a:shade val="100000"/>
              </a:schemeClr>
            </a:gs>
            <a:gs pos="100000">
              <a:schemeClr val="accent2">
                <a:hueOff val="-1646171"/>
                <a:satOff val="17709"/>
                <a:lumOff val="-10981"/>
                <a:alphaOff val="0"/>
                <a:lumMod val="99000"/>
                <a:satMod val="120000"/>
                <a:shade val="78000"/>
              </a:schemeClr>
            </a:gs>
          </a:gsLst>
          <a:lin ang="5400000" scaled="0"/>
        </a:gradFill>
        <a:ln w="6350" cap="flat" cmpd="sng" algn="ctr">
          <a:solidFill>
            <a:schemeClr val="accent2">
              <a:hueOff val="-1646171"/>
              <a:satOff val="17709"/>
              <a:lumOff val="-1098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24B586E-FED0-4751-8D86-4F7610F2193A}">
      <dsp:nvSpPr>
        <dsp:cNvPr id="0" name=""/>
        <dsp:cNvSpPr/>
      </dsp:nvSpPr>
      <dsp:spPr>
        <a:xfrm>
          <a:off x="0" y="4115388"/>
          <a:ext cx="5254395" cy="1371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IS 800 National Response Framework = 3 hours</a:t>
          </a:r>
        </a:p>
      </dsp:txBody>
      <dsp:txXfrm>
        <a:off x="0" y="4115388"/>
        <a:ext cx="5254395" cy="13717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DF907-988B-4BC3-91FB-215A882D5565}">
      <dsp:nvSpPr>
        <dsp:cNvPr id="0" name=""/>
        <dsp:cNvSpPr/>
      </dsp:nvSpPr>
      <dsp:spPr>
        <a:xfrm>
          <a:off x="0" y="1190808"/>
          <a:ext cx="2305088" cy="14637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5F4BA6-CB27-4EA9-98F6-076822958AB2}">
      <dsp:nvSpPr>
        <dsp:cNvPr id="0" name=""/>
        <dsp:cNvSpPr/>
      </dsp:nvSpPr>
      <dsp:spPr>
        <a:xfrm>
          <a:off x="256120" y="1434123"/>
          <a:ext cx="2305088" cy="14637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Incident Command System is used during local, state and federal disasters and emergency operations.</a:t>
          </a:r>
        </a:p>
      </dsp:txBody>
      <dsp:txXfrm>
        <a:off x="298991" y="1476994"/>
        <a:ext cx="2219346" cy="1377989"/>
      </dsp:txXfrm>
    </dsp:sp>
    <dsp:sp modelId="{17E2158A-3B4F-4E8C-8E55-A4AADAD92BC8}">
      <dsp:nvSpPr>
        <dsp:cNvPr id="0" name=""/>
        <dsp:cNvSpPr/>
      </dsp:nvSpPr>
      <dsp:spPr>
        <a:xfrm>
          <a:off x="2817330" y="1190808"/>
          <a:ext cx="2305088" cy="14637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A32813-93C4-4BDD-87FC-C474AD4B358E}">
      <dsp:nvSpPr>
        <dsp:cNvPr id="0" name=""/>
        <dsp:cNvSpPr/>
      </dsp:nvSpPr>
      <dsp:spPr>
        <a:xfrm>
          <a:off x="3073451" y="1434123"/>
          <a:ext cx="2305088" cy="14637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Federal Government has mandated all states implement an Incident Command System.</a:t>
          </a:r>
        </a:p>
      </dsp:txBody>
      <dsp:txXfrm>
        <a:off x="3116322" y="1476994"/>
        <a:ext cx="2219346" cy="1377989"/>
      </dsp:txXfrm>
    </dsp:sp>
    <dsp:sp modelId="{08D179C5-C257-4AD0-8A5F-495AB9605527}">
      <dsp:nvSpPr>
        <dsp:cNvPr id="0" name=""/>
        <dsp:cNvSpPr/>
      </dsp:nvSpPr>
      <dsp:spPr>
        <a:xfrm>
          <a:off x="5634661" y="1190808"/>
          <a:ext cx="2305088" cy="14637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5774B2-63AB-412F-9621-6578D968A946}">
      <dsp:nvSpPr>
        <dsp:cNvPr id="0" name=""/>
        <dsp:cNvSpPr/>
      </dsp:nvSpPr>
      <dsp:spPr>
        <a:xfrm>
          <a:off x="5890782" y="1434123"/>
          <a:ext cx="2305088" cy="14637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Know where disaster behavioral health fits in the system to assist with effective and efficient operations during an event. </a:t>
          </a:r>
        </a:p>
      </dsp:txBody>
      <dsp:txXfrm>
        <a:off x="5933653" y="1476994"/>
        <a:ext cx="2219346" cy="137798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D8D337-E0B6-4F26-9D4C-5EEC77CD3E9C}">
      <dsp:nvSpPr>
        <dsp:cNvPr id="0" name=""/>
        <dsp:cNvSpPr/>
      </dsp:nvSpPr>
      <dsp:spPr>
        <a:xfrm>
          <a:off x="9083" y="93066"/>
          <a:ext cx="1996679" cy="59900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60" tIns="73960" rIns="73960" bIns="73960" numCol="1" spcCol="1270" anchor="ctr" anchorCtr="0">
          <a:noAutofit/>
        </a:bodyPr>
        <a:lstStyle/>
        <a:p>
          <a:pPr marL="0" lvl="0" indent="0" algn="ctr" defTabSz="1111250">
            <a:lnSpc>
              <a:spcPct val="90000"/>
            </a:lnSpc>
            <a:spcBef>
              <a:spcPct val="0"/>
            </a:spcBef>
            <a:spcAft>
              <a:spcPct val="35000"/>
            </a:spcAft>
            <a:buNone/>
          </a:pPr>
          <a:r>
            <a:rPr lang="en-US" sz="2500" kern="1200" dirty="0"/>
            <a:t>Confirm</a:t>
          </a:r>
        </a:p>
      </dsp:txBody>
      <dsp:txXfrm>
        <a:off x="188784" y="93066"/>
        <a:ext cx="1637277" cy="599003"/>
      </dsp:txXfrm>
    </dsp:sp>
    <dsp:sp modelId="{67CF8754-6D2D-4F91-B338-E82EC9924B8E}">
      <dsp:nvSpPr>
        <dsp:cNvPr id="0" name=""/>
        <dsp:cNvSpPr/>
      </dsp:nvSpPr>
      <dsp:spPr>
        <a:xfrm>
          <a:off x="9083" y="692070"/>
          <a:ext cx="1816978" cy="35662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82" tIns="143582" rIns="143582" bIns="287163" numCol="1" spcCol="1270" anchor="t" anchorCtr="0">
          <a:noAutofit/>
        </a:bodyPr>
        <a:lstStyle/>
        <a:p>
          <a:pPr marL="0" lvl="0" indent="0" algn="l" defTabSz="755650">
            <a:lnSpc>
              <a:spcPct val="90000"/>
            </a:lnSpc>
            <a:spcBef>
              <a:spcPct val="0"/>
            </a:spcBef>
            <a:spcAft>
              <a:spcPct val="35000"/>
            </a:spcAft>
            <a:buNone/>
          </a:pPr>
          <a:r>
            <a:rPr lang="en-US" sz="1700" kern="1200" dirty="0"/>
            <a:t>Confirm the event meets pre‑established activation criteria (e.g., severity, scope, population impact).</a:t>
          </a:r>
        </a:p>
      </dsp:txBody>
      <dsp:txXfrm>
        <a:off x="9083" y="692070"/>
        <a:ext cx="1816978" cy="3566201"/>
      </dsp:txXfrm>
    </dsp:sp>
    <dsp:sp modelId="{09228EEA-B9AE-4099-942D-A8894128120E}">
      <dsp:nvSpPr>
        <dsp:cNvPr id="0" name=""/>
        <dsp:cNvSpPr/>
      </dsp:nvSpPr>
      <dsp:spPr>
        <a:xfrm>
          <a:off x="1966367" y="93066"/>
          <a:ext cx="1996679" cy="59900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60" tIns="73960" rIns="73960" bIns="73960" numCol="1" spcCol="1270" anchor="ctr" anchorCtr="0">
          <a:noAutofit/>
        </a:bodyPr>
        <a:lstStyle/>
        <a:p>
          <a:pPr marL="0" lvl="0" indent="0" algn="ctr" defTabSz="1111250">
            <a:lnSpc>
              <a:spcPct val="90000"/>
            </a:lnSpc>
            <a:spcBef>
              <a:spcPct val="0"/>
            </a:spcBef>
            <a:spcAft>
              <a:spcPct val="35000"/>
            </a:spcAft>
            <a:buNone/>
          </a:pPr>
          <a:r>
            <a:rPr lang="en-US" sz="2500" kern="1200"/>
            <a:t>Verify</a:t>
          </a:r>
        </a:p>
      </dsp:txBody>
      <dsp:txXfrm>
        <a:off x="2146068" y="93066"/>
        <a:ext cx="1637277" cy="599003"/>
      </dsp:txXfrm>
    </dsp:sp>
    <dsp:sp modelId="{E320F6A2-A2D3-43EF-88F8-944A81B4A73E}">
      <dsp:nvSpPr>
        <dsp:cNvPr id="0" name=""/>
        <dsp:cNvSpPr/>
      </dsp:nvSpPr>
      <dsp:spPr>
        <a:xfrm>
          <a:off x="1966367" y="692070"/>
          <a:ext cx="1816978" cy="35662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82" tIns="143582" rIns="143582" bIns="287163" numCol="1" spcCol="1270" anchor="t" anchorCtr="0">
          <a:noAutofit/>
        </a:bodyPr>
        <a:lstStyle/>
        <a:p>
          <a:pPr marL="0" lvl="0" indent="0" algn="l" defTabSz="755650">
            <a:lnSpc>
              <a:spcPct val="90000"/>
            </a:lnSpc>
            <a:spcBef>
              <a:spcPct val="0"/>
            </a:spcBef>
            <a:spcAft>
              <a:spcPct val="35000"/>
            </a:spcAft>
            <a:buNone/>
          </a:pPr>
          <a:r>
            <a:rPr lang="en-US" sz="1700" kern="1200" dirty="0"/>
            <a:t>Verify that behavioral health needs exceed local capacity or are anticipated to do so.</a:t>
          </a:r>
        </a:p>
      </dsp:txBody>
      <dsp:txXfrm>
        <a:off x="1966367" y="692070"/>
        <a:ext cx="1816978" cy="3566201"/>
      </dsp:txXfrm>
    </dsp:sp>
    <dsp:sp modelId="{867F5016-79C8-488C-9C5C-25ED24640978}">
      <dsp:nvSpPr>
        <dsp:cNvPr id="0" name=""/>
        <dsp:cNvSpPr/>
      </dsp:nvSpPr>
      <dsp:spPr>
        <a:xfrm>
          <a:off x="3923652" y="93066"/>
          <a:ext cx="1996679" cy="59900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60" tIns="73960" rIns="73960" bIns="73960" numCol="1" spcCol="1270" anchor="ctr" anchorCtr="0">
          <a:noAutofit/>
        </a:bodyPr>
        <a:lstStyle/>
        <a:p>
          <a:pPr marL="0" lvl="0" indent="0" algn="ctr" defTabSz="1111250">
            <a:lnSpc>
              <a:spcPct val="90000"/>
            </a:lnSpc>
            <a:spcBef>
              <a:spcPct val="0"/>
            </a:spcBef>
            <a:spcAft>
              <a:spcPct val="35000"/>
            </a:spcAft>
            <a:buNone/>
          </a:pPr>
          <a:r>
            <a:rPr lang="en-US" sz="2500" kern="1200"/>
            <a:t>Ensure</a:t>
          </a:r>
        </a:p>
      </dsp:txBody>
      <dsp:txXfrm>
        <a:off x="4103353" y="93066"/>
        <a:ext cx="1637277" cy="599003"/>
      </dsp:txXfrm>
    </dsp:sp>
    <dsp:sp modelId="{E941472F-DFB9-4FAF-AF86-BDDF7D3CB779}">
      <dsp:nvSpPr>
        <dsp:cNvPr id="0" name=""/>
        <dsp:cNvSpPr/>
      </dsp:nvSpPr>
      <dsp:spPr>
        <a:xfrm>
          <a:off x="3923652" y="692070"/>
          <a:ext cx="1816978" cy="35662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82" tIns="143582" rIns="143582" bIns="287163" numCol="1" spcCol="1270" anchor="t" anchorCtr="0">
          <a:noAutofit/>
        </a:bodyPr>
        <a:lstStyle/>
        <a:p>
          <a:pPr marL="0" lvl="0" indent="0" algn="l" defTabSz="755650">
            <a:lnSpc>
              <a:spcPct val="90000"/>
            </a:lnSpc>
            <a:spcBef>
              <a:spcPct val="0"/>
            </a:spcBef>
            <a:spcAft>
              <a:spcPct val="35000"/>
            </a:spcAft>
            <a:buNone/>
          </a:pPr>
          <a:r>
            <a:rPr lang="en-US" sz="1700" kern="1200" dirty="0"/>
            <a:t>Ensure an official authorization for activation has been received (emergency management, public health, incident command, Division of Behavioral Health).</a:t>
          </a:r>
        </a:p>
      </dsp:txBody>
      <dsp:txXfrm>
        <a:off x="3923652" y="692070"/>
        <a:ext cx="1816978" cy="3566201"/>
      </dsp:txXfrm>
    </dsp:sp>
    <dsp:sp modelId="{6EE09156-ECC8-4740-8BA7-7BC93370126F}">
      <dsp:nvSpPr>
        <dsp:cNvPr id="0" name=""/>
        <dsp:cNvSpPr/>
      </dsp:nvSpPr>
      <dsp:spPr>
        <a:xfrm>
          <a:off x="5880937" y="93066"/>
          <a:ext cx="1996679" cy="59900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960" tIns="73960" rIns="73960" bIns="73960" numCol="1" spcCol="1270" anchor="ctr" anchorCtr="0">
          <a:noAutofit/>
        </a:bodyPr>
        <a:lstStyle/>
        <a:p>
          <a:pPr marL="0" lvl="0" indent="0" algn="ctr" defTabSz="1111250">
            <a:lnSpc>
              <a:spcPct val="90000"/>
            </a:lnSpc>
            <a:spcBef>
              <a:spcPct val="0"/>
            </a:spcBef>
            <a:spcAft>
              <a:spcPct val="35000"/>
            </a:spcAft>
            <a:buNone/>
          </a:pPr>
          <a:r>
            <a:rPr lang="en-US" sz="2500" kern="1200"/>
            <a:t>Document</a:t>
          </a:r>
        </a:p>
      </dsp:txBody>
      <dsp:txXfrm>
        <a:off x="6060638" y="93066"/>
        <a:ext cx="1637277" cy="599003"/>
      </dsp:txXfrm>
    </dsp:sp>
    <dsp:sp modelId="{FF235BDF-25E0-4EBC-993D-D60AB6D96E0D}">
      <dsp:nvSpPr>
        <dsp:cNvPr id="0" name=""/>
        <dsp:cNvSpPr/>
      </dsp:nvSpPr>
      <dsp:spPr>
        <a:xfrm>
          <a:off x="5880937" y="692070"/>
          <a:ext cx="1816978" cy="356620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3582" tIns="143582" rIns="143582" bIns="287163" numCol="1" spcCol="1270" anchor="t" anchorCtr="0">
          <a:noAutofit/>
        </a:bodyPr>
        <a:lstStyle/>
        <a:p>
          <a:pPr marL="0" lvl="0" indent="0" algn="l" defTabSz="755650">
            <a:lnSpc>
              <a:spcPct val="90000"/>
            </a:lnSpc>
            <a:spcBef>
              <a:spcPct val="0"/>
            </a:spcBef>
            <a:spcAft>
              <a:spcPct val="35000"/>
            </a:spcAft>
            <a:buNone/>
          </a:pPr>
          <a:r>
            <a:rPr lang="en-US" sz="1700" kern="1200" dirty="0"/>
            <a:t>Document the activation decision, including time, authorizing official, and rationale.</a:t>
          </a:r>
        </a:p>
      </dsp:txBody>
      <dsp:txXfrm>
        <a:off x="5880937" y="692070"/>
        <a:ext cx="1816978" cy="35662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D639E-353A-42F2-BFE9-ACD39B751547}">
      <dsp:nvSpPr>
        <dsp:cNvPr id="0" name=""/>
        <dsp:cNvSpPr/>
      </dsp:nvSpPr>
      <dsp:spPr>
        <a:xfrm>
          <a:off x="468272" y="3745"/>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Team Leadership and Coordination</a:t>
          </a:r>
        </a:p>
      </dsp:txBody>
      <dsp:txXfrm>
        <a:off x="468272" y="3745"/>
        <a:ext cx="2171923" cy="1303153"/>
      </dsp:txXfrm>
    </dsp:sp>
    <dsp:sp modelId="{3BCC3ECD-EEAE-4CBD-A59D-8FD4A03CBFB2}">
      <dsp:nvSpPr>
        <dsp:cNvPr id="0" name=""/>
        <dsp:cNvSpPr/>
      </dsp:nvSpPr>
      <dsp:spPr>
        <a:xfrm>
          <a:off x="2857388" y="3745"/>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Personal Readiness</a:t>
          </a:r>
        </a:p>
      </dsp:txBody>
      <dsp:txXfrm>
        <a:off x="2857388" y="3745"/>
        <a:ext cx="2171923" cy="1303153"/>
      </dsp:txXfrm>
    </dsp:sp>
    <dsp:sp modelId="{5E82A771-0AB3-4A26-B609-33D930597AB0}">
      <dsp:nvSpPr>
        <dsp:cNvPr id="0" name=""/>
        <dsp:cNvSpPr/>
      </dsp:nvSpPr>
      <dsp:spPr>
        <a:xfrm>
          <a:off x="5246503" y="3745"/>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Deployment Planning</a:t>
          </a:r>
        </a:p>
      </dsp:txBody>
      <dsp:txXfrm>
        <a:off x="5246503" y="3745"/>
        <a:ext cx="2171923" cy="1303153"/>
      </dsp:txXfrm>
    </dsp:sp>
    <dsp:sp modelId="{4BF7C40C-E72A-465C-BA11-3371201BAC82}">
      <dsp:nvSpPr>
        <dsp:cNvPr id="0" name=""/>
        <dsp:cNvSpPr/>
      </dsp:nvSpPr>
      <dsp:spPr>
        <a:xfrm>
          <a:off x="468272" y="1524092"/>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On-the-Ground Operations</a:t>
          </a:r>
        </a:p>
      </dsp:txBody>
      <dsp:txXfrm>
        <a:off x="468272" y="1524092"/>
        <a:ext cx="2171923" cy="1303153"/>
      </dsp:txXfrm>
    </dsp:sp>
    <dsp:sp modelId="{5EB56D76-17A3-4947-B5FE-354860A3703B}">
      <dsp:nvSpPr>
        <dsp:cNvPr id="0" name=""/>
        <dsp:cNvSpPr/>
      </dsp:nvSpPr>
      <dsp:spPr>
        <a:xfrm>
          <a:off x="2857388" y="1524092"/>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Ongoing Monitoring and Adjustments</a:t>
          </a:r>
        </a:p>
      </dsp:txBody>
      <dsp:txXfrm>
        <a:off x="2857388" y="1524092"/>
        <a:ext cx="2171923" cy="1303153"/>
      </dsp:txXfrm>
    </dsp:sp>
    <dsp:sp modelId="{A3C3D45B-D674-4FB7-BF13-B506A4801E45}">
      <dsp:nvSpPr>
        <dsp:cNvPr id="0" name=""/>
        <dsp:cNvSpPr/>
      </dsp:nvSpPr>
      <dsp:spPr>
        <a:xfrm>
          <a:off x="5246503" y="1524092"/>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Documentation and Reporting</a:t>
          </a:r>
        </a:p>
      </dsp:txBody>
      <dsp:txXfrm>
        <a:off x="5246503" y="1524092"/>
        <a:ext cx="2171923" cy="1303153"/>
      </dsp:txXfrm>
    </dsp:sp>
    <dsp:sp modelId="{E2845A5B-9CA9-427B-816D-CC1B3672C581}">
      <dsp:nvSpPr>
        <dsp:cNvPr id="0" name=""/>
        <dsp:cNvSpPr/>
      </dsp:nvSpPr>
      <dsp:spPr>
        <a:xfrm>
          <a:off x="2857388" y="3044438"/>
          <a:ext cx="2171923" cy="13031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Data fields</a:t>
          </a:r>
        </a:p>
      </dsp:txBody>
      <dsp:txXfrm>
        <a:off x="2857388" y="3044438"/>
        <a:ext cx="2171923" cy="130315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00599A-3A2A-49F8-89A8-7AB7754016C2}">
      <dsp:nvSpPr>
        <dsp:cNvPr id="0" name=""/>
        <dsp:cNvSpPr/>
      </dsp:nvSpPr>
      <dsp:spPr>
        <a:xfrm>
          <a:off x="2280144" y="1185451"/>
          <a:ext cx="492856" cy="91440"/>
        </a:xfrm>
        <a:custGeom>
          <a:avLst/>
          <a:gdLst/>
          <a:ahLst/>
          <a:cxnLst/>
          <a:rect l="0" t="0" r="0" b="0"/>
          <a:pathLst>
            <a:path>
              <a:moveTo>
                <a:pt x="0" y="45720"/>
              </a:moveTo>
              <a:lnTo>
                <a:pt x="49285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3486" y="1228553"/>
        <a:ext cx="26172" cy="5234"/>
      </dsp:txXfrm>
    </dsp:sp>
    <dsp:sp modelId="{65C6A7CA-C199-49A1-B5BF-67118CF7D84D}">
      <dsp:nvSpPr>
        <dsp:cNvPr id="0" name=""/>
        <dsp:cNvSpPr/>
      </dsp:nvSpPr>
      <dsp:spPr>
        <a:xfrm>
          <a:off x="6045" y="548401"/>
          <a:ext cx="2275898" cy="1365538"/>
        </a:xfrm>
        <a:prstGeom prst="rect">
          <a:avLst/>
        </a:prstGeom>
        <a:solidFill>
          <a:schemeClr val="accent2">
            <a:lumMod val="20000"/>
            <a:lumOff val="8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Emotional Stabilization: Helps individuals process grief and shock.</a:t>
          </a:r>
        </a:p>
      </dsp:txBody>
      <dsp:txXfrm>
        <a:off x="6045" y="548401"/>
        <a:ext cx="2275898" cy="1365538"/>
      </dsp:txXfrm>
    </dsp:sp>
    <dsp:sp modelId="{9F05AE53-DC50-455A-B2BD-0E36DDC99336}">
      <dsp:nvSpPr>
        <dsp:cNvPr id="0" name=""/>
        <dsp:cNvSpPr/>
      </dsp:nvSpPr>
      <dsp:spPr>
        <a:xfrm>
          <a:off x="5079499" y="1185451"/>
          <a:ext cx="492856" cy="91440"/>
        </a:xfrm>
        <a:custGeom>
          <a:avLst/>
          <a:gdLst/>
          <a:ahLst/>
          <a:cxnLst/>
          <a:rect l="0" t="0" r="0" b="0"/>
          <a:pathLst>
            <a:path>
              <a:moveTo>
                <a:pt x="0" y="45720"/>
              </a:moveTo>
              <a:lnTo>
                <a:pt x="492856"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2841" y="1228553"/>
        <a:ext cx="26172" cy="5234"/>
      </dsp:txXfrm>
    </dsp:sp>
    <dsp:sp modelId="{A7374724-68C7-4A42-B8AF-C123189B44EC}">
      <dsp:nvSpPr>
        <dsp:cNvPr id="0" name=""/>
        <dsp:cNvSpPr/>
      </dsp:nvSpPr>
      <dsp:spPr>
        <a:xfrm>
          <a:off x="2805400" y="548401"/>
          <a:ext cx="2275898" cy="1365538"/>
        </a:xfrm>
        <a:prstGeom prst="rect">
          <a:avLst/>
        </a:prstGeom>
        <a:solidFill>
          <a:schemeClr val="accent3">
            <a:lumMod val="20000"/>
            <a:lumOff val="80000"/>
          </a:schemeClr>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Stress and Anxiety Reduction: Prevents escalation of mental distress.</a:t>
          </a:r>
        </a:p>
      </dsp:txBody>
      <dsp:txXfrm>
        <a:off x="2805400" y="548401"/>
        <a:ext cx="2275898" cy="1365538"/>
      </dsp:txXfrm>
    </dsp:sp>
    <dsp:sp modelId="{8CBEA8BB-5DDA-4E5A-A186-A2D3038D339B}">
      <dsp:nvSpPr>
        <dsp:cNvPr id="0" name=""/>
        <dsp:cNvSpPr/>
      </dsp:nvSpPr>
      <dsp:spPr>
        <a:xfrm>
          <a:off x="1143995" y="1912140"/>
          <a:ext cx="5598709" cy="492856"/>
        </a:xfrm>
        <a:custGeom>
          <a:avLst/>
          <a:gdLst/>
          <a:ahLst/>
          <a:cxnLst/>
          <a:rect l="0" t="0" r="0" b="0"/>
          <a:pathLst>
            <a:path>
              <a:moveTo>
                <a:pt x="5598709" y="0"/>
              </a:moveTo>
              <a:lnTo>
                <a:pt x="5598709" y="263528"/>
              </a:lnTo>
              <a:lnTo>
                <a:pt x="0" y="263528"/>
              </a:lnTo>
              <a:lnTo>
                <a:pt x="0" y="492856"/>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02771" y="2155951"/>
        <a:ext cx="281156" cy="5234"/>
      </dsp:txXfrm>
    </dsp:sp>
    <dsp:sp modelId="{149B1BA3-7CEC-47FF-916B-625AA1824D2D}">
      <dsp:nvSpPr>
        <dsp:cNvPr id="0" name=""/>
        <dsp:cNvSpPr/>
      </dsp:nvSpPr>
      <dsp:spPr>
        <a:xfrm>
          <a:off x="5604755" y="548401"/>
          <a:ext cx="2275898" cy="1365538"/>
        </a:xfrm>
        <a:prstGeom prst="rect">
          <a:avLst/>
        </a:prstGeom>
        <a:solidFill>
          <a:schemeClr val="accent4">
            <a:lumMod val="20000"/>
            <a:lumOff val="8000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rPr>
            <a:t>Coping Strategies: Provides practical skills to regain control.</a:t>
          </a:r>
        </a:p>
      </dsp:txBody>
      <dsp:txXfrm>
        <a:off x="5604755" y="548401"/>
        <a:ext cx="2275898" cy="1365538"/>
      </dsp:txXfrm>
    </dsp:sp>
    <dsp:sp modelId="{4046C9E7-FB87-4FD0-9704-B44D27733396}">
      <dsp:nvSpPr>
        <dsp:cNvPr id="0" name=""/>
        <dsp:cNvSpPr/>
      </dsp:nvSpPr>
      <dsp:spPr>
        <a:xfrm>
          <a:off x="2280144" y="3074446"/>
          <a:ext cx="492856" cy="91440"/>
        </a:xfrm>
        <a:custGeom>
          <a:avLst/>
          <a:gdLst/>
          <a:ahLst/>
          <a:cxnLst/>
          <a:rect l="0" t="0" r="0" b="0"/>
          <a:pathLst>
            <a:path>
              <a:moveTo>
                <a:pt x="0" y="45720"/>
              </a:moveTo>
              <a:lnTo>
                <a:pt x="492856"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13486" y="3117549"/>
        <a:ext cx="26172" cy="5234"/>
      </dsp:txXfrm>
    </dsp:sp>
    <dsp:sp modelId="{D331D123-0E54-42C4-B8EA-71694AC2803B}">
      <dsp:nvSpPr>
        <dsp:cNvPr id="0" name=""/>
        <dsp:cNvSpPr/>
      </dsp:nvSpPr>
      <dsp:spPr>
        <a:xfrm>
          <a:off x="6045" y="2437397"/>
          <a:ext cx="2275898" cy="1365538"/>
        </a:xfrm>
        <a:prstGeom prst="rect">
          <a:avLst/>
        </a:prstGeom>
        <a:solidFill>
          <a:schemeClr val="accent5">
            <a:lumMod val="20000"/>
            <a:lumOff val="8000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Connection to Resources: Links to animal recovery and support services.</a:t>
          </a:r>
        </a:p>
      </dsp:txBody>
      <dsp:txXfrm>
        <a:off x="6045" y="2437397"/>
        <a:ext cx="2275898" cy="1365538"/>
      </dsp:txXfrm>
    </dsp:sp>
    <dsp:sp modelId="{980E97E2-271F-4BAF-BD6C-80643A1DA52D}">
      <dsp:nvSpPr>
        <dsp:cNvPr id="0" name=""/>
        <dsp:cNvSpPr/>
      </dsp:nvSpPr>
      <dsp:spPr>
        <a:xfrm>
          <a:off x="5079499" y="3074446"/>
          <a:ext cx="492856" cy="91440"/>
        </a:xfrm>
        <a:custGeom>
          <a:avLst/>
          <a:gdLst/>
          <a:ahLst/>
          <a:cxnLst/>
          <a:rect l="0" t="0" r="0" b="0"/>
          <a:pathLst>
            <a:path>
              <a:moveTo>
                <a:pt x="0" y="45720"/>
              </a:moveTo>
              <a:lnTo>
                <a:pt x="492856"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12841" y="3117549"/>
        <a:ext cx="26172" cy="5234"/>
      </dsp:txXfrm>
    </dsp:sp>
    <dsp:sp modelId="{A8AB0CFF-565C-440E-8921-A2AD70A0B3EF}">
      <dsp:nvSpPr>
        <dsp:cNvPr id="0" name=""/>
        <dsp:cNvSpPr/>
      </dsp:nvSpPr>
      <dsp:spPr>
        <a:xfrm>
          <a:off x="2805400" y="2437397"/>
          <a:ext cx="2275898" cy="1365538"/>
        </a:xfrm>
        <a:prstGeom prst="rect">
          <a:avLst/>
        </a:prstGeom>
        <a:solidFill>
          <a:schemeClr val="accent6">
            <a:lumMod val="20000"/>
            <a:lumOff val="80000"/>
          </a:schemeClr>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rPr>
            <a:t>Trauma-Informed Care: Validates emotional impact with empathy.</a:t>
          </a:r>
        </a:p>
      </dsp:txBody>
      <dsp:txXfrm>
        <a:off x="2805400" y="2437397"/>
        <a:ext cx="2275898" cy="1365538"/>
      </dsp:txXfrm>
    </dsp:sp>
    <dsp:sp modelId="{B9F3842D-3A4D-4103-B18B-DAA7FA9B173C}">
      <dsp:nvSpPr>
        <dsp:cNvPr id="0" name=""/>
        <dsp:cNvSpPr/>
      </dsp:nvSpPr>
      <dsp:spPr>
        <a:xfrm>
          <a:off x="5604755" y="2437397"/>
          <a:ext cx="2275898" cy="1365538"/>
        </a:xfrm>
        <a:prstGeom prst="rect">
          <a:avLst/>
        </a:prstGeom>
        <a:solidFill>
          <a:schemeClr val="accent1">
            <a:lumMod val="20000"/>
            <a:lumOff val="8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521" tIns="117061" rIns="111521" bIns="117061"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Prevention of Secondary Trauma: Reduces the risk of PTSD and substance misuse. </a:t>
          </a:r>
        </a:p>
      </dsp:txBody>
      <dsp:txXfrm>
        <a:off x="5604755" y="2437397"/>
        <a:ext cx="2275898" cy="136553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9FD9A-9B4B-4BA5-8804-00DBB4A63EA4}">
      <dsp:nvSpPr>
        <dsp:cNvPr id="0" name=""/>
        <dsp:cNvSpPr/>
      </dsp:nvSpPr>
      <dsp:spPr>
        <a:xfrm>
          <a:off x="0" y="453546"/>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755650">
            <a:lnSpc>
              <a:spcPct val="90000"/>
            </a:lnSpc>
            <a:spcBef>
              <a:spcPct val="0"/>
            </a:spcBef>
            <a:spcAft>
              <a:spcPct val="35000"/>
            </a:spcAft>
            <a:buNone/>
          </a:pPr>
          <a:r>
            <a:rPr lang="en-US" sz="1700" kern="1200" dirty="0"/>
            <a:t>Train interested DBHRT members in mass casualty response.</a:t>
          </a:r>
        </a:p>
      </dsp:txBody>
      <dsp:txXfrm>
        <a:off x="0" y="1764710"/>
        <a:ext cx="2464593" cy="2070258"/>
      </dsp:txXfrm>
    </dsp:sp>
    <dsp:sp modelId="{3EEB28E7-94B3-4554-914E-AFF7C8650A34}">
      <dsp:nvSpPr>
        <dsp:cNvPr id="0" name=""/>
        <dsp:cNvSpPr/>
      </dsp:nvSpPr>
      <dsp:spPr>
        <a:xfrm>
          <a:off x="714732" y="798589"/>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6323" y="950180"/>
        <a:ext cx="731947" cy="731947"/>
      </dsp:txXfrm>
    </dsp:sp>
    <dsp:sp modelId="{F410989E-DD77-4668-AB0F-2DC3945D25CB}">
      <dsp:nvSpPr>
        <dsp:cNvPr id="0" name=""/>
        <dsp:cNvSpPr/>
      </dsp:nvSpPr>
      <dsp:spPr>
        <a:xfrm>
          <a:off x="0" y="3903905"/>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213C4E-70F5-4952-9AD4-EEF70C7B947C}">
      <dsp:nvSpPr>
        <dsp:cNvPr id="0" name=""/>
        <dsp:cNvSpPr/>
      </dsp:nvSpPr>
      <dsp:spPr>
        <a:xfrm>
          <a:off x="2711053" y="453546"/>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755650">
            <a:lnSpc>
              <a:spcPct val="90000"/>
            </a:lnSpc>
            <a:spcBef>
              <a:spcPct val="0"/>
            </a:spcBef>
            <a:spcAft>
              <a:spcPct val="35000"/>
            </a:spcAft>
            <a:buNone/>
          </a:pPr>
          <a:r>
            <a:rPr lang="en-US" sz="1700" kern="1200" dirty="0"/>
            <a:t>Utilize a form requested by the state Medical Examiner’s Office at the time of a mass casualty response.</a:t>
          </a:r>
        </a:p>
      </dsp:txBody>
      <dsp:txXfrm>
        <a:off x="2711053" y="1764710"/>
        <a:ext cx="2464593" cy="2070258"/>
      </dsp:txXfrm>
    </dsp:sp>
    <dsp:sp modelId="{C86D40DE-0543-4CDD-815B-E8D3D03F5B8F}">
      <dsp:nvSpPr>
        <dsp:cNvPr id="0" name=""/>
        <dsp:cNvSpPr/>
      </dsp:nvSpPr>
      <dsp:spPr>
        <a:xfrm>
          <a:off x="3425785" y="798589"/>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77376" y="950180"/>
        <a:ext cx="731947" cy="731947"/>
      </dsp:txXfrm>
    </dsp:sp>
    <dsp:sp modelId="{09909B73-D444-4160-ABA9-2210938C0970}">
      <dsp:nvSpPr>
        <dsp:cNvPr id="0" name=""/>
        <dsp:cNvSpPr/>
      </dsp:nvSpPr>
      <dsp:spPr>
        <a:xfrm>
          <a:off x="2711053" y="3903905"/>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43372-5BA3-4D80-8445-CB5D1C43295D}">
      <dsp:nvSpPr>
        <dsp:cNvPr id="0" name=""/>
        <dsp:cNvSpPr/>
      </dsp:nvSpPr>
      <dsp:spPr>
        <a:xfrm>
          <a:off x="5422106" y="453546"/>
          <a:ext cx="2464593" cy="345043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149" tIns="330200" rIns="192149" bIns="330200" numCol="1" spcCol="1270" anchor="t" anchorCtr="0">
          <a:noAutofit/>
        </a:bodyPr>
        <a:lstStyle/>
        <a:p>
          <a:pPr marL="0" lvl="0" indent="0" algn="l" defTabSz="755650">
            <a:lnSpc>
              <a:spcPct val="90000"/>
            </a:lnSpc>
            <a:spcBef>
              <a:spcPct val="0"/>
            </a:spcBef>
            <a:spcAft>
              <a:spcPct val="35000"/>
            </a:spcAft>
            <a:buNone/>
          </a:pPr>
          <a:r>
            <a:rPr lang="en-US" sz="1700" kern="1200" dirty="0"/>
            <a:t>Work at the direction of the State Medical Examiner’s Office to support staff and families of the deceased. </a:t>
          </a:r>
        </a:p>
      </dsp:txBody>
      <dsp:txXfrm>
        <a:off x="5422106" y="1764710"/>
        <a:ext cx="2464593" cy="2070258"/>
      </dsp:txXfrm>
    </dsp:sp>
    <dsp:sp modelId="{555A0738-6BBB-4480-8877-8174B1987684}">
      <dsp:nvSpPr>
        <dsp:cNvPr id="0" name=""/>
        <dsp:cNvSpPr/>
      </dsp:nvSpPr>
      <dsp:spPr>
        <a:xfrm>
          <a:off x="6136838" y="798589"/>
          <a:ext cx="1035129" cy="1035129"/>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703" tIns="12700" rIns="8070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88429" y="950180"/>
        <a:ext cx="731947" cy="731947"/>
      </dsp:txXfrm>
    </dsp:sp>
    <dsp:sp modelId="{AAE1D24A-D6A2-4FAA-B181-BBDB75CC58C4}">
      <dsp:nvSpPr>
        <dsp:cNvPr id="0" name=""/>
        <dsp:cNvSpPr/>
      </dsp:nvSpPr>
      <dsp:spPr>
        <a:xfrm>
          <a:off x="5422106" y="3903905"/>
          <a:ext cx="2464593"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7F2A5-006B-445B-AD9C-F5B3584A6C69}">
      <dsp:nvSpPr>
        <dsp:cNvPr id="0" name=""/>
        <dsp:cNvSpPr/>
      </dsp:nvSpPr>
      <dsp:spPr>
        <a:xfrm>
          <a:off x="0" y="1825"/>
          <a:ext cx="7886700" cy="9252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A83778-A32B-4B7E-83D8-87D77C4E8BAE}">
      <dsp:nvSpPr>
        <dsp:cNvPr id="0" name=""/>
        <dsp:cNvSpPr/>
      </dsp:nvSpPr>
      <dsp:spPr>
        <a:xfrm>
          <a:off x="279882" y="210002"/>
          <a:ext cx="508877" cy="5088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22C444-ED76-4C36-B462-AD5C470F3080}">
      <dsp:nvSpPr>
        <dsp:cNvPr id="0" name=""/>
        <dsp:cNvSpPr/>
      </dsp:nvSpPr>
      <dsp:spPr>
        <a:xfrm>
          <a:off x="1068641" y="1825"/>
          <a:ext cx="6818058" cy="925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920" tIns="97920" rIns="97920" bIns="97920" numCol="1" spcCol="1270" anchor="ctr" anchorCtr="0">
          <a:noAutofit/>
        </a:bodyPr>
        <a:lstStyle/>
        <a:p>
          <a:pPr marL="0" lvl="0" indent="0" algn="l" defTabSz="800100">
            <a:lnSpc>
              <a:spcPct val="100000"/>
            </a:lnSpc>
            <a:spcBef>
              <a:spcPct val="0"/>
            </a:spcBef>
            <a:spcAft>
              <a:spcPct val="35000"/>
            </a:spcAft>
            <a:buNone/>
          </a:pPr>
          <a:r>
            <a:rPr lang="en-US" sz="1800" kern="1200" dirty="0"/>
            <a:t>A new </a:t>
          </a:r>
          <a:r>
            <a:rPr lang="en-US" sz="1800" b="1" kern="1200" dirty="0">
              <a:hlinkClick xmlns:r="http://schemas.openxmlformats.org/officeDocument/2006/relationships" r:id="rId3"/>
            </a:rPr>
            <a:t>sign-up form</a:t>
          </a:r>
          <a:r>
            <a:rPr lang="en-US" sz="1800" b="1" kern="1200" dirty="0"/>
            <a:t> </a:t>
          </a:r>
          <a:r>
            <a:rPr lang="en-US" sz="1800" kern="1200" dirty="0"/>
            <a:t>has been created for state fiscal year 2027.</a:t>
          </a:r>
        </a:p>
      </dsp:txBody>
      <dsp:txXfrm>
        <a:off x="1068641" y="1825"/>
        <a:ext cx="6818058" cy="925230"/>
      </dsp:txXfrm>
    </dsp:sp>
    <dsp:sp modelId="{8B9751A7-33EA-479A-BCE3-396A159B6B64}">
      <dsp:nvSpPr>
        <dsp:cNvPr id="0" name=""/>
        <dsp:cNvSpPr/>
      </dsp:nvSpPr>
      <dsp:spPr>
        <a:xfrm>
          <a:off x="0" y="1158364"/>
          <a:ext cx="7886700" cy="9252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EF41BD-5520-4E3C-A4FD-C68F81625B22}">
      <dsp:nvSpPr>
        <dsp:cNvPr id="0" name=""/>
        <dsp:cNvSpPr/>
      </dsp:nvSpPr>
      <dsp:spPr>
        <a:xfrm>
          <a:off x="279882" y="1366541"/>
          <a:ext cx="508877" cy="508877"/>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D280AA-F1FF-4658-BB14-05D724E97C6B}">
      <dsp:nvSpPr>
        <dsp:cNvPr id="0" name=""/>
        <dsp:cNvSpPr/>
      </dsp:nvSpPr>
      <dsp:spPr>
        <a:xfrm>
          <a:off x="1068641" y="1158364"/>
          <a:ext cx="6818058" cy="925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920" tIns="97920" rIns="97920" bIns="97920" numCol="1" spcCol="1270" anchor="ctr" anchorCtr="0">
          <a:noAutofit/>
        </a:bodyPr>
        <a:lstStyle/>
        <a:p>
          <a:pPr marL="0" lvl="0" indent="0" algn="l" defTabSz="800100">
            <a:lnSpc>
              <a:spcPct val="100000"/>
            </a:lnSpc>
            <a:spcBef>
              <a:spcPct val="0"/>
            </a:spcBef>
            <a:spcAft>
              <a:spcPct val="35000"/>
            </a:spcAft>
            <a:buNone/>
          </a:pPr>
          <a:r>
            <a:rPr lang="en-US" sz="1800" b="1" kern="1200"/>
            <a:t>If you had previously signed-up on the SFY 2026 form, please sign-up again on the new form</a:t>
          </a:r>
          <a:r>
            <a:rPr lang="en-US" sz="1800" kern="1200"/>
            <a:t>. </a:t>
          </a:r>
        </a:p>
      </dsp:txBody>
      <dsp:txXfrm>
        <a:off x="1068641" y="1158364"/>
        <a:ext cx="6818058" cy="925230"/>
      </dsp:txXfrm>
    </dsp:sp>
    <dsp:sp modelId="{74CFD1D1-2875-4888-92D2-4CF403CC84F6}">
      <dsp:nvSpPr>
        <dsp:cNvPr id="0" name=""/>
        <dsp:cNvSpPr/>
      </dsp:nvSpPr>
      <dsp:spPr>
        <a:xfrm>
          <a:off x="0" y="2314902"/>
          <a:ext cx="7886700" cy="9252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C4AB8C-236F-4C8F-87D3-F35277D1A3CA}">
      <dsp:nvSpPr>
        <dsp:cNvPr id="0" name=""/>
        <dsp:cNvSpPr/>
      </dsp:nvSpPr>
      <dsp:spPr>
        <a:xfrm>
          <a:off x="279882" y="2523079"/>
          <a:ext cx="508877" cy="508877"/>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21F335-6FAE-46C4-940A-3671AC37CDB2}">
      <dsp:nvSpPr>
        <dsp:cNvPr id="0" name=""/>
        <dsp:cNvSpPr/>
      </dsp:nvSpPr>
      <dsp:spPr>
        <a:xfrm>
          <a:off x="1068641" y="2314902"/>
          <a:ext cx="6818058" cy="925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920" tIns="97920" rIns="97920" bIns="97920" numCol="1" spcCol="1270" anchor="ctr" anchorCtr="0">
          <a:noAutofit/>
        </a:bodyPr>
        <a:lstStyle/>
        <a:p>
          <a:pPr marL="0" lvl="0" indent="0" algn="l" defTabSz="800100">
            <a:lnSpc>
              <a:spcPct val="100000"/>
            </a:lnSpc>
            <a:spcBef>
              <a:spcPct val="0"/>
            </a:spcBef>
            <a:spcAft>
              <a:spcPct val="35000"/>
            </a:spcAft>
            <a:buNone/>
          </a:pPr>
          <a:r>
            <a:rPr lang="en-US" sz="1800" kern="1200" dirty="0"/>
            <a:t>Every year, a new form will be made. Please sign-up once yearly. </a:t>
          </a:r>
        </a:p>
      </dsp:txBody>
      <dsp:txXfrm>
        <a:off x="1068641" y="2314902"/>
        <a:ext cx="6818058" cy="925230"/>
      </dsp:txXfrm>
    </dsp:sp>
    <dsp:sp modelId="{C49E7857-4C70-4036-9672-BC5DED770BFB}">
      <dsp:nvSpPr>
        <dsp:cNvPr id="0" name=""/>
        <dsp:cNvSpPr/>
      </dsp:nvSpPr>
      <dsp:spPr>
        <a:xfrm>
          <a:off x="0" y="3471441"/>
          <a:ext cx="7886700" cy="9252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869ABF-FE87-4249-B235-7A1781AACE61}">
      <dsp:nvSpPr>
        <dsp:cNvPr id="0" name=""/>
        <dsp:cNvSpPr/>
      </dsp:nvSpPr>
      <dsp:spPr>
        <a:xfrm>
          <a:off x="279882" y="3679618"/>
          <a:ext cx="508877" cy="508877"/>
        </a:xfrm>
        <a:prstGeom prst="rect">
          <a:avLst/>
        </a:prstGeom>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6F7B1C-63BA-41B0-A71E-5E7A30059CA2}">
      <dsp:nvSpPr>
        <dsp:cNvPr id="0" name=""/>
        <dsp:cNvSpPr/>
      </dsp:nvSpPr>
      <dsp:spPr>
        <a:xfrm>
          <a:off x="1068641" y="3471441"/>
          <a:ext cx="6818058" cy="925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920" tIns="97920" rIns="97920" bIns="97920" numCol="1" spcCol="1270" anchor="ctr" anchorCtr="0">
          <a:noAutofit/>
        </a:bodyPr>
        <a:lstStyle/>
        <a:p>
          <a:pPr marL="0" lvl="0" indent="0" algn="l" defTabSz="800100">
            <a:lnSpc>
              <a:spcPct val="100000"/>
            </a:lnSpc>
            <a:spcBef>
              <a:spcPct val="0"/>
            </a:spcBef>
            <a:spcAft>
              <a:spcPct val="35000"/>
            </a:spcAft>
            <a:buNone/>
          </a:pPr>
          <a:r>
            <a:rPr lang="en-US" sz="1800" kern="1200" dirty="0"/>
            <a:t>The new form can be found on the Behavioral Health Town Hall section of the </a:t>
          </a:r>
          <a:r>
            <a:rPr lang="en-US" sz="1800" b="1" kern="1200" dirty="0">
              <a:hlinkClick xmlns:r="http://schemas.openxmlformats.org/officeDocument/2006/relationships" r:id="rId10"/>
            </a:rPr>
            <a:t>Behavioral Health Service System</a:t>
          </a:r>
          <a:r>
            <a:rPr lang="en-US" sz="1800" kern="1200" dirty="0"/>
            <a:t> webpage.</a:t>
          </a:r>
        </a:p>
      </dsp:txBody>
      <dsp:txXfrm>
        <a:off x="1068641" y="3471441"/>
        <a:ext cx="6818058" cy="9252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A9DC96-2212-4354-A771-21755E283CAB}" type="datetimeFigureOut">
              <a:rPr lang="en-US" smtClean="0"/>
              <a:t>10/22/2026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296065-98C5-449E-BE8B-CF4D7241AC0B}" type="slidenum">
              <a:rPr lang="en-US" smtClean="0"/>
              <a:t>‹#›</a:t>
            </a:fld>
            <a:endParaRPr lang="en-US"/>
          </a:p>
        </p:txBody>
      </p:sp>
    </p:spTree>
    <p:extLst>
      <p:ext uri="{BB962C8B-B14F-4D97-AF65-F5344CB8AC3E}">
        <p14:creationId xmlns:p14="http://schemas.microsoft.com/office/powerpoint/2010/main" val="4082041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Emergency Support Function (ESF) is a mechanism within the United States National Response Framework (NRF) that coordinates critical services and resources during an emergency or disaster. Each ESF represents a specific area of response, such as transportation, communications, or public health, and brings together relevant federal agencies, state and local governments, non-profit organizations, and private-sector partners to provide comprehensive support in times of need.</a:t>
            </a:r>
          </a:p>
        </p:txBody>
      </p:sp>
      <p:sp>
        <p:nvSpPr>
          <p:cNvPr id="4" name="Slide Number Placeholder 3"/>
          <p:cNvSpPr>
            <a:spLocks noGrp="1"/>
          </p:cNvSpPr>
          <p:nvPr>
            <p:ph type="sldNum" sz="quarter" idx="5"/>
          </p:nvPr>
        </p:nvSpPr>
        <p:spPr/>
        <p:txBody>
          <a:bodyPr/>
          <a:lstStyle/>
          <a:p>
            <a:fld id="{A30B276F-2BE0-49E6-9FF0-E6480DB6506F}" type="slidenum">
              <a:rPr lang="en-US" smtClean="0"/>
              <a:t>31</a:t>
            </a:fld>
            <a:endParaRPr lang="en-US"/>
          </a:p>
        </p:txBody>
      </p:sp>
    </p:spTree>
    <p:extLst>
      <p:ext uri="{BB962C8B-B14F-4D97-AF65-F5344CB8AC3E}">
        <p14:creationId xmlns:p14="http://schemas.microsoft.com/office/powerpoint/2010/main" val="2385944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100000">
              <a:schemeClr val="accent1"/>
            </a:gs>
            <a:gs pos="0">
              <a:schemeClr val="accent2"/>
            </a:gs>
          </a:gsLst>
          <a:lin ang="1500000" scaled="0"/>
        </a:gradFill>
        <a:effectLst/>
      </p:bgPr>
    </p:bg>
    <p:spTree>
      <p:nvGrpSpPr>
        <p:cNvPr id="1" name=""/>
        <p:cNvGrpSpPr/>
        <p:nvPr/>
      </p:nvGrpSpPr>
      <p:grpSpPr>
        <a:xfrm>
          <a:off x="0" y="0"/>
          <a:ext cx="0" cy="0"/>
          <a:chOff x="0" y="0"/>
          <a:chExt cx="0" cy="0"/>
        </a:xfrm>
      </p:grpSpPr>
      <p:sp>
        <p:nvSpPr>
          <p:cNvPr id="18" name="Rectangle: Single Corner Snipped 7">
            <a:extLst>
              <a:ext uri="{FF2B5EF4-FFF2-40B4-BE49-F238E27FC236}">
                <a16:creationId xmlns:a16="http://schemas.microsoft.com/office/drawing/2014/main" id="{8D3074BB-7C30-E9D5-C427-539FE1486888}"/>
              </a:ext>
            </a:extLst>
          </p:cNvPr>
          <p:cNvSpPr/>
          <p:nvPr userDrawn="1"/>
        </p:nvSpPr>
        <p:spPr>
          <a:xfrm rot="16200000" flipV="1">
            <a:off x="1179781" y="-1156946"/>
            <a:ext cx="6766870" cy="9715018"/>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0 w 6593601"/>
              <a:gd name="connsiteY0" fmla="*/ 0 h 6894095"/>
              <a:gd name="connsiteX1" fmla="*/ 5119718 w 6593601"/>
              <a:gd name="connsiteY1" fmla="*/ 12032 h 6894095"/>
              <a:gd name="connsiteX2" fmla="*/ 5607013 w 6593601"/>
              <a:gd name="connsiteY2" fmla="*/ 800117 h 6894095"/>
              <a:gd name="connsiteX3" fmla="*/ 5895771 w 6593601"/>
              <a:gd name="connsiteY3" fmla="*/ 2352981 h 6894095"/>
              <a:gd name="connsiteX4" fmla="*/ 6316876 w 6593601"/>
              <a:gd name="connsiteY4" fmla="*/ 3772708 h 6894095"/>
              <a:gd name="connsiteX5" fmla="*/ 6389064 w 6593601"/>
              <a:gd name="connsiteY5" fmla="*/ 5878233 h 6894095"/>
              <a:gd name="connsiteX6" fmla="*/ 6593601 w 6593601"/>
              <a:gd name="connsiteY6" fmla="*/ 6882064 h 6894095"/>
              <a:gd name="connsiteX7" fmla="*/ 1275644 w 6593601"/>
              <a:gd name="connsiteY7" fmla="*/ 6894095 h 6894095"/>
              <a:gd name="connsiteX8" fmla="*/ 0 w 6593601"/>
              <a:gd name="connsiteY8" fmla="*/ 0 h 6894095"/>
              <a:gd name="connsiteX0" fmla="*/ 22578 w 6616179"/>
              <a:gd name="connsiteY0" fmla="*/ 0 h 6882806"/>
              <a:gd name="connsiteX1" fmla="*/ 5142296 w 6616179"/>
              <a:gd name="connsiteY1" fmla="*/ 12032 h 6882806"/>
              <a:gd name="connsiteX2" fmla="*/ 5629591 w 6616179"/>
              <a:gd name="connsiteY2" fmla="*/ 800117 h 6882806"/>
              <a:gd name="connsiteX3" fmla="*/ 5918349 w 6616179"/>
              <a:gd name="connsiteY3" fmla="*/ 2352981 h 6882806"/>
              <a:gd name="connsiteX4" fmla="*/ 6339454 w 6616179"/>
              <a:gd name="connsiteY4" fmla="*/ 3772708 h 6882806"/>
              <a:gd name="connsiteX5" fmla="*/ 6411642 w 6616179"/>
              <a:gd name="connsiteY5" fmla="*/ 5878233 h 6882806"/>
              <a:gd name="connsiteX6" fmla="*/ 6616179 w 6616179"/>
              <a:gd name="connsiteY6" fmla="*/ 6882064 h 6882806"/>
              <a:gd name="connsiteX7" fmla="*/ 0 w 6616179"/>
              <a:gd name="connsiteY7" fmla="*/ 6882806 h 6882806"/>
              <a:gd name="connsiteX8" fmla="*/ 22578 w 6616179"/>
              <a:gd name="connsiteY8" fmla="*/ 0 h 6882806"/>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21835 h 6903899"/>
              <a:gd name="connsiteX1" fmla="*/ 5119719 w 6616179"/>
              <a:gd name="connsiteY1" fmla="*/ 0 h 6903899"/>
              <a:gd name="connsiteX2" fmla="*/ 5629591 w 6616179"/>
              <a:gd name="connsiteY2" fmla="*/ 821952 h 6903899"/>
              <a:gd name="connsiteX3" fmla="*/ 5918349 w 6616179"/>
              <a:gd name="connsiteY3" fmla="*/ 2374816 h 6903899"/>
              <a:gd name="connsiteX4" fmla="*/ 6339454 w 6616179"/>
              <a:gd name="connsiteY4" fmla="*/ 3794543 h 6903899"/>
              <a:gd name="connsiteX5" fmla="*/ 6411642 w 6616179"/>
              <a:gd name="connsiteY5" fmla="*/ 5900068 h 6903899"/>
              <a:gd name="connsiteX6" fmla="*/ 6616179 w 6616179"/>
              <a:gd name="connsiteY6" fmla="*/ 6903899 h 6903899"/>
              <a:gd name="connsiteX7" fmla="*/ 0 w 6616179"/>
              <a:gd name="connsiteY7" fmla="*/ 6893352 h 6903899"/>
              <a:gd name="connsiteX8" fmla="*/ 22578 w 6616179"/>
              <a:gd name="connsiteY8" fmla="*/ 21835 h 6903899"/>
              <a:gd name="connsiteX0" fmla="*/ 9892 w 6637360"/>
              <a:gd name="connsiteY0" fmla="*/ 21835 h 6903899"/>
              <a:gd name="connsiteX1" fmla="*/ 5140900 w 6637360"/>
              <a:gd name="connsiteY1" fmla="*/ 0 h 6903899"/>
              <a:gd name="connsiteX2" fmla="*/ 5650772 w 6637360"/>
              <a:gd name="connsiteY2" fmla="*/ 821952 h 6903899"/>
              <a:gd name="connsiteX3" fmla="*/ 5939530 w 6637360"/>
              <a:gd name="connsiteY3" fmla="*/ 2374816 h 6903899"/>
              <a:gd name="connsiteX4" fmla="*/ 6360635 w 6637360"/>
              <a:gd name="connsiteY4" fmla="*/ 3794543 h 6903899"/>
              <a:gd name="connsiteX5" fmla="*/ 6432823 w 6637360"/>
              <a:gd name="connsiteY5" fmla="*/ 5900068 h 6903899"/>
              <a:gd name="connsiteX6" fmla="*/ 6637360 w 6637360"/>
              <a:gd name="connsiteY6" fmla="*/ 6903899 h 6903899"/>
              <a:gd name="connsiteX7" fmla="*/ 21181 w 6637360"/>
              <a:gd name="connsiteY7" fmla="*/ 6893352 h 6903899"/>
              <a:gd name="connsiteX8" fmla="*/ 9892 w 6637360"/>
              <a:gd name="connsiteY8" fmla="*/ 21835 h 6903899"/>
              <a:gd name="connsiteX0" fmla="*/ 11475 w 6638943"/>
              <a:gd name="connsiteY0" fmla="*/ 21835 h 6903899"/>
              <a:gd name="connsiteX1" fmla="*/ 5142483 w 6638943"/>
              <a:gd name="connsiteY1" fmla="*/ 0 h 6903899"/>
              <a:gd name="connsiteX2" fmla="*/ 5652355 w 6638943"/>
              <a:gd name="connsiteY2" fmla="*/ 821952 h 6903899"/>
              <a:gd name="connsiteX3" fmla="*/ 5941113 w 6638943"/>
              <a:gd name="connsiteY3" fmla="*/ 2374816 h 6903899"/>
              <a:gd name="connsiteX4" fmla="*/ 6362218 w 6638943"/>
              <a:gd name="connsiteY4" fmla="*/ 3794543 h 6903899"/>
              <a:gd name="connsiteX5" fmla="*/ 6434406 w 6638943"/>
              <a:gd name="connsiteY5" fmla="*/ 5900068 h 6903899"/>
              <a:gd name="connsiteX6" fmla="*/ 6638943 w 6638943"/>
              <a:gd name="connsiteY6" fmla="*/ 6903899 h 6903899"/>
              <a:gd name="connsiteX7" fmla="*/ 22764 w 6638943"/>
              <a:gd name="connsiteY7" fmla="*/ 6893352 h 6903899"/>
              <a:gd name="connsiteX8" fmla="*/ 11475 w 6638943"/>
              <a:gd name="connsiteY8" fmla="*/ 21835 h 6903899"/>
              <a:gd name="connsiteX0" fmla="*/ 0 w 6627468"/>
              <a:gd name="connsiteY0" fmla="*/ 21835 h 6903899"/>
              <a:gd name="connsiteX1" fmla="*/ 5131008 w 6627468"/>
              <a:gd name="connsiteY1" fmla="*/ 0 h 6903899"/>
              <a:gd name="connsiteX2" fmla="*/ 5640880 w 6627468"/>
              <a:gd name="connsiteY2" fmla="*/ 821952 h 6903899"/>
              <a:gd name="connsiteX3" fmla="*/ 5929638 w 6627468"/>
              <a:gd name="connsiteY3" fmla="*/ 2374816 h 6903899"/>
              <a:gd name="connsiteX4" fmla="*/ 6350743 w 6627468"/>
              <a:gd name="connsiteY4" fmla="*/ 3794543 h 6903899"/>
              <a:gd name="connsiteX5" fmla="*/ 6422931 w 6627468"/>
              <a:gd name="connsiteY5" fmla="*/ 5900068 h 6903899"/>
              <a:gd name="connsiteX6" fmla="*/ 6627468 w 6627468"/>
              <a:gd name="connsiteY6" fmla="*/ 6903899 h 6903899"/>
              <a:gd name="connsiteX7" fmla="*/ 11289 w 6627468"/>
              <a:gd name="connsiteY7" fmla="*/ 6893352 h 6903899"/>
              <a:gd name="connsiteX8" fmla="*/ 0 w 6627468"/>
              <a:gd name="connsiteY8" fmla="*/ 21835 h 6903899"/>
              <a:gd name="csX0" fmla="*/ 0 w 6627468"/>
              <a:gd name="csY0" fmla="*/ 21835 h 6903899"/>
              <a:gd name="csX1" fmla="*/ 5594231 w 6627468"/>
              <a:gd name="csY1" fmla="*/ 0 h 6903899"/>
              <a:gd name="csX2" fmla="*/ 5640880 w 6627468"/>
              <a:gd name="csY2" fmla="*/ 821952 h 6903899"/>
              <a:gd name="csX3" fmla="*/ 5929638 w 6627468"/>
              <a:gd name="csY3" fmla="*/ 2374816 h 6903899"/>
              <a:gd name="csX4" fmla="*/ 6350743 w 6627468"/>
              <a:gd name="csY4" fmla="*/ 3794543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5929106 w 6627468"/>
              <a:gd name="csY2" fmla="*/ 851282 h 6903899"/>
              <a:gd name="csX3" fmla="*/ 5929638 w 6627468"/>
              <a:gd name="csY3" fmla="*/ 2374816 h 6903899"/>
              <a:gd name="csX4" fmla="*/ 6350743 w 6627468"/>
              <a:gd name="csY4" fmla="*/ 3794543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5929106 w 6627468"/>
              <a:gd name="csY2" fmla="*/ 851282 h 6903899"/>
              <a:gd name="csX3" fmla="*/ 6186984 w 6627468"/>
              <a:gd name="csY3" fmla="*/ 2374816 h 6903899"/>
              <a:gd name="csX4" fmla="*/ 6350743 w 6627468"/>
              <a:gd name="csY4" fmla="*/ 3794543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5929106 w 6627468"/>
              <a:gd name="csY2" fmla="*/ 851282 h 6903899"/>
              <a:gd name="csX3" fmla="*/ 6186984 w 6627468"/>
              <a:gd name="csY3" fmla="*/ 2374816 h 6903899"/>
              <a:gd name="csX4" fmla="*/ 6381625 w 6627468"/>
              <a:gd name="csY4" fmla="*/ 3794543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5929106 w 6627468"/>
              <a:gd name="csY2" fmla="*/ 851282 h 6903899"/>
              <a:gd name="csX3" fmla="*/ 6186984 w 6627468"/>
              <a:gd name="csY3" fmla="*/ 2374816 h 6903899"/>
              <a:gd name="csX4" fmla="*/ 6556620 w 6627468"/>
              <a:gd name="csY4" fmla="*/ 3779878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6083514 w 6627468"/>
              <a:gd name="csY2" fmla="*/ 873279 h 6903899"/>
              <a:gd name="csX3" fmla="*/ 6186984 w 6627468"/>
              <a:gd name="csY3" fmla="*/ 2374816 h 6903899"/>
              <a:gd name="csX4" fmla="*/ 6556620 w 6627468"/>
              <a:gd name="csY4" fmla="*/ 3779878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594231 w 6627468"/>
              <a:gd name="csY1" fmla="*/ 0 h 6903899"/>
              <a:gd name="csX2" fmla="*/ 6083514 w 6627468"/>
              <a:gd name="csY2" fmla="*/ 873279 h 6903899"/>
              <a:gd name="csX3" fmla="*/ 6186984 w 6627468"/>
              <a:gd name="csY3" fmla="*/ 2374816 h 6903899"/>
              <a:gd name="csX4" fmla="*/ 6556620 w 6627468"/>
              <a:gd name="csY4" fmla="*/ 3779878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800108 w 6627468"/>
              <a:gd name="csY1" fmla="*/ 0 h 6903899"/>
              <a:gd name="csX2" fmla="*/ 6083514 w 6627468"/>
              <a:gd name="csY2" fmla="*/ 873279 h 6903899"/>
              <a:gd name="csX3" fmla="*/ 6186984 w 6627468"/>
              <a:gd name="csY3" fmla="*/ 2374816 h 6903899"/>
              <a:gd name="csX4" fmla="*/ 6556620 w 6627468"/>
              <a:gd name="csY4" fmla="*/ 3779878 h 6903899"/>
              <a:gd name="csX5" fmla="*/ 6422931 w 6627468"/>
              <a:gd name="csY5" fmla="*/ 5900068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800108 w 6627468"/>
              <a:gd name="csY1" fmla="*/ 0 h 6903899"/>
              <a:gd name="csX2" fmla="*/ 6083514 w 6627468"/>
              <a:gd name="csY2" fmla="*/ 873279 h 6903899"/>
              <a:gd name="csX3" fmla="*/ 6186984 w 6627468"/>
              <a:gd name="csY3" fmla="*/ 2374816 h 6903899"/>
              <a:gd name="csX4" fmla="*/ 6556620 w 6627468"/>
              <a:gd name="csY4" fmla="*/ 3779878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800108 w 6627468"/>
              <a:gd name="csY1" fmla="*/ 0 h 6903899"/>
              <a:gd name="csX2" fmla="*/ 6083514 w 6627468"/>
              <a:gd name="csY2" fmla="*/ 873279 h 6903899"/>
              <a:gd name="csX3" fmla="*/ 6186984 w 6627468"/>
              <a:gd name="csY3" fmla="*/ 2374816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800108 w 6627468"/>
              <a:gd name="csY1" fmla="*/ 0 h 6903899"/>
              <a:gd name="csX2" fmla="*/ 6083514 w 6627468"/>
              <a:gd name="csY2" fmla="*/ 873279 h 6903899"/>
              <a:gd name="csX3" fmla="*/ 6245902 w 6627468"/>
              <a:gd name="csY3" fmla="*/ 2425991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800108 w 6627468"/>
              <a:gd name="csY1" fmla="*/ 0 h 6903899"/>
              <a:gd name="csX2" fmla="*/ 6130650 w 6627468"/>
              <a:gd name="csY2" fmla="*/ 856221 h 6903899"/>
              <a:gd name="csX3" fmla="*/ 6245902 w 6627468"/>
              <a:gd name="csY3" fmla="*/ 2425991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30650 w 6627468"/>
              <a:gd name="csY2" fmla="*/ 856221 h 6903899"/>
              <a:gd name="csX3" fmla="*/ 6245902 w 6627468"/>
              <a:gd name="csY3" fmla="*/ 2425991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245902 w 6627468"/>
              <a:gd name="csY3" fmla="*/ 2425991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316604 w 6627468"/>
              <a:gd name="csY3" fmla="*/ 2408933 h 6903899"/>
              <a:gd name="csX4" fmla="*/ 6509484 w 6627468"/>
              <a:gd name="csY4" fmla="*/ 3967517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316604 w 6627468"/>
              <a:gd name="csY3" fmla="*/ 2408933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269470 w 6627468"/>
              <a:gd name="csY3" fmla="*/ 2417462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234119 w 6627468"/>
              <a:gd name="csY3" fmla="*/ 2408933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177785 w 6627468"/>
              <a:gd name="csY2" fmla="*/ 839163 h 6903899"/>
              <a:gd name="csX3" fmla="*/ 6186984 w 6627468"/>
              <a:gd name="csY3" fmla="*/ 2016599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236705 w 6627468"/>
              <a:gd name="csY2" fmla="*/ 847693 h 6903899"/>
              <a:gd name="csX3" fmla="*/ 6186984 w 6627468"/>
              <a:gd name="csY3" fmla="*/ 2016599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21835 h 6903899"/>
              <a:gd name="csX1" fmla="*/ 5941514 w 6627468"/>
              <a:gd name="csY1" fmla="*/ 0 h 6903899"/>
              <a:gd name="csX2" fmla="*/ 6236705 w 6627468"/>
              <a:gd name="csY2" fmla="*/ 847693 h 6903899"/>
              <a:gd name="csX3" fmla="*/ 6186984 w 6627468"/>
              <a:gd name="csY3" fmla="*/ 2016599 h 6903899"/>
              <a:gd name="csX4" fmla="*/ 6556619 w 6627468"/>
              <a:gd name="csY4" fmla="*/ 3984575 h 6903899"/>
              <a:gd name="csX5" fmla="*/ 6375796 w 6627468"/>
              <a:gd name="csY5" fmla="*/ 5635669 h 6903899"/>
              <a:gd name="csX6" fmla="*/ 6627468 w 6627468"/>
              <a:gd name="csY6" fmla="*/ 6903899 h 6903899"/>
              <a:gd name="csX7" fmla="*/ 11289 w 6627468"/>
              <a:gd name="csY7" fmla="*/ 6893352 h 6903899"/>
              <a:gd name="csX8" fmla="*/ 0 w 6627468"/>
              <a:gd name="csY8" fmla="*/ 21835 h 6903899"/>
              <a:gd name="csX0" fmla="*/ 0 w 6627468"/>
              <a:gd name="csY0" fmla="*/ 4777 h 6886841"/>
              <a:gd name="csX1" fmla="*/ 6035784 w 6627468"/>
              <a:gd name="csY1" fmla="*/ 0 h 6886841"/>
              <a:gd name="csX2" fmla="*/ 6236705 w 6627468"/>
              <a:gd name="csY2" fmla="*/ 830635 h 6886841"/>
              <a:gd name="csX3" fmla="*/ 6186984 w 6627468"/>
              <a:gd name="csY3" fmla="*/ 1999541 h 6886841"/>
              <a:gd name="csX4" fmla="*/ 6556619 w 6627468"/>
              <a:gd name="csY4" fmla="*/ 3967517 h 6886841"/>
              <a:gd name="csX5" fmla="*/ 6375796 w 6627468"/>
              <a:gd name="csY5" fmla="*/ 5618611 h 6886841"/>
              <a:gd name="csX6" fmla="*/ 6627468 w 6627468"/>
              <a:gd name="csY6" fmla="*/ 6886841 h 6886841"/>
              <a:gd name="csX7" fmla="*/ 11289 w 6627468"/>
              <a:gd name="csY7" fmla="*/ 6876294 h 6886841"/>
              <a:gd name="csX8" fmla="*/ 0 w 6627468"/>
              <a:gd name="csY8" fmla="*/ 4777 h 6886841"/>
              <a:gd name="csX0" fmla="*/ 0 w 6627468"/>
              <a:gd name="csY0" fmla="*/ 4777 h 6886841"/>
              <a:gd name="csX1" fmla="*/ 6035784 w 6627468"/>
              <a:gd name="csY1" fmla="*/ 0 h 6886841"/>
              <a:gd name="csX2" fmla="*/ 6236705 w 6627468"/>
              <a:gd name="csY2" fmla="*/ 830635 h 6886841"/>
              <a:gd name="csX3" fmla="*/ 6186984 w 6627468"/>
              <a:gd name="csY3" fmla="*/ 1999541 h 6886841"/>
              <a:gd name="csX4" fmla="*/ 6556619 w 6627468"/>
              <a:gd name="csY4" fmla="*/ 3967517 h 6886841"/>
              <a:gd name="csX5" fmla="*/ 6375796 w 6627468"/>
              <a:gd name="csY5" fmla="*/ 5618611 h 6886841"/>
              <a:gd name="csX6" fmla="*/ 6627468 w 6627468"/>
              <a:gd name="csY6" fmla="*/ 6886841 h 6886841"/>
              <a:gd name="csX7" fmla="*/ 11289 w 6627468"/>
              <a:gd name="csY7" fmla="*/ 6876294 h 6886841"/>
              <a:gd name="csX8" fmla="*/ 0 w 6627468"/>
              <a:gd name="csY8" fmla="*/ 4777 h 68868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27468" h="6886841">
                <a:moveTo>
                  <a:pt x="0" y="4777"/>
                </a:moveTo>
                <a:lnTo>
                  <a:pt x="6035784" y="0"/>
                </a:lnTo>
                <a:cubicBezTo>
                  <a:pt x="6126326" y="345110"/>
                  <a:pt x="6169731" y="553757"/>
                  <a:pt x="6236705" y="830635"/>
                </a:cubicBezTo>
                <a:cubicBezTo>
                  <a:pt x="6254493" y="1269052"/>
                  <a:pt x="6186807" y="1491696"/>
                  <a:pt x="6186984" y="1999541"/>
                </a:cubicBezTo>
                <a:lnTo>
                  <a:pt x="6556619" y="3967517"/>
                </a:lnTo>
                <a:cubicBezTo>
                  <a:pt x="6536565" y="4280338"/>
                  <a:pt x="6419912" y="5365949"/>
                  <a:pt x="6375796" y="5618611"/>
                </a:cubicBezTo>
                <a:lnTo>
                  <a:pt x="6627468" y="6886841"/>
                </a:lnTo>
                <a:lnTo>
                  <a:pt x="11289" y="6876294"/>
                </a:lnTo>
                <a:cubicBezTo>
                  <a:pt x="8183" y="6701667"/>
                  <a:pt x="12426" y="191875"/>
                  <a:pt x="0" y="4777"/>
                </a:cubicBezTo>
                <a:close/>
              </a:path>
            </a:pathLst>
          </a:custGeom>
          <a:solidFill>
            <a:schemeClr val="bg1">
              <a:alpha val="85000"/>
            </a:schemeClr>
          </a:solidFill>
          <a:ln>
            <a:noFill/>
          </a:ln>
          <a:effectLst>
            <a:outerShdw dist="12700" sx="105000" sy="105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r</a:t>
            </a:r>
          </a:p>
        </p:txBody>
      </p:sp>
      <p:sp>
        <p:nvSpPr>
          <p:cNvPr id="11" name="Footer Placeholder 4">
            <a:extLst>
              <a:ext uri="{FF2B5EF4-FFF2-40B4-BE49-F238E27FC236}">
                <a16:creationId xmlns:a16="http://schemas.microsoft.com/office/drawing/2014/main" id="{99438479-944D-B47C-9165-D573871FA437}"/>
              </a:ext>
            </a:extLst>
          </p:cNvPr>
          <p:cNvSpPr>
            <a:spLocks noGrp="1"/>
          </p:cNvSpPr>
          <p:nvPr>
            <p:ph type="ftr" sz="quarter" idx="11"/>
          </p:nvPr>
        </p:nvSpPr>
        <p:spPr>
          <a:xfrm>
            <a:off x="3417785" y="6263707"/>
            <a:ext cx="3505200" cy="365125"/>
          </a:xfrm>
          <a:prstGeom prst="rect">
            <a:avLst/>
          </a:prstGeom>
        </p:spPr>
        <p:txBody>
          <a:bodyPr/>
          <a:lstStyle>
            <a:lvl1pPr algn="ctr">
              <a:defRPr sz="1600" spc="0" baseline="0">
                <a:solidFill>
                  <a:schemeClr val="tx1">
                    <a:lumMod val="85000"/>
                    <a:lumOff val="15000"/>
                  </a:schemeClr>
                </a:solidFill>
                <a:latin typeface="+mj-lt"/>
              </a:defRPr>
            </a:lvl1pPr>
          </a:lstStyle>
          <a:p>
            <a:fld id="{D5DCB269-AB8D-4E92-8497-2F16C723CA63}" type="datetime4">
              <a:rPr lang="en-US" smtClean="0"/>
              <a:pPr/>
              <a:t>October 22, 2026</a:t>
            </a:fld>
            <a:endParaRPr lang="en-US">
              <a:latin typeface="+mj-lt"/>
            </a:endParaRPr>
          </a:p>
        </p:txBody>
      </p:sp>
      <p:pic>
        <p:nvPicPr>
          <p:cNvPr id="5" name="Graphic 4">
            <a:extLst>
              <a:ext uri="{FF2B5EF4-FFF2-40B4-BE49-F238E27FC236}">
                <a16:creationId xmlns:a16="http://schemas.microsoft.com/office/drawing/2014/main" id="{E6C93BD8-6556-DE76-F44B-671D7B8B6BF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92045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128C-3816-2CCE-E643-78BDC0436995}"/>
              </a:ext>
            </a:extLst>
          </p:cNvPr>
          <p:cNvSpPr>
            <a:spLocks noGrp="1"/>
          </p:cNvSpPr>
          <p:nvPr>
            <p:ph type="title"/>
          </p:nvPr>
        </p:nvSpPr>
        <p:spPr>
          <a:xfrm>
            <a:off x="938463" y="1709739"/>
            <a:ext cx="7572125" cy="2852737"/>
          </a:xfrm>
        </p:spPr>
        <p:txBody>
          <a:bodyPr anchor="b">
            <a:normAutofit/>
          </a:bodyPr>
          <a:lstStyle>
            <a:lvl1pPr>
              <a:defRPr sz="4400">
                <a:solidFill>
                  <a:schemeClr val="accent2">
                    <a:lumMod val="40000"/>
                    <a:lumOff val="6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C4F92C-1AF1-3FE1-08CA-ABCFF7E8757E}"/>
              </a:ext>
            </a:extLst>
          </p:cNvPr>
          <p:cNvSpPr>
            <a:spLocks noGrp="1"/>
          </p:cNvSpPr>
          <p:nvPr>
            <p:ph type="body" idx="1"/>
          </p:nvPr>
        </p:nvSpPr>
        <p:spPr>
          <a:xfrm>
            <a:off x="938462" y="4589464"/>
            <a:ext cx="7572125"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5" name="Graphic 14">
            <a:extLst>
              <a:ext uri="{FF2B5EF4-FFF2-40B4-BE49-F238E27FC236}">
                <a16:creationId xmlns:a16="http://schemas.microsoft.com/office/drawing/2014/main" id="{4898AA9E-BFB5-85AC-8231-3E15C84A06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28650" y="6356351"/>
            <a:ext cx="2555984" cy="299055"/>
          </a:xfrm>
          <a:prstGeom prst="rect">
            <a:avLst/>
          </a:prstGeom>
        </p:spPr>
      </p:pic>
      <p:sp>
        <p:nvSpPr>
          <p:cNvPr id="5" name="Slide Number Placeholder 5">
            <a:extLst>
              <a:ext uri="{FF2B5EF4-FFF2-40B4-BE49-F238E27FC236}">
                <a16:creationId xmlns:a16="http://schemas.microsoft.com/office/drawing/2014/main" id="{3E00D457-C82F-AF93-379B-B8A2F6361CEA}"/>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4106683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EB5FCE-C854-885A-F715-28EF381B4DAB}"/>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528A8F-3CCA-CC0D-F1E9-509253490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1FD7E-D811-5AC6-04C7-3AF83CAE2F8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A0071-11D3-29C5-422A-9F374ADB345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C20803C7-E2A0-9E3F-F22E-4EF69344DA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9" name="Slide Number Placeholder 5">
            <a:extLst>
              <a:ext uri="{FF2B5EF4-FFF2-40B4-BE49-F238E27FC236}">
                <a16:creationId xmlns:a16="http://schemas.microsoft.com/office/drawing/2014/main" id="{EA87FEF4-9E4D-6E9C-1B84-EB30EC17FDFA}"/>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3658592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3ECCD0-308D-0DB4-DCC0-64572BA64D07}"/>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83E9195-C076-73CE-5E49-093D31DE3DA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8" name="Slide Number Placeholder 5">
            <a:extLst>
              <a:ext uri="{FF2B5EF4-FFF2-40B4-BE49-F238E27FC236}">
                <a16:creationId xmlns:a16="http://schemas.microsoft.com/office/drawing/2014/main" id="{68E575B1-B77A-F827-7C02-E346996FA9CC}"/>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
        <p:nvSpPr>
          <p:cNvPr id="2" name="Title 1">
            <a:extLst>
              <a:ext uri="{FF2B5EF4-FFF2-40B4-BE49-F238E27FC236}">
                <a16:creationId xmlns:a16="http://schemas.microsoft.com/office/drawing/2014/main" id="{6864C55C-8859-8DE7-F954-4743135D78BE}"/>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A65149-DD97-3F8C-B2D8-E1E3DBC0D166}"/>
              </a:ext>
            </a:extLst>
          </p:cNvPr>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5699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9852-29D7-1351-B1B1-982953FCFDF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12" name="Rectangle 11">
            <a:extLst>
              <a:ext uri="{FF2B5EF4-FFF2-40B4-BE49-F238E27FC236}">
                <a16:creationId xmlns:a16="http://schemas.microsoft.com/office/drawing/2014/main" id="{C3745D39-99F8-C7DC-1515-0BE35B7C1EC2}"/>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7D1F39F-1ABC-74A4-1CBE-AA4E67020BB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FBE0276-3D01-2D91-1322-D06D1F5910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229BB-EFC7-6479-B948-80CE3B105C2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942B-557F-C337-F274-0296C80D2DF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9B21B1B0-68E4-8C3A-9C41-CA7FC02627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7" name="Slide Number Placeholder 5">
            <a:extLst>
              <a:ext uri="{FF2B5EF4-FFF2-40B4-BE49-F238E27FC236}">
                <a16:creationId xmlns:a16="http://schemas.microsoft.com/office/drawing/2014/main" id="{5C7B1CEC-BC7D-03B5-F6FB-24C3707D7EB2}"/>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4073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8DB1F3-DEF6-E0F4-438C-AF573342134F}"/>
              </a:ext>
            </a:extLst>
          </p:cNvPr>
          <p:cNvSpPr/>
          <p:nvPr userDrawn="1"/>
        </p:nvSpPr>
        <p:spPr>
          <a:xfrm>
            <a:off x="518433" y="6189664"/>
            <a:ext cx="8107135" cy="534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4A1AD230-4F31-E40B-3A39-2E54FA0386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3315" y="6389733"/>
            <a:ext cx="2277836" cy="255757"/>
          </a:xfrm>
          <a:prstGeom prst="rect">
            <a:avLst/>
          </a:prstGeom>
        </p:spPr>
      </p:pic>
      <p:sp>
        <p:nvSpPr>
          <p:cNvPr id="2" name="Slide Number Placeholder 5">
            <a:extLst>
              <a:ext uri="{FF2B5EF4-FFF2-40B4-BE49-F238E27FC236}">
                <a16:creationId xmlns:a16="http://schemas.microsoft.com/office/drawing/2014/main" id="{716CED42-8D86-FED4-F13E-875BF251B562}"/>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solidFill>
                  <a:schemeClr val="tx1">
                    <a:lumMod val="75000"/>
                    <a:lumOff val="25000"/>
                  </a:schemeClr>
                </a:solidFill>
              </a:rPr>
              <a:pPr/>
              <a:t>October 22, 2026</a:t>
            </a:fld>
            <a:r>
              <a:rPr lang="en-US">
                <a:solidFill>
                  <a:schemeClr val="tx1">
                    <a:lumMod val="75000"/>
                    <a:lumOff val="25000"/>
                  </a:schemeClr>
                </a:solidFill>
              </a:rPr>
              <a:t>  </a:t>
            </a:r>
            <a:r>
              <a:rPr lang="en-US">
                <a:solidFill>
                  <a:schemeClr val="bg1">
                    <a:lumMod val="65000"/>
                  </a:schemeClr>
                </a:solidFill>
              </a:rPr>
              <a:t>|</a:t>
            </a:r>
            <a:r>
              <a:rPr lang="en-US">
                <a:solidFill>
                  <a:schemeClr val="tx1">
                    <a:lumMod val="75000"/>
                    <a:lumOff val="25000"/>
                  </a:schemeClr>
                </a:solidFill>
              </a:rPr>
              <a:t>  </a:t>
            </a:r>
            <a:fld id="{C95E8E5B-C54E-4915-B069-2B2C8B7FEC1E}" type="slidenum">
              <a:rPr lang="en-US" smtClean="0">
                <a:solidFill>
                  <a:schemeClr val="tx1">
                    <a:lumMod val="75000"/>
                    <a:lumOff val="25000"/>
                  </a:schemeClr>
                </a:solidFill>
              </a:rPr>
              <a:pPr/>
              <a:t>‹#›</a:t>
            </a:fld>
            <a:endParaRPr lang="en-US">
              <a:solidFill>
                <a:schemeClr val="tx1">
                  <a:lumMod val="75000"/>
                  <a:lumOff val="25000"/>
                </a:schemeClr>
              </a:solidFill>
            </a:endParaRPr>
          </a:p>
        </p:txBody>
      </p:sp>
      <p:sp>
        <p:nvSpPr>
          <p:cNvPr id="4" name="Title 1">
            <a:extLst>
              <a:ext uri="{FF2B5EF4-FFF2-40B4-BE49-F238E27FC236}">
                <a16:creationId xmlns:a16="http://schemas.microsoft.com/office/drawing/2014/main" id="{6004AFEB-0A04-D74E-947B-8AD3C60476E0}"/>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5" name="Freeform: Shape 4">
            <a:extLst>
              <a:ext uri="{FF2B5EF4-FFF2-40B4-BE49-F238E27FC236}">
                <a16:creationId xmlns:a16="http://schemas.microsoft.com/office/drawing/2014/main" id="{47E8BE79-DAF6-C95D-A339-BF4FB73FFD6F}"/>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 name="Text Placeholder 44">
            <a:extLst>
              <a:ext uri="{FF2B5EF4-FFF2-40B4-BE49-F238E27FC236}">
                <a16:creationId xmlns:a16="http://schemas.microsoft.com/office/drawing/2014/main" id="{BE2C1EB7-1B59-1C9C-3BD4-67F5943EC070}"/>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7" name="Text Placeholder 44">
            <a:extLst>
              <a:ext uri="{FF2B5EF4-FFF2-40B4-BE49-F238E27FC236}">
                <a16:creationId xmlns:a16="http://schemas.microsoft.com/office/drawing/2014/main" id="{B173D1A5-FC6A-F4F1-63F5-D8FE1790E8FD}"/>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8" name="Text Placeholder 44">
            <a:extLst>
              <a:ext uri="{FF2B5EF4-FFF2-40B4-BE49-F238E27FC236}">
                <a16:creationId xmlns:a16="http://schemas.microsoft.com/office/drawing/2014/main" id="{414C830B-8E51-C081-5254-E7AF742630C2}"/>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9" name="Text Placeholder 44">
            <a:extLst>
              <a:ext uri="{FF2B5EF4-FFF2-40B4-BE49-F238E27FC236}">
                <a16:creationId xmlns:a16="http://schemas.microsoft.com/office/drawing/2014/main" id="{49F2FCC4-04D6-031A-5A88-5C884BEA369F}"/>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11" name="SmartArt Placeholder 53">
            <a:extLst>
              <a:ext uri="{FF2B5EF4-FFF2-40B4-BE49-F238E27FC236}">
                <a16:creationId xmlns:a16="http://schemas.microsoft.com/office/drawing/2014/main" id="{1E63BE99-147C-4E09-B03E-0FA63D538AE4}"/>
              </a:ext>
            </a:extLst>
          </p:cNvPr>
          <p:cNvSpPr>
            <a:spLocks noGrp="1"/>
          </p:cNvSpPr>
          <p:nvPr>
            <p:ph type="dgm" sz="quarter" idx="17"/>
          </p:nvPr>
        </p:nvSpPr>
        <p:spPr>
          <a:xfrm>
            <a:off x="591146" y="1804737"/>
            <a:ext cx="7961710" cy="4186989"/>
          </a:xfrm>
        </p:spPr>
        <p:txBody>
          <a:bodyPr/>
          <a:lstStyle/>
          <a:p>
            <a:r>
              <a:rPr lang="en-US"/>
              <a:t>Click icon to add SmartArt graphic</a:t>
            </a:r>
          </a:p>
        </p:txBody>
      </p:sp>
    </p:spTree>
    <p:extLst>
      <p:ext uri="{BB962C8B-B14F-4D97-AF65-F5344CB8AC3E}">
        <p14:creationId xmlns:p14="http://schemas.microsoft.com/office/powerpoint/2010/main" val="497735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AE7-0B3C-677E-5E5B-139588CF1659}"/>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5" name="Freeform: Shape 4">
            <a:extLst>
              <a:ext uri="{FF2B5EF4-FFF2-40B4-BE49-F238E27FC236}">
                <a16:creationId xmlns:a16="http://schemas.microsoft.com/office/drawing/2014/main" id="{21D1BD4D-2CD6-F660-D061-C9B240C955D1}"/>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5" name="Text Placeholder 44">
            <a:extLst>
              <a:ext uri="{FF2B5EF4-FFF2-40B4-BE49-F238E27FC236}">
                <a16:creationId xmlns:a16="http://schemas.microsoft.com/office/drawing/2014/main" id="{BDD01922-F67A-9F2C-FE95-50BD9998038B}"/>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6" name="Text Placeholder 44">
            <a:extLst>
              <a:ext uri="{FF2B5EF4-FFF2-40B4-BE49-F238E27FC236}">
                <a16:creationId xmlns:a16="http://schemas.microsoft.com/office/drawing/2014/main" id="{0648ACF3-1F73-4EF4-8B35-813CBA055782}"/>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7" name="Text Placeholder 44">
            <a:extLst>
              <a:ext uri="{FF2B5EF4-FFF2-40B4-BE49-F238E27FC236}">
                <a16:creationId xmlns:a16="http://schemas.microsoft.com/office/drawing/2014/main" id="{94347348-841B-BF7E-6760-30E4A39B1EB0}"/>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8" name="Text Placeholder 44">
            <a:extLst>
              <a:ext uri="{FF2B5EF4-FFF2-40B4-BE49-F238E27FC236}">
                <a16:creationId xmlns:a16="http://schemas.microsoft.com/office/drawing/2014/main" id="{A80E48CC-0B92-D19D-2820-360C4B64AFBE}"/>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54" name="SmartArt Placeholder 53">
            <a:extLst>
              <a:ext uri="{FF2B5EF4-FFF2-40B4-BE49-F238E27FC236}">
                <a16:creationId xmlns:a16="http://schemas.microsoft.com/office/drawing/2014/main" id="{38E36D91-34EE-6229-BC80-AA33DCF9A94A}"/>
              </a:ext>
            </a:extLst>
          </p:cNvPr>
          <p:cNvSpPr>
            <a:spLocks noGrp="1"/>
          </p:cNvSpPr>
          <p:nvPr>
            <p:ph type="dgm" sz="quarter" idx="17"/>
          </p:nvPr>
        </p:nvSpPr>
        <p:spPr>
          <a:xfrm>
            <a:off x="591146" y="1804737"/>
            <a:ext cx="7961710" cy="4186989"/>
          </a:xfrm>
        </p:spPr>
        <p:txBody>
          <a:bodyPr/>
          <a:lstStyle/>
          <a:p>
            <a:r>
              <a:rPr lang="en-US"/>
              <a:t>Click icon to add SmartArt graphic</a:t>
            </a:r>
          </a:p>
        </p:txBody>
      </p:sp>
      <p:sp>
        <p:nvSpPr>
          <p:cNvPr id="10" name="Rectangle 9">
            <a:extLst>
              <a:ext uri="{FF2B5EF4-FFF2-40B4-BE49-F238E27FC236}">
                <a16:creationId xmlns:a16="http://schemas.microsoft.com/office/drawing/2014/main" id="{82D91276-EAC1-7337-9FBB-2949C7A67804}"/>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5E17AEDD-4C1F-C664-224E-681F5F2034C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12" name="Slide Number Placeholder 5">
            <a:extLst>
              <a:ext uri="{FF2B5EF4-FFF2-40B4-BE49-F238E27FC236}">
                <a16:creationId xmlns:a16="http://schemas.microsoft.com/office/drawing/2014/main" id="{ABC11DBA-FE15-812B-EF55-8BBB7736D9DF}"/>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1808243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402C-FC27-E522-0990-F93990FED393}"/>
              </a:ext>
            </a:extLst>
          </p:cNvPr>
          <p:cNvSpPr>
            <a:spLocks noGrp="1"/>
          </p:cNvSpPr>
          <p:nvPr>
            <p:ph type="title"/>
          </p:nvPr>
        </p:nvSpPr>
        <p:spPr>
          <a:xfrm>
            <a:off x="629841" y="457200"/>
            <a:ext cx="2949178" cy="1600200"/>
          </a:xfrm>
        </p:spPr>
        <p:txBody>
          <a:bodyPr anchor="b"/>
          <a:lstStyle>
            <a:lvl1pPr>
              <a:defRPr sz="3200">
                <a:solidFill>
                  <a:schemeClr val="accent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9C8C542-3AC8-3C0D-2807-94FDF8752F88}"/>
              </a:ext>
            </a:extLst>
          </p:cNvPr>
          <p:cNvSpPr>
            <a:spLocks noGrp="1"/>
          </p:cNvSpPr>
          <p:nvPr>
            <p:ph idx="1"/>
          </p:nvPr>
        </p:nvSpPr>
        <p:spPr>
          <a:xfrm>
            <a:off x="3887391" y="987426"/>
            <a:ext cx="4629150" cy="4873625"/>
          </a:xfrm>
        </p:spPr>
        <p:txBody>
          <a:bodyPr/>
          <a:lstStyle>
            <a:lvl1pPr marL="411480" indent="-411480">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E3DA0-4D31-4B0A-D4BD-083912650F5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a:extLst>
              <a:ext uri="{FF2B5EF4-FFF2-40B4-BE49-F238E27FC236}">
                <a16:creationId xmlns:a16="http://schemas.microsoft.com/office/drawing/2014/main" id="{65EA6E66-3F92-CEB8-0871-35A122273C49}"/>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247E84AD-3316-34DA-06DB-FCABBE736E6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11" name="Slide Number Placeholder 5">
            <a:extLst>
              <a:ext uri="{FF2B5EF4-FFF2-40B4-BE49-F238E27FC236}">
                <a16:creationId xmlns:a16="http://schemas.microsoft.com/office/drawing/2014/main" id="{2E2A1305-7A2F-0AFE-0CFB-BF80704D1C21}"/>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14993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7483-7B98-83F5-0029-F3DF3019D1BB}"/>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C8B228-F0D8-9E72-FB79-455FDC48A948}"/>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C620F9A-2471-20DF-1A61-BE7ABBE2759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Rectangle 5">
            <a:extLst>
              <a:ext uri="{FF2B5EF4-FFF2-40B4-BE49-F238E27FC236}">
                <a16:creationId xmlns:a16="http://schemas.microsoft.com/office/drawing/2014/main" id="{3326A164-A973-896C-AFF9-6E97CF9BC631}"/>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CB96552-E701-4091-13D2-3F744005623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10" name="Slide Number Placeholder 5">
            <a:extLst>
              <a:ext uri="{FF2B5EF4-FFF2-40B4-BE49-F238E27FC236}">
                <a16:creationId xmlns:a16="http://schemas.microsoft.com/office/drawing/2014/main" id="{418174B6-3005-9645-48B5-27F172F1441D}"/>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317960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52CC-F621-F83E-E3F5-D3A2D887717B}"/>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8666766A-E2B3-836E-B96F-9F73C612D01F}"/>
              </a:ext>
            </a:extLst>
          </p:cNvPr>
          <p:cNvSpPr/>
          <p:nvPr userDrawn="1"/>
        </p:nvSpPr>
        <p:spPr>
          <a:xfrm>
            <a:off x="0" y="6189663"/>
            <a:ext cx="9144000" cy="6683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118E555C-6143-9481-7BAE-B22F2E294A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77545"/>
            <a:ext cx="2491992" cy="286534"/>
          </a:xfrm>
          <a:prstGeom prst="rect">
            <a:avLst/>
          </a:prstGeom>
        </p:spPr>
      </p:pic>
      <p:sp>
        <p:nvSpPr>
          <p:cNvPr id="6" name="Slide Number Placeholder 5">
            <a:extLst>
              <a:ext uri="{FF2B5EF4-FFF2-40B4-BE49-F238E27FC236}">
                <a16:creationId xmlns:a16="http://schemas.microsoft.com/office/drawing/2014/main" id="{D77E2406-C55D-B312-AC5D-92F5FAA53E97}"/>
              </a:ext>
            </a:extLst>
          </p:cNvPr>
          <p:cNvSpPr>
            <a:spLocks noGrp="1"/>
          </p:cNvSpPr>
          <p:nvPr>
            <p:ph type="sldNum" sz="quarter" idx="12"/>
          </p:nvPr>
        </p:nvSpPr>
        <p:spPr>
          <a:xfrm>
            <a:off x="4963938" y="6295311"/>
            <a:ext cx="3661629" cy="441820"/>
          </a:xfrm>
        </p:spPr>
        <p:txBody>
          <a:bodyPr anchor="ctr"/>
          <a:lstStyle>
            <a:lvl1pPr>
              <a:defRPr sz="1400">
                <a:solidFill>
                  <a:schemeClr val="bg1"/>
                </a:solidFill>
                <a:latin typeface="+mj-lt"/>
              </a:defRPr>
            </a:lvl1pPr>
          </a:lstStyle>
          <a:p>
            <a:fld id="{6B8BAAC1-DD5F-4433-BB3E-A0E043C3B690}" type="datetime4">
              <a:rPr lang="en-US" smtClean="0"/>
              <a:pPr/>
              <a:t>October 22, 2026</a:t>
            </a:fld>
            <a:r>
              <a:rPr lang="en-US"/>
              <a:t>  </a:t>
            </a:r>
            <a:r>
              <a:rPr lang="en-US">
                <a:solidFill>
                  <a:schemeClr val="accent5">
                    <a:lumMod val="60000"/>
                    <a:lumOff val="40000"/>
                  </a:schemeClr>
                </a:solidFill>
              </a:rPr>
              <a:t>|</a:t>
            </a:r>
            <a:r>
              <a:rPr lang="en-US"/>
              <a:t>  </a:t>
            </a:r>
            <a:fld id="{C95E8E5B-C54E-4915-B069-2B2C8B7FEC1E}" type="slidenum">
              <a:rPr lang="en-US" smtClean="0"/>
              <a:pPr/>
              <a:t>‹#›</a:t>
            </a:fld>
            <a:endParaRPr lang="en-US"/>
          </a:p>
        </p:txBody>
      </p:sp>
    </p:spTree>
    <p:extLst>
      <p:ext uri="{BB962C8B-B14F-4D97-AF65-F5344CB8AC3E}">
        <p14:creationId xmlns:p14="http://schemas.microsoft.com/office/powerpoint/2010/main" val="123574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8133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293205A-8C05-8870-A6EA-1C066CE1687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6" name="Slide Number Placeholder 5">
            <a:extLst>
              <a:ext uri="{FF2B5EF4-FFF2-40B4-BE49-F238E27FC236}">
                <a16:creationId xmlns:a16="http://schemas.microsoft.com/office/drawing/2014/main" id="{F7B17395-8A59-1B77-9CEB-6B1A14CEB047}"/>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2" name="Graphic 1">
            <a:extLst>
              <a:ext uri="{FF2B5EF4-FFF2-40B4-BE49-F238E27FC236}">
                <a16:creationId xmlns:a16="http://schemas.microsoft.com/office/drawing/2014/main" id="{048E75AC-8096-31ED-62EF-CB444B565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4285676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AB9BD-28C0-942E-68A7-0A69451FF19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EAF8A-C264-7F29-39BB-DC75D6FB61AF}"/>
              </a:ext>
            </a:extLst>
          </p:cNvPr>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296156B0-EAC6-9C16-C910-11892C7D3675}"/>
              </a:ext>
            </a:extLst>
          </p:cNvPr>
          <p:cNvSpPr>
            <a:spLocks noGrp="1"/>
          </p:cNvSpPr>
          <p:nvPr>
            <p:ph type="sldNum" sz="quarter" idx="4"/>
          </p:nvPr>
        </p:nvSpPr>
        <p:spPr>
          <a:xfrm>
            <a:off x="4860758" y="6356351"/>
            <a:ext cx="3654592" cy="365125"/>
          </a:xfrm>
          <a:prstGeom prst="rect">
            <a:avLst/>
          </a:prstGeom>
        </p:spPr>
        <p:txBody>
          <a:bodyPr/>
          <a:lstStyle>
            <a:lvl1pPr algn="r">
              <a:defRPr sz="1400">
                <a:solidFill>
                  <a:schemeClr val="bg1">
                    <a:lumMod val="50000"/>
                  </a:schemeClr>
                </a:solidFill>
                <a:latin typeface="+mj-lt"/>
              </a:defRPr>
            </a:lvl1pPr>
          </a:lstStyle>
          <a:p>
            <a:fld id="{C0D6DA54-AF36-4663-82B6-BADAA72FC781}" type="datetime4">
              <a:rPr lang="en-US" smtClean="0"/>
              <a:pPr/>
              <a:t>October 22, 2026</a:t>
            </a:fld>
            <a:r>
              <a:rPr lang="en-US"/>
              <a:t>  |  </a:t>
            </a:r>
            <a:fld id="{C95E8E5B-C54E-4915-B069-2B2C8B7FEC1E}" type="slidenum">
              <a:rPr lang="en-US" smtClean="0"/>
              <a:pPr/>
              <a:t>‹#›</a:t>
            </a:fld>
            <a:endParaRPr lang="en-US"/>
          </a:p>
        </p:txBody>
      </p:sp>
    </p:spTree>
    <p:extLst>
      <p:ext uri="{BB962C8B-B14F-4D97-AF65-F5344CB8AC3E}">
        <p14:creationId xmlns:p14="http://schemas.microsoft.com/office/powerpoint/2010/main" val="13433730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0" r:id="rId4"/>
    <p:sldLayoutId id="2147483653" r:id="rId5"/>
    <p:sldLayoutId id="2147483655" r:id="rId6"/>
    <p:sldLayoutId id="2147483654" r:id="rId7"/>
    <p:sldLayoutId id="2147483656" r:id="rId8"/>
    <p:sldLayoutId id="2147483657" r:id="rId9"/>
    <p:sldLayoutId id="2147483658" r:id="rId10"/>
    <p:sldLayoutId id="2147483659" r:id="rId11"/>
    <p:sldLayoutId id="2147483660" r:id="rId12"/>
  </p:sldLayoutIdLst>
  <p:hf sldNum="0" hdr="0" ftr="0"/>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74320" indent="-274320" algn="l" defTabSz="914400" rtl="0" eaLnBrk="1" latinLnBrk="0" hangingPunct="1">
        <a:lnSpc>
          <a:spcPct val="114000"/>
        </a:lnSpc>
        <a:spcBef>
          <a:spcPts val="3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14000"/>
        </a:lnSpc>
        <a:spcBef>
          <a:spcPts val="3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114000"/>
        </a:lnSpc>
        <a:spcBef>
          <a:spcPts val="3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114000"/>
        </a:lnSpc>
        <a:spcBef>
          <a:spcPts val="3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114000"/>
        </a:lnSpc>
        <a:spcBef>
          <a:spcPts val="3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mailto:iowadbhrt@hhs.iowa.gov"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iaserv.org/" TargetMode="Externa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forms.cloud.microsoft/g/J3N2dsSpXm?origin=lprLink" TargetMode="Externa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2.xml"/><Relationship Id="rId4" Type="http://schemas.openxmlformats.org/officeDocument/2006/relationships/hyperlink" Target="mailto:karen.hyatt@hhs.iowa.gov"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C65-102E-9848-0B62-09D6E1AF27D3}"/>
              </a:ext>
            </a:extLst>
          </p:cNvPr>
          <p:cNvSpPr>
            <a:spLocks noGrp="1"/>
          </p:cNvSpPr>
          <p:nvPr>
            <p:ph type="ctrTitle" idx="4294967295"/>
          </p:nvPr>
        </p:nvSpPr>
        <p:spPr>
          <a:xfrm>
            <a:off x="1482984" y="1155730"/>
            <a:ext cx="6129675" cy="3088892"/>
          </a:xfrm>
        </p:spPr>
        <p:txBody>
          <a:bodyPr anchor="b">
            <a:noAutofit/>
          </a:bodyPr>
          <a:lstStyle/>
          <a:p>
            <a:pPr>
              <a:lnSpc>
                <a:spcPct val="110000"/>
              </a:lnSpc>
              <a:spcBef>
                <a:spcPts val="600"/>
              </a:spcBef>
            </a:pPr>
            <a:r>
              <a:rPr lang="en-US" sz="4000">
                <a:solidFill>
                  <a:schemeClr val="accent1"/>
                </a:solidFill>
              </a:rPr>
              <a:t>Behavioral Health Town Hall</a:t>
            </a:r>
            <a:br>
              <a:rPr lang="en-US" sz="4000"/>
            </a:br>
            <a:r>
              <a:rPr lang="en-US" sz="2500" b="1">
                <a:solidFill>
                  <a:schemeClr val="tx2">
                    <a:lumMod val="75000"/>
                  </a:schemeClr>
                </a:solidFill>
              </a:rPr>
              <a:t>October 22, 2026</a:t>
            </a:r>
            <a:endParaRPr lang="en-US" sz="2500" b="1" cap="all">
              <a:solidFill>
                <a:schemeClr val="tx2">
                  <a:lumMod val="75000"/>
                </a:schemeClr>
              </a:solidFill>
            </a:endParaRPr>
          </a:p>
        </p:txBody>
      </p:sp>
      <p:sp>
        <p:nvSpPr>
          <p:cNvPr id="3" name="Subtitle 2">
            <a:extLst>
              <a:ext uri="{FF2B5EF4-FFF2-40B4-BE49-F238E27FC236}">
                <a16:creationId xmlns:a16="http://schemas.microsoft.com/office/drawing/2014/main" id="{E584DF7D-184A-D800-1F28-57FD1CDFCBFA}"/>
              </a:ext>
            </a:extLst>
          </p:cNvPr>
          <p:cNvSpPr>
            <a:spLocks noGrp="1"/>
          </p:cNvSpPr>
          <p:nvPr>
            <p:ph type="subTitle" idx="4294967295"/>
          </p:nvPr>
        </p:nvSpPr>
        <p:spPr>
          <a:xfrm>
            <a:off x="1482984" y="4528550"/>
            <a:ext cx="5864872" cy="1090091"/>
          </a:xfrm>
        </p:spPr>
        <p:txBody>
          <a:bodyPr>
            <a:noAutofit/>
          </a:bodyPr>
          <a:lstStyle/>
          <a:p>
            <a:pPr marL="0" indent="0">
              <a:buNone/>
            </a:pPr>
            <a:r>
              <a:rPr lang="en-US" sz="1800" b="1"/>
              <a:t>Marissa Eyanson</a:t>
            </a:r>
            <a:r>
              <a:rPr lang="en-US" sz="1800"/>
              <a:t>, Director of Behavioral Health, Iowa HHS</a:t>
            </a:r>
          </a:p>
        </p:txBody>
      </p:sp>
    </p:spTree>
    <p:extLst>
      <p:ext uri="{BB962C8B-B14F-4D97-AF65-F5344CB8AC3E}">
        <p14:creationId xmlns:p14="http://schemas.microsoft.com/office/powerpoint/2010/main" val="137062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07831CE-29CA-2CB6-CF61-A1BDA3B443C6}"/>
              </a:ext>
            </a:extLst>
          </p:cNvPr>
          <p:cNvSpPr>
            <a:spLocks noGrp="1"/>
          </p:cNvSpPr>
          <p:nvPr>
            <p:ph type="title"/>
          </p:nvPr>
        </p:nvSpPr>
        <p:spPr/>
        <p:txBody>
          <a:bodyPr>
            <a:noAutofit/>
          </a:bodyPr>
          <a:lstStyle/>
          <a:p>
            <a:r>
              <a:rPr lang="en-US" sz="4000">
                <a:solidFill>
                  <a:schemeClr val="accent1">
                    <a:lumMod val="75000"/>
                  </a:schemeClr>
                </a:solidFill>
                <a:sym typeface="Gill Sans"/>
              </a:rPr>
              <a:t>Overview</a:t>
            </a:r>
            <a:endParaRPr lang="en-US" sz="4000">
              <a:solidFill>
                <a:schemeClr val="accent1">
                  <a:lumMod val="75000"/>
                </a:schemeClr>
              </a:solidFill>
            </a:endParaRPr>
          </a:p>
        </p:txBody>
      </p:sp>
      <p:sp>
        <p:nvSpPr>
          <p:cNvPr id="2" name="Content Placeholder 1">
            <a:extLst>
              <a:ext uri="{FF2B5EF4-FFF2-40B4-BE49-F238E27FC236}">
                <a16:creationId xmlns:a16="http://schemas.microsoft.com/office/drawing/2014/main" id="{51FC007A-2880-9747-B4EF-9B5AA71B9D22}"/>
              </a:ext>
            </a:extLst>
          </p:cNvPr>
          <p:cNvSpPr>
            <a:spLocks noGrp="1"/>
          </p:cNvSpPr>
          <p:nvPr>
            <p:ph idx="1"/>
          </p:nvPr>
        </p:nvSpPr>
        <p:spPr/>
        <p:txBody>
          <a:bodyPr/>
          <a:lstStyle/>
          <a:p>
            <a:r>
              <a:rPr lang="en-US"/>
              <a:t>Welcome</a:t>
            </a:r>
          </a:p>
          <a:p>
            <a:r>
              <a:rPr lang="en-US"/>
              <a:t>Disaster Behavioral Health</a:t>
            </a:r>
          </a:p>
          <a:p>
            <a:pPr lvl="1"/>
            <a:r>
              <a:rPr lang="en-US"/>
              <a:t>Overview</a:t>
            </a:r>
          </a:p>
          <a:p>
            <a:pPr lvl="1"/>
            <a:r>
              <a:rPr lang="en-US"/>
              <a:t>New Initiatives</a:t>
            </a:r>
          </a:p>
          <a:p>
            <a:pPr lvl="1"/>
            <a:r>
              <a:rPr lang="en-US"/>
              <a:t>Joining DBHRT</a:t>
            </a:r>
          </a:p>
          <a:p>
            <a:r>
              <a:rPr lang="en-US"/>
              <a:t>Reminders</a:t>
            </a:r>
          </a:p>
          <a:p>
            <a:endParaRPr lang="en-US"/>
          </a:p>
        </p:txBody>
      </p:sp>
      <p:sp>
        <p:nvSpPr>
          <p:cNvPr id="7" name="Slide Number Placeholder 5">
            <a:extLst>
              <a:ext uri="{FF2B5EF4-FFF2-40B4-BE49-F238E27FC236}">
                <a16:creationId xmlns:a16="http://schemas.microsoft.com/office/drawing/2014/main" id="{9EF3A74A-4B9D-6565-E3B3-FA863CAE30BE}"/>
              </a:ext>
            </a:extLst>
          </p:cNvPr>
          <p:cNvSpPr txBox="1">
            <a:spLocks/>
          </p:cNvSpPr>
          <p:nvPr/>
        </p:nvSpPr>
        <p:spPr>
          <a:xfrm>
            <a:off x="3940107" y="6314779"/>
            <a:ext cx="4517508" cy="365125"/>
          </a:xfrm>
          <a:prstGeom prst="rect">
            <a:avLst/>
          </a:prstGeom>
        </p:spPr>
        <p:txBody>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D8DF28D-8EA5-423D-B916-092DC7B68098}" type="datetime4">
              <a:rPr lang="en-US" smtClean="0">
                <a:solidFill>
                  <a:schemeClr val="bg1"/>
                </a:solidFill>
              </a:rPr>
              <a:pPr algn="r"/>
              <a:t>October 22, 2026</a:t>
            </a:fld>
            <a:r>
              <a:rPr lang="en-US">
                <a:solidFill>
                  <a:schemeClr val="bg1"/>
                </a:solidFill>
              </a:rPr>
              <a:t>  </a:t>
            </a:r>
            <a:r>
              <a:rPr lang="en-US">
                <a:solidFill>
                  <a:schemeClr val="bg1">
                    <a:lumMod val="65000"/>
                  </a:schemeClr>
                </a:solidFill>
              </a:rPr>
              <a:t>|</a:t>
            </a:r>
            <a:r>
              <a:rPr lang="en-US">
                <a:solidFill>
                  <a:schemeClr val="bg1"/>
                </a:solidFill>
              </a:rPr>
              <a:t>  </a:t>
            </a:r>
            <a:fld id="{C95E8E5B-C54E-4915-B069-2B2C8B7FEC1E}" type="slidenum">
              <a:rPr lang="en-US" smtClean="0">
                <a:solidFill>
                  <a:schemeClr val="bg1"/>
                </a:solidFill>
              </a:rPr>
              <a:pPr algn="r"/>
              <a:t>2</a:t>
            </a:fld>
            <a:endParaRPr lang="en-US">
              <a:solidFill>
                <a:schemeClr val="bg1"/>
              </a:solidFill>
            </a:endParaRPr>
          </a:p>
        </p:txBody>
      </p:sp>
    </p:spTree>
    <p:extLst>
      <p:ext uri="{BB962C8B-B14F-4D97-AF65-F5344CB8AC3E}">
        <p14:creationId xmlns:p14="http://schemas.microsoft.com/office/powerpoint/2010/main" val="349427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5EA81-60F7-17E0-2A9E-E2A347D4D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2BB18-67E9-620E-EEF0-D7833FDDCE63}"/>
              </a:ext>
            </a:extLst>
          </p:cNvPr>
          <p:cNvSpPr>
            <a:spLocks noGrp="1"/>
          </p:cNvSpPr>
          <p:nvPr>
            <p:ph type="title"/>
          </p:nvPr>
        </p:nvSpPr>
        <p:spPr/>
        <p:txBody>
          <a:bodyPr>
            <a:noAutofit/>
          </a:bodyPr>
          <a:lstStyle/>
          <a:p>
            <a:r>
              <a:rPr lang="en-US"/>
              <a:t>Disaster Behavioral Health</a:t>
            </a:r>
          </a:p>
        </p:txBody>
      </p:sp>
      <p:sp>
        <p:nvSpPr>
          <p:cNvPr id="4" name="Slide Number Placeholder 5">
            <a:extLst>
              <a:ext uri="{FF2B5EF4-FFF2-40B4-BE49-F238E27FC236}">
                <a16:creationId xmlns:a16="http://schemas.microsoft.com/office/drawing/2014/main" id="{3C54279B-8B22-8128-9E95-1042E9B26579}"/>
              </a:ext>
            </a:extLst>
          </p:cNvPr>
          <p:cNvSpPr txBox="1">
            <a:spLocks/>
          </p:cNvSpPr>
          <p:nvPr/>
        </p:nvSpPr>
        <p:spPr>
          <a:xfrm>
            <a:off x="3940107" y="6314779"/>
            <a:ext cx="4517508" cy="365125"/>
          </a:xfrm>
          <a:prstGeom prst="rect">
            <a:avLst/>
          </a:prstGeom>
        </p:spPr>
        <p:txBody>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D8DF28D-8EA5-423D-B916-092DC7B68098}" type="datetime4">
              <a:rPr lang="en-US" smtClean="0">
                <a:solidFill>
                  <a:schemeClr val="bg1"/>
                </a:solidFill>
              </a:rPr>
              <a:pPr algn="r"/>
              <a:t>October 22, 2026</a:t>
            </a:fld>
            <a:r>
              <a:rPr lang="en-US">
                <a:solidFill>
                  <a:schemeClr val="bg1"/>
                </a:solidFill>
              </a:rPr>
              <a:t>  </a:t>
            </a:r>
            <a:r>
              <a:rPr lang="en-US">
                <a:solidFill>
                  <a:schemeClr val="bg1">
                    <a:lumMod val="65000"/>
                  </a:schemeClr>
                </a:solidFill>
              </a:rPr>
              <a:t>|</a:t>
            </a:r>
            <a:r>
              <a:rPr lang="en-US">
                <a:solidFill>
                  <a:schemeClr val="bg1"/>
                </a:solidFill>
              </a:rPr>
              <a:t>  </a:t>
            </a:r>
            <a:fld id="{C95E8E5B-C54E-4915-B069-2B2C8B7FEC1E}" type="slidenum">
              <a:rPr lang="en-US" smtClean="0">
                <a:solidFill>
                  <a:schemeClr val="bg1"/>
                </a:solidFill>
              </a:rPr>
              <a:pPr algn="r"/>
              <a:t>3</a:t>
            </a:fld>
            <a:endParaRPr lang="en-US">
              <a:solidFill>
                <a:schemeClr val="bg1"/>
              </a:solidFill>
            </a:endParaRPr>
          </a:p>
        </p:txBody>
      </p:sp>
      <p:sp>
        <p:nvSpPr>
          <p:cNvPr id="6" name="Text Placeholder 5">
            <a:extLst>
              <a:ext uri="{FF2B5EF4-FFF2-40B4-BE49-F238E27FC236}">
                <a16:creationId xmlns:a16="http://schemas.microsoft.com/office/drawing/2014/main" id="{22A14922-7B24-D48F-43EE-CC6A54C833DD}"/>
              </a:ext>
            </a:extLst>
          </p:cNvPr>
          <p:cNvSpPr>
            <a:spLocks noGrp="1"/>
          </p:cNvSpPr>
          <p:nvPr>
            <p:ph type="body" idx="1"/>
          </p:nvPr>
        </p:nvSpPr>
        <p:spPr/>
        <p:txBody>
          <a:bodyPr/>
          <a:lstStyle/>
          <a:p>
            <a:r>
              <a:rPr lang="en-US" b="1"/>
              <a:t>Karen Hyatt, </a:t>
            </a:r>
            <a:r>
              <a:rPr lang="en-US"/>
              <a:t>HHS </a:t>
            </a:r>
            <a:r>
              <a:rPr lang="en-US">
                <a:solidFill>
                  <a:schemeClr val="bg1"/>
                </a:solidFill>
              </a:rPr>
              <a:t>Emergency Mental Health Specialist</a:t>
            </a:r>
          </a:p>
          <a:p>
            <a:endParaRPr lang="en-US" b="1"/>
          </a:p>
        </p:txBody>
      </p:sp>
      <p:pic>
        <p:nvPicPr>
          <p:cNvPr id="3" name="Picture 2">
            <a:extLst>
              <a:ext uri="{FF2B5EF4-FFF2-40B4-BE49-F238E27FC236}">
                <a16:creationId xmlns:a16="http://schemas.microsoft.com/office/drawing/2014/main" id="{62B6B95A-8000-EE9B-55EE-E9761102330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21020" t="9091" r="21454"/>
          <a:stretch>
            <a:fillRect/>
          </a:stretch>
        </p:blipFill>
        <p:spPr>
          <a:xfrm>
            <a:off x="3573420" y="1484611"/>
            <a:ext cx="1997160" cy="2106706"/>
          </a:xfrm>
          <a:prstGeom prst="rect">
            <a:avLst/>
          </a:prstGeom>
        </p:spPr>
      </p:pic>
    </p:spTree>
    <p:extLst>
      <p:ext uri="{BB962C8B-B14F-4D97-AF65-F5344CB8AC3E}">
        <p14:creationId xmlns:p14="http://schemas.microsoft.com/office/powerpoint/2010/main" val="189436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3FFF0A-477A-9413-78C3-B8B39DA4C89B}"/>
              </a:ext>
            </a:extLst>
          </p:cNvPr>
          <p:cNvSpPr txBox="1">
            <a:spLocks noGrp="1"/>
          </p:cNvSpPr>
          <p:nvPr>
            <p:ph type="title" idx="4294967295"/>
          </p:nvPr>
        </p:nvSpPr>
        <p:spPr>
          <a:xfrm>
            <a:off x="636494" y="437746"/>
            <a:ext cx="730647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j-lt"/>
                <a:ea typeface="+mn-ea"/>
                <a:cs typeface="+mn-cs"/>
              </a:rPr>
              <a:t>Disaster Behavioral Health Mission</a:t>
            </a:r>
          </a:p>
        </p:txBody>
      </p:sp>
      <p:sp>
        <p:nvSpPr>
          <p:cNvPr id="4" name="Content Placeholder 3" descr="Strengthen community resilience and deliver comprehensive behavioral health support for individuals and families affected by natural disaster, human-caused events, or critical incidents through a coordinated response, trauma-informed care and long-term recovery strategies.​">
            <a:extLst>
              <a:ext uri="{FF2B5EF4-FFF2-40B4-BE49-F238E27FC236}">
                <a16:creationId xmlns:a16="http://schemas.microsoft.com/office/drawing/2014/main" id="{FD57ABB1-8998-6772-D512-163434D0B1B0}"/>
              </a:ext>
            </a:extLst>
          </p:cNvPr>
          <p:cNvSpPr>
            <a:spLocks noGrp="1"/>
          </p:cNvSpPr>
          <p:nvPr>
            <p:ph idx="1"/>
          </p:nvPr>
        </p:nvSpPr>
        <p:spPr>
          <a:xfrm>
            <a:off x="748552" y="1883735"/>
            <a:ext cx="7646895" cy="3764029"/>
          </a:xfrm>
          <a:ln w="38100">
            <a:solidFill>
              <a:schemeClr val="accent2"/>
            </a:solidFill>
          </a:ln>
        </p:spPr>
        <p:txBody>
          <a:bodyPr>
            <a:normAutofit/>
          </a:bodyPr>
          <a:lstStyle/>
          <a:p>
            <a:pPr marL="0" marR="0">
              <a:spcAft>
                <a:spcPts val="800"/>
              </a:spcAft>
              <a:buNone/>
            </a:pPr>
            <a:r>
              <a:rPr lang="en-US" kern="100">
                <a:effectLst/>
                <a:ea typeface="Aptos" panose="020B0004020202020204" pitchFamily="34" charset="0"/>
                <a:cs typeface="Times New Roman" panose="02020603050405020304" pitchFamily="18" charset="0"/>
              </a:rPr>
              <a:t>Strengthen community resilience and deliver comprehensive behavioral health support for individuals and families affected by natural disaster, human-caused events, or critical incidents through a coordinated response, trauma-informed care and long-term recovery strategies.</a:t>
            </a:r>
          </a:p>
          <a:p>
            <a:endParaRPr lang="en-US" sz="2400"/>
          </a:p>
        </p:txBody>
      </p:sp>
      <p:sp>
        <p:nvSpPr>
          <p:cNvPr id="2" name="Slide Number Placeholder 1">
            <a:extLst>
              <a:ext uri="{FF2B5EF4-FFF2-40B4-BE49-F238E27FC236}">
                <a16:creationId xmlns:a16="http://schemas.microsoft.com/office/drawing/2014/main" id="{2F3FEFE2-8A1F-6835-D248-6A323281CC98}"/>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4</a:t>
            </a:fld>
            <a:endParaRPr lang="en-US"/>
          </a:p>
        </p:txBody>
      </p:sp>
    </p:spTree>
    <p:extLst>
      <p:ext uri="{BB962C8B-B14F-4D97-AF65-F5344CB8AC3E}">
        <p14:creationId xmlns:p14="http://schemas.microsoft.com/office/powerpoint/2010/main" val="902349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233B1E-40DF-174D-4DE0-B10B7A306DCE}"/>
              </a:ext>
            </a:extLst>
          </p:cNvPr>
          <p:cNvSpPr>
            <a:spLocks noGrp="1"/>
          </p:cNvSpPr>
          <p:nvPr>
            <p:ph type="title"/>
          </p:nvPr>
        </p:nvSpPr>
        <p:spPr>
          <a:xfrm>
            <a:off x="476250" y="640823"/>
            <a:ext cx="2563994" cy="5583148"/>
          </a:xfrm>
        </p:spPr>
        <p:txBody>
          <a:bodyPr anchor="ctr">
            <a:normAutofit/>
          </a:bodyPr>
          <a:lstStyle/>
          <a:p>
            <a:r>
              <a:rPr lang="en-US" sz="3600"/>
              <a:t>What is Behavioral Health</a:t>
            </a:r>
          </a:p>
        </p:txBody>
      </p:sp>
      <p:sp>
        <p:nvSpPr>
          <p:cNvPr id="2" name="Slide Number Placeholder 1">
            <a:extLst>
              <a:ext uri="{FF2B5EF4-FFF2-40B4-BE49-F238E27FC236}">
                <a16:creationId xmlns:a16="http://schemas.microsoft.com/office/drawing/2014/main" id="{E158C19D-C873-49A8-F858-EC83D6499F89}"/>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5</a:t>
            </a:fld>
            <a:endParaRPr lang="en-US"/>
          </a:p>
        </p:txBody>
      </p:sp>
      <p:graphicFrame>
        <p:nvGraphicFramePr>
          <p:cNvPr id="6" name="Content Placeholder 3" descr="Behavioral health refers to the connection between behaviors and the health and well-being of the whole person.  It encompasses addiction, mental health, substance use, and the way people cope with stress and their challenges.&#10;Following a disaster or emergency event, it is common for people to experience distress and anxiety related to safety, health, well-being and recovery.&#10;Behavioral health is an integral part of the public health and medical emergency management system and should be fully integrated into preparedness, response and recovery activities.&#10;">
            <a:extLst>
              <a:ext uri="{FF2B5EF4-FFF2-40B4-BE49-F238E27FC236}">
                <a16:creationId xmlns:a16="http://schemas.microsoft.com/office/drawing/2014/main" id="{AF08C96B-6D4C-29EE-AD7A-1954E6CF8BF6}"/>
              </a:ext>
            </a:extLst>
          </p:cNvPr>
          <p:cNvGraphicFramePr>
            <a:graphicFrameLocks noGrp="1"/>
          </p:cNvGraphicFramePr>
          <p:nvPr>
            <p:ph idx="1"/>
            <p:extLst>
              <p:ext uri="{D42A27DB-BD31-4B8C-83A1-F6EECF244321}">
                <p14:modId xmlns:p14="http://schemas.microsoft.com/office/powerpoint/2010/main" val="1939544500"/>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9305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B215-BD99-9BBE-628D-A5A205879F5F}"/>
              </a:ext>
            </a:extLst>
          </p:cNvPr>
          <p:cNvSpPr>
            <a:spLocks noGrp="1"/>
          </p:cNvSpPr>
          <p:nvPr>
            <p:ph type="title"/>
          </p:nvPr>
        </p:nvSpPr>
        <p:spPr>
          <a:xfrm>
            <a:off x="476250" y="640823"/>
            <a:ext cx="2563994" cy="5583148"/>
          </a:xfrm>
        </p:spPr>
        <p:txBody>
          <a:bodyPr anchor="ctr">
            <a:normAutofit/>
          </a:bodyPr>
          <a:lstStyle/>
          <a:p>
            <a:r>
              <a:rPr lang="en-US" sz="3600"/>
              <a:t>Summary of the Disaster Behavioral Health Response Plan</a:t>
            </a:r>
          </a:p>
        </p:txBody>
      </p:sp>
      <p:sp>
        <p:nvSpPr>
          <p:cNvPr id="4" name="Slide Number Placeholder 3">
            <a:extLst>
              <a:ext uri="{FF2B5EF4-FFF2-40B4-BE49-F238E27FC236}">
                <a16:creationId xmlns:a16="http://schemas.microsoft.com/office/drawing/2014/main" id="{1F199531-A2F1-5D87-D18B-8E55044719AE}"/>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6</a:t>
            </a:fld>
            <a:endParaRPr lang="en-US"/>
          </a:p>
        </p:txBody>
      </p:sp>
      <p:graphicFrame>
        <p:nvGraphicFramePr>
          <p:cNvPr id="6" name="Content Placeholder 2" descr="The Iowa Disaster Behavioral Health Response Plan provides an organizational framework for Iowa’s behavioral health response to disasters. &#10;&#10;The plan seeks to increase understanding of disaster behavioral health, what it is and how it can help individuals, families, and communities recover following disasters.  &#10;Behavioral health preparedness activities, interventions and response are directed by the Iowa Health and Human Services, Division of Behavioral Health and are carried out by the Disaster Behavioral Health Response Team (DBHRT) and/or Project Recovery Iowa. &#10;">
            <a:extLst>
              <a:ext uri="{FF2B5EF4-FFF2-40B4-BE49-F238E27FC236}">
                <a16:creationId xmlns:a16="http://schemas.microsoft.com/office/drawing/2014/main" id="{61C483E0-EDA2-3070-41E2-1ACA86329F72}"/>
              </a:ext>
            </a:extLst>
          </p:cNvPr>
          <p:cNvGraphicFramePr>
            <a:graphicFrameLocks noGrp="1"/>
          </p:cNvGraphicFramePr>
          <p:nvPr>
            <p:ph idx="1"/>
            <p:extLst>
              <p:ext uri="{D42A27DB-BD31-4B8C-83A1-F6EECF244321}">
                <p14:modId xmlns:p14="http://schemas.microsoft.com/office/powerpoint/2010/main" val="4048750071"/>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9113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709577-D8D5-56AD-7CE1-BC617C760B53}"/>
              </a:ext>
            </a:extLst>
          </p:cNvPr>
          <p:cNvSpPr>
            <a:spLocks noGrp="1"/>
          </p:cNvSpPr>
          <p:nvPr>
            <p:ph type="title"/>
          </p:nvPr>
        </p:nvSpPr>
        <p:spPr>
          <a:xfrm>
            <a:off x="630936" y="256032"/>
            <a:ext cx="7879842" cy="1014984"/>
          </a:xfrm>
        </p:spPr>
        <p:txBody>
          <a:bodyPr anchor="b">
            <a:normAutofit/>
          </a:bodyPr>
          <a:lstStyle/>
          <a:p>
            <a:r>
              <a:rPr lang="en-US" sz="3100"/>
              <a:t>Disaster Behavioral Health Response Plan</a:t>
            </a:r>
          </a:p>
        </p:txBody>
      </p:sp>
      <p:sp>
        <p:nvSpPr>
          <p:cNvPr id="2" name="Slide Number Placeholder 1">
            <a:extLst>
              <a:ext uri="{FF2B5EF4-FFF2-40B4-BE49-F238E27FC236}">
                <a16:creationId xmlns:a16="http://schemas.microsoft.com/office/drawing/2014/main" id="{2ABE721E-6C89-1D60-B593-966DE556870D}"/>
              </a:ext>
            </a:extLst>
          </p:cNvPr>
          <p:cNvSpPr>
            <a:spLocks noGrp="1"/>
          </p:cNvSpPr>
          <p:nvPr>
            <p:ph type="sldNum" sz="quarter" idx="12"/>
          </p:nvPr>
        </p:nvSpPr>
        <p:spPr>
          <a:xfrm>
            <a:off x="6654940" y="6356350"/>
            <a:ext cx="1858124" cy="365125"/>
          </a:xfrm>
        </p:spPr>
        <p:txBody>
          <a:bodyPr>
            <a:normAutofit/>
          </a:bodyPr>
          <a:lstStyle/>
          <a:p>
            <a:pPr>
              <a:spcAft>
                <a:spcPts val="600"/>
              </a:spcAft>
            </a:pPr>
            <a:fld id="{C95E8E5B-C54E-4915-B069-2B2C8B7FEC1E}" type="slidenum">
              <a:rPr lang="en-US">
                <a:solidFill>
                  <a:schemeClr val="tx1">
                    <a:lumMod val="50000"/>
                    <a:lumOff val="50000"/>
                  </a:schemeClr>
                </a:solidFill>
              </a:rPr>
              <a:pPr>
                <a:spcAft>
                  <a:spcPts val="600"/>
                </a:spcAft>
              </a:pPr>
              <a:t>7</a:t>
            </a:fld>
            <a:endParaRPr lang="en-US">
              <a:solidFill>
                <a:schemeClr val="tx1">
                  <a:lumMod val="50000"/>
                  <a:lumOff val="50000"/>
                </a:schemeClr>
              </a:solidFill>
            </a:endParaRPr>
          </a:p>
        </p:txBody>
      </p:sp>
      <p:graphicFrame>
        <p:nvGraphicFramePr>
          <p:cNvPr id="6" name="Content Placeholder 3" descr="The purpose of the plan is to provide a framework for organizing Iowa’s behavioral health response to disasters.  &#10;Behavioral health disaster response addresses the psychological, emotional, behavioral and social issues which may arise from a disaster event.&#10;Disaster behavioral health services can help mitigate the severity of adverse psychological effects of the disaster and help restore social and psychological functioning for individuals, families and communities.&#10;The plan is meant to be an ever-changing document that can be modified to incorporate changing technologies and emerging best practices in behavioral health response.&#10;">
            <a:extLst>
              <a:ext uri="{FF2B5EF4-FFF2-40B4-BE49-F238E27FC236}">
                <a16:creationId xmlns:a16="http://schemas.microsoft.com/office/drawing/2014/main" id="{11F9BA28-FB28-CA3D-C5F4-FAD6C9A46729}"/>
              </a:ext>
            </a:extLst>
          </p:cNvPr>
          <p:cNvGraphicFramePr>
            <a:graphicFrameLocks noGrp="1"/>
          </p:cNvGraphicFramePr>
          <p:nvPr>
            <p:ph idx="1"/>
            <p:extLst>
              <p:ext uri="{D42A27DB-BD31-4B8C-83A1-F6EECF244321}">
                <p14:modId xmlns:p14="http://schemas.microsoft.com/office/powerpoint/2010/main" val="477362463"/>
              </p:ext>
            </p:extLst>
          </p:nvPr>
        </p:nvGraphicFramePr>
        <p:xfrm>
          <a:off x="630936" y="1486995"/>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614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671F-30E5-A310-D1F7-AC7E8897E7E6}"/>
              </a:ext>
            </a:extLst>
          </p:cNvPr>
          <p:cNvSpPr>
            <a:spLocks noGrp="1"/>
          </p:cNvSpPr>
          <p:nvPr>
            <p:ph type="title"/>
          </p:nvPr>
        </p:nvSpPr>
        <p:spPr>
          <a:xfrm>
            <a:off x="836676" y="548640"/>
            <a:ext cx="7626096" cy="1179576"/>
          </a:xfrm>
        </p:spPr>
        <p:txBody>
          <a:bodyPr>
            <a:normAutofit/>
          </a:bodyPr>
          <a:lstStyle/>
          <a:p>
            <a:r>
              <a:rPr lang="en-US" sz="3500"/>
              <a:t>Mission</a:t>
            </a:r>
          </a:p>
        </p:txBody>
      </p:sp>
      <p:sp>
        <p:nvSpPr>
          <p:cNvPr id="3" name="Content Placeholder 2">
            <a:extLst>
              <a:ext uri="{FF2B5EF4-FFF2-40B4-BE49-F238E27FC236}">
                <a16:creationId xmlns:a16="http://schemas.microsoft.com/office/drawing/2014/main" id="{772CC0D3-4F73-5665-0118-A43DAC577994}"/>
              </a:ext>
            </a:extLst>
          </p:cNvPr>
          <p:cNvSpPr>
            <a:spLocks noGrp="1"/>
          </p:cNvSpPr>
          <p:nvPr>
            <p:ph idx="1"/>
          </p:nvPr>
        </p:nvSpPr>
        <p:spPr>
          <a:xfrm>
            <a:off x="836676" y="2667420"/>
            <a:ext cx="7626096" cy="3040316"/>
          </a:xfrm>
          <a:ln w="28575">
            <a:solidFill>
              <a:schemeClr val="accent2"/>
            </a:solidFill>
          </a:ln>
        </p:spPr>
        <p:txBody>
          <a:bodyPr>
            <a:noAutofit/>
          </a:bodyPr>
          <a:lstStyle/>
          <a:p>
            <a:pPr marL="0" indent="0">
              <a:buNone/>
            </a:pPr>
            <a:r>
              <a:rPr lang="en-US"/>
              <a:t>To ensure all individuals and communities are equipped to withstand, recover from, and thrive beyond natural disasters, human caused events, and other crises through strengthened resilience and equitable, accessible behavioral health supports.</a:t>
            </a:r>
          </a:p>
        </p:txBody>
      </p:sp>
      <p:sp>
        <p:nvSpPr>
          <p:cNvPr id="4" name="Slide Number Placeholder 3">
            <a:extLst>
              <a:ext uri="{FF2B5EF4-FFF2-40B4-BE49-F238E27FC236}">
                <a16:creationId xmlns:a16="http://schemas.microsoft.com/office/drawing/2014/main" id="{44169956-1D71-1D3C-EEF9-322713A97CC8}"/>
              </a:ext>
            </a:extLst>
          </p:cNvPr>
          <p:cNvSpPr>
            <a:spLocks noGrp="1"/>
          </p:cNvSpPr>
          <p:nvPr>
            <p:ph type="sldNum" sz="quarter" idx="12"/>
          </p:nvPr>
        </p:nvSpPr>
        <p:spPr>
          <a:xfrm>
            <a:off x="6405372" y="6356350"/>
            <a:ext cx="2057400" cy="365125"/>
          </a:xfrm>
        </p:spPr>
        <p:txBody>
          <a:bodyPr>
            <a:normAutofit/>
          </a:bodyPr>
          <a:lstStyle/>
          <a:p>
            <a:pPr>
              <a:spcAft>
                <a:spcPts val="600"/>
              </a:spcAft>
            </a:pPr>
            <a:fld id="{C95E8E5B-C54E-4915-B069-2B2C8B7FEC1E}" type="slidenum">
              <a:rPr lang="en-US">
                <a:solidFill>
                  <a:schemeClr val="tx1">
                    <a:lumMod val="50000"/>
                    <a:lumOff val="50000"/>
                  </a:schemeClr>
                </a:solidFill>
              </a:rPr>
              <a:pPr>
                <a:spcAft>
                  <a:spcPts val="600"/>
                </a:spcAft>
              </a:pPr>
              <a:t>8</a:t>
            </a:fld>
            <a:endParaRPr lang="en-US">
              <a:solidFill>
                <a:schemeClr val="tx1">
                  <a:lumMod val="50000"/>
                  <a:lumOff val="50000"/>
                </a:schemeClr>
              </a:solidFill>
            </a:endParaRPr>
          </a:p>
        </p:txBody>
      </p:sp>
    </p:spTree>
    <p:extLst>
      <p:ext uri="{BB962C8B-B14F-4D97-AF65-F5344CB8AC3E}">
        <p14:creationId xmlns:p14="http://schemas.microsoft.com/office/powerpoint/2010/main" val="56624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AA5C3-5FA7-F86D-57FA-E582494130EF}"/>
              </a:ext>
            </a:extLst>
          </p:cNvPr>
          <p:cNvSpPr>
            <a:spLocks noGrp="1"/>
          </p:cNvSpPr>
          <p:nvPr>
            <p:ph type="title"/>
          </p:nvPr>
        </p:nvSpPr>
        <p:spPr>
          <a:xfrm>
            <a:off x="963930" y="1050595"/>
            <a:ext cx="6056111" cy="1618489"/>
          </a:xfrm>
        </p:spPr>
        <p:txBody>
          <a:bodyPr anchor="ctr">
            <a:normAutofit/>
          </a:bodyPr>
          <a:lstStyle/>
          <a:p>
            <a:r>
              <a:rPr lang="en-US" sz="4900"/>
              <a:t>Disaster Behavioral Health</a:t>
            </a:r>
          </a:p>
        </p:txBody>
      </p:sp>
      <p:sp>
        <p:nvSpPr>
          <p:cNvPr id="3" name="Content Placeholder 2">
            <a:extLst>
              <a:ext uri="{FF2B5EF4-FFF2-40B4-BE49-F238E27FC236}">
                <a16:creationId xmlns:a16="http://schemas.microsoft.com/office/drawing/2014/main" id="{2DB2A140-FC57-0B41-D3CA-358FA83DE67B}"/>
              </a:ext>
            </a:extLst>
          </p:cNvPr>
          <p:cNvSpPr>
            <a:spLocks noGrp="1"/>
          </p:cNvSpPr>
          <p:nvPr>
            <p:ph idx="1"/>
          </p:nvPr>
        </p:nvSpPr>
        <p:spPr>
          <a:xfrm>
            <a:off x="963930" y="2969469"/>
            <a:ext cx="6056111" cy="2800395"/>
          </a:xfrm>
        </p:spPr>
        <p:txBody>
          <a:bodyPr anchor="t">
            <a:normAutofit/>
          </a:bodyPr>
          <a:lstStyle/>
          <a:p>
            <a:r>
              <a:rPr lang="en-US" sz="1900" b="1" dirty="0"/>
              <a:t>Goals:</a:t>
            </a:r>
          </a:p>
          <a:p>
            <a:pPr lvl="1"/>
            <a:r>
              <a:rPr lang="en-US" sz="1900" dirty="0"/>
              <a:t>Prevent maladaptive psychological and behavioral reactions of disaster survivors and all people working in the aftermath of an event.</a:t>
            </a:r>
          </a:p>
          <a:p>
            <a:pPr lvl="1"/>
            <a:r>
              <a:rPr lang="en-US" sz="1900" dirty="0"/>
              <a:t>Minimize the counterproductive effects and maladaptive reactions within the disaster response and recovery. </a:t>
            </a:r>
          </a:p>
          <a:p>
            <a:pPr lvl="1"/>
            <a:endParaRPr lang="en-US" sz="1900" dirty="0"/>
          </a:p>
        </p:txBody>
      </p:sp>
    </p:spTree>
    <p:extLst>
      <p:ext uri="{BB962C8B-B14F-4D97-AF65-F5344CB8AC3E}">
        <p14:creationId xmlns:p14="http://schemas.microsoft.com/office/powerpoint/2010/main" val="1077343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Disaster Behavioral Health response is local responsibility first. ​">
            <a:extLst>
              <a:ext uri="{FF2B5EF4-FFF2-40B4-BE49-F238E27FC236}">
                <a16:creationId xmlns:a16="http://schemas.microsoft.com/office/drawing/2014/main" id="{27C74478-1E16-476F-C2A4-4C905C8999E9}"/>
              </a:ext>
            </a:extLst>
          </p:cNvPr>
          <p:cNvSpPr>
            <a:spLocks noGrp="1"/>
          </p:cNvSpPr>
          <p:nvPr>
            <p:ph type="title"/>
          </p:nvPr>
        </p:nvSpPr>
        <p:spPr>
          <a:xfrm>
            <a:off x="429369" y="238539"/>
            <a:ext cx="8263890" cy="1434415"/>
          </a:xfrm>
        </p:spPr>
        <p:txBody>
          <a:bodyPr anchor="b">
            <a:normAutofit/>
          </a:bodyPr>
          <a:lstStyle/>
          <a:p>
            <a:r>
              <a:rPr lang="en-US" sz="3300"/>
              <a:t>Disaster Behavioral Health response is local responsibility first. </a:t>
            </a:r>
          </a:p>
        </p:txBody>
      </p:sp>
      <p:pic>
        <p:nvPicPr>
          <p:cNvPr id="6" name="Picture 5">
            <a:extLst>
              <a:ext uri="{FF2B5EF4-FFF2-40B4-BE49-F238E27FC236}">
                <a16:creationId xmlns:a16="http://schemas.microsoft.com/office/drawing/2014/main" id="{D2614A51-462B-7A98-4EA2-45CC4903E28D}"/>
              </a:ext>
              <a:ext uri="{C183D7F6-B498-43B3-948B-1728B52AA6E4}">
                <adec:decorative xmlns:adec="http://schemas.microsoft.com/office/drawing/2017/decorative" val="1"/>
              </a:ext>
            </a:extLst>
          </p:cNvPr>
          <p:cNvPicPr>
            <a:picLocks noChangeAspect="1"/>
          </p:cNvPicPr>
          <p:nvPr/>
        </p:nvPicPr>
        <p:blipFill>
          <a:blip r:embed="rId2"/>
          <a:srcRect t="7490" r="-4" b="-4"/>
          <a:stretch>
            <a:fillRect/>
          </a:stretch>
        </p:blipFill>
        <p:spPr>
          <a:xfrm>
            <a:off x="5758833" y="1891912"/>
            <a:ext cx="2955798" cy="4096512"/>
          </a:xfrm>
          <a:prstGeom prst="rect">
            <a:avLst/>
          </a:prstGeom>
        </p:spPr>
      </p:pic>
      <p:graphicFrame>
        <p:nvGraphicFramePr>
          <p:cNvPr id="5" name="Content Placeholder 2" descr="The first response to a disaster always occurs locally. &#10;Local planners understand the cultural, social and psychological needs of people in their area.&#10;The Iowa Disaster Behavioral  Health Response Plan builds on the strengths of Iowa’s local communities.&#10;Disaster behavioral health services supplement and do not replace the strength of communities and local efforts.&#10;">
            <a:extLst>
              <a:ext uri="{FF2B5EF4-FFF2-40B4-BE49-F238E27FC236}">
                <a16:creationId xmlns:a16="http://schemas.microsoft.com/office/drawing/2014/main" id="{AD0F0ACB-EAD0-6F52-DAB8-EC8F7CAAB33C}"/>
              </a:ext>
            </a:extLst>
          </p:cNvPr>
          <p:cNvGraphicFramePr>
            <a:graphicFrameLocks noGrp="1"/>
          </p:cNvGraphicFramePr>
          <p:nvPr>
            <p:ph idx="1"/>
            <p:extLst>
              <p:ext uri="{D42A27DB-BD31-4B8C-83A1-F6EECF244321}">
                <p14:modId xmlns:p14="http://schemas.microsoft.com/office/powerpoint/2010/main" val="3460753220"/>
              </p:ext>
            </p:extLst>
          </p:nvPr>
        </p:nvGraphicFramePr>
        <p:xfrm>
          <a:off x="429369" y="2071316"/>
          <a:ext cx="5003243" cy="3917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1361B28-C818-3DD1-191F-5CC8D1B7295C}"/>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10</a:t>
            </a:fld>
            <a:endParaRPr lang="en-US"/>
          </a:p>
        </p:txBody>
      </p:sp>
    </p:spTree>
    <p:extLst>
      <p:ext uri="{BB962C8B-B14F-4D97-AF65-F5344CB8AC3E}">
        <p14:creationId xmlns:p14="http://schemas.microsoft.com/office/powerpoint/2010/main" val="2947209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6288-D6DE-4412-0A37-8266ED329B18}"/>
              </a:ext>
            </a:extLst>
          </p:cNvPr>
          <p:cNvSpPr>
            <a:spLocks noGrp="1"/>
          </p:cNvSpPr>
          <p:nvPr>
            <p:ph type="title"/>
          </p:nvPr>
        </p:nvSpPr>
        <p:spPr>
          <a:xfrm>
            <a:off x="628649" y="1068891"/>
            <a:ext cx="3194798" cy="1985085"/>
          </a:xfrm>
        </p:spPr>
        <p:txBody>
          <a:bodyPr anchor="b">
            <a:normAutofit/>
          </a:bodyPr>
          <a:lstStyle/>
          <a:p>
            <a:pPr algn="ctr"/>
            <a:r>
              <a:rPr lang="en-US"/>
              <a:t>Types of Disaster</a:t>
            </a:r>
          </a:p>
        </p:txBody>
      </p:sp>
      <p:pic>
        <p:nvPicPr>
          <p:cNvPr id="29" name="Graphic 28" descr="Lightning">
            <a:extLst>
              <a:ext uri="{FF2B5EF4-FFF2-40B4-BE49-F238E27FC236}">
                <a16:creationId xmlns:a16="http://schemas.microsoft.com/office/drawing/2014/main" id="{129EB09D-F0A2-B6F6-5C08-293F15EF14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0605" y="3338224"/>
            <a:ext cx="2450885" cy="2450885"/>
          </a:xfrm>
          <a:prstGeom prst="rect">
            <a:avLst/>
          </a:prstGeom>
        </p:spPr>
      </p:pic>
      <p:sp>
        <p:nvSpPr>
          <p:cNvPr id="3" name="Content Placeholder 2" descr="Natural Disasters​&#10;&#10;Severe Storms and Tornadoes​&#10;&#10;Floods​&#10;&#10;Winter Storms and Blizzards​&#10;&#10;Drought​&#10;&#10;Human-Caused Disasters​&#10;&#10;Agricultural Accidents​&#10;&#10;Industrial Accidents​&#10;&#10;Nuclear Accidents​&#10;&#10;Transportation Accidents​&#10;&#10;Active Threat​&#10;&#10;Health Related Disaster​&#10;&#10;Outbreaks of Diseases​&#10;&#10;Public Health Emergencies​">
            <a:extLst>
              <a:ext uri="{FF2B5EF4-FFF2-40B4-BE49-F238E27FC236}">
                <a16:creationId xmlns:a16="http://schemas.microsoft.com/office/drawing/2014/main" id="{816DD309-8DA9-6AD8-AB2B-FC06F19A95A3}"/>
              </a:ext>
            </a:extLst>
          </p:cNvPr>
          <p:cNvSpPr>
            <a:spLocks noGrp="1"/>
          </p:cNvSpPr>
          <p:nvPr>
            <p:ph idx="1"/>
          </p:nvPr>
        </p:nvSpPr>
        <p:spPr>
          <a:xfrm>
            <a:off x="4939811" y="723153"/>
            <a:ext cx="3416836" cy="5392482"/>
          </a:xfrm>
        </p:spPr>
        <p:txBody>
          <a:bodyPr anchor="ctr">
            <a:normAutofit/>
          </a:bodyPr>
          <a:lstStyle/>
          <a:p>
            <a:pPr marL="0" indent="0">
              <a:buNone/>
            </a:pPr>
            <a:r>
              <a:rPr lang="en-US" sz="1700" b="1"/>
              <a:t>Natural Disasters</a:t>
            </a:r>
          </a:p>
          <a:p>
            <a:r>
              <a:rPr lang="en-US" sz="1700"/>
              <a:t>Severe Storms and Tornadoes</a:t>
            </a:r>
          </a:p>
          <a:p>
            <a:r>
              <a:rPr lang="en-US" sz="1700"/>
              <a:t>Floods</a:t>
            </a:r>
          </a:p>
          <a:p>
            <a:r>
              <a:rPr lang="en-US" sz="1700"/>
              <a:t>Winter Storms and Blizzards</a:t>
            </a:r>
          </a:p>
          <a:p>
            <a:r>
              <a:rPr lang="en-US" sz="1700"/>
              <a:t>Drought</a:t>
            </a:r>
          </a:p>
          <a:p>
            <a:pPr marL="0" indent="0">
              <a:buNone/>
            </a:pPr>
            <a:r>
              <a:rPr lang="en-US" sz="1700" b="1"/>
              <a:t>Human-Caused Disasters</a:t>
            </a:r>
          </a:p>
          <a:p>
            <a:r>
              <a:rPr lang="en-US" sz="1700"/>
              <a:t>Agricultural Accidents</a:t>
            </a:r>
          </a:p>
          <a:p>
            <a:r>
              <a:rPr lang="en-US" sz="1700"/>
              <a:t>Industrial Accidents</a:t>
            </a:r>
          </a:p>
          <a:p>
            <a:r>
              <a:rPr lang="en-US" sz="1700"/>
              <a:t>Nuclear Accidents</a:t>
            </a:r>
          </a:p>
          <a:p>
            <a:r>
              <a:rPr lang="en-US" sz="1700"/>
              <a:t>Transportation Accidents</a:t>
            </a:r>
          </a:p>
          <a:p>
            <a:r>
              <a:rPr lang="en-US" sz="1700"/>
              <a:t>Active Threat</a:t>
            </a:r>
          </a:p>
          <a:p>
            <a:pPr marL="0" indent="0">
              <a:buNone/>
            </a:pPr>
            <a:r>
              <a:rPr lang="en-US" sz="1700" b="1"/>
              <a:t>Health Related Disaster</a:t>
            </a:r>
          </a:p>
          <a:p>
            <a:r>
              <a:rPr lang="en-US" sz="1700"/>
              <a:t>Outbreaks of Diseases</a:t>
            </a:r>
          </a:p>
          <a:p>
            <a:r>
              <a:rPr lang="en-US" sz="1700"/>
              <a:t>Public Health Emergencies</a:t>
            </a:r>
          </a:p>
          <a:p>
            <a:endParaRPr lang="en-US" sz="1700"/>
          </a:p>
        </p:txBody>
      </p:sp>
      <p:sp>
        <p:nvSpPr>
          <p:cNvPr id="4" name="Slide Number Placeholder 3">
            <a:extLst>
              <a:ext uri="{FF2B5EF4-FFF2-40B4-BE49-F238E27FC236}">
                <a16:creationId xmlns:a16="http://schemas.microsoft.com/office/drawing/2014/main" id="{B8903F09-EE83-FF1D-E777-3A85D33219F0}"/>
              </a:ext>
            </a:extLst>
          </p:cNvPr>
          <p:cNvSpPr>
            <a:spLocks noGrp="1"/>
          </p:cNvSpPr>
          <p:nvPr>
            <p:ph type="sldNum" sz="quarter" idx="12"/>
          </p:nvPr>
        </p:nvSpPr>
        <p:spPr>
          <a:xfrm>
            <a:off x="6457950" y="6356350"/>
            <a:ext cx="2057400" cy="365125"/>
          </a:xfrm>
          <a:prstGeom prst="ellipse">
            <a:avLst/>
          </a:prstGeom>
        </p:spPr>
        <p:txBody>
          <a:bodyPr>
            <a:normAutofit/>
          </a:bodyPr>
          <a:lstStyle/>
          <a:p>
            <a:pPr>
              <a:spcAft>
                <a:spcPts val="600"/>
              </a:spcAft>
            </a:pPr>
            <a:fld id="{C95E8E5B-C54E-4915-B069-2B2C8B7FEC1E}" type="slidenum">
              <a:rPr lang="en-US" sz="900"/>
              <a:pPr>
                <a:spcAft>
                  <a:spcPts val="600"/>
                </a:spcAft>
              </a:pPr>
              <a:t>11</a:t>
            </a:fld>
            <a:endParaRPr lang="en-US" sz="900"/>
          </a:p>
        </p:txBody>
      </p:sp>
    </p:spTree>
    <p:extLst>
      <p:ext uri="{BB962C8B-B14F-4D97-AF65-F5344CB8AC3E}">
        <p14:creationId xmlns:p14="http://schemas.microsoft.com/office/powerpoint/2010/main" val="1086803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40CE-0096-C3C3-9CA7-CB69E091082D}"/>
              </a:ext>
            </a:extLst>
          </p:cNvPr>
          <p:cNvSpPr>
            <a:spLocks noGrp="1"/>
          </p:cNvSpPr>
          <p:nvPr>
            <p:ph type="title"/>
          </p:nvPr>
        </p:nvSpPr>
        <p:spPr>
          <a:xfrm>
            <a:off x="630936" y="256032"/>
            <a:ext cx="7879842" cy="1014984"/>
          </a:xfrm>
        </p:spPr>
        <p:txBody>
          <a:bodyPr vert="horz" lIns="91440" tIns="45720" rIns="91440" bIns="45720" rtlCol="0" anchor="b">
            <a:normAutofit/>
          </a:bodyPr>
          <a:lstStyle/>
          <a:p>
            <a:r>
              <a:rPr lang="en-US" sz="3100" kern="1200">
                <a:latin typeface="+mj-lt"/>
                <a:ea typeface="+mj-ea"/>
                <a:cs typeface="+mj-cs"/>
              </a:rPr>
              <a:t>Disaster Behavioral Health Planning</a:t>
            </a:r>
          </a:p>
        </p:txBody>
      </p:sp>
      <p:sp>
        <p:nvSpPr>
          <p:cNvPr id="4" name="Slide Number Placeholder 3">
            <a:extLst>
              <a:ext uri="{FF2B5EF4-FFF2-40B4-BE49-F238E27FC236}">
                <a16:creationId xmlns:a16="http://schemas.microsoft.com/office/drawing/2014/main" id="{1CC34D75-F8B7-06BF-B601-F8C084E23DD7}"/>
              </a:ext>
            </a:extLst>
          </p:cNvPr>
          <p:cNvSpPr>
            <a:spLocks noGrp="1"/>
          </p:cNvSpPr>
          <p:nvPr>
            <p:ph type="sldNum" sz="quarter" idx="12"/>
          </p:nvPr>
        </p:nvSpPr>
        <p:spPr>
          <a:xfrm>
            <a:off x="6654940" y="6356350"/>
            <a:ext cx="1858124" cy="365125"/>
          </a:xfrm>
        </p:spPr>
        <p:txBody>
          <a:bodyPr vert="horz" lIns="91440" tIns="45720" rIns="91440" bIns="45720" rtlCol="0">
            <a:normAutofit/>
          </a:bodyPr>
          <a:lstStyle/>
          <a:p>
            <a:pPr>
              <a:spcAft>
                <a:spcPts val="600"/>
              </a:spcAft>
            </a:pPr>
            <a:fld id="{C95E8E5B-C54E-4915-B069-2B2C8B7FEC1E}" type="slidenum">
              <a:rPr lang="en-US">
                <a:solidFill>
                  <a:schemeClr val="tx1">
                    <a:lumMod val="50000"/>
                    <a:lumOff val="50000"/>
                  </a:schemeClr>
                </a:solidFill>
                <a:latin typeface="+mn-lt"/>
              </a:rPr>
              <a:pPr>
                <a:spcAft>
                  <a:spcPts val="600"/>
                </a:spcAft>
              </a:pPr>
              <a:t>12</a:t>
            </a:fld>
            <a:endParaRPr lang="en-US">
              <a:solidFill>
                <a:schemeClr val="tx1">
                  <a:lumMod val="50000"/>
                  <a:lumOff val="50000"/>
                </a:schemeClr>
              </a:solidFill>
              <a:latin typeface="+mn-lt"/>
            </a:endParaRPr>
          </a:p>
        </p:txBody>
      </p:sp>
      <p:graphicFrame>
        <p:nvGraphicFramePr>
          <p:cNvPr id="15" name="Content Placeholder 4" descr="The plan provides a statewide framework aligned with FEMA’s Response Plan.  &#10;The plan outlines scalable and flexible strategies to address natural, human-caused, crises and technological incidents affecting Iowa.&#10;The plan recognizes multiple incidents may occur concurrently, and behavioral health needs may evolve across response and recovery phases.&#10;&#10;Coordinates planning to ensure appropriate resource activation, reduce duplication of service and supports behavioral health impact areas&#10;&#10;">
            <a:extLst>
              <a:ext uri="{FF2B5EF4-FFF2-40B4-BE49-F238E27FC236}">
                <a16:creationId xmlns:a16="http://schemas.microsoft.com/office/drawing/2014/main" id="{190A0E23-90D9-2875-DA1B-E801F319D973}"/>
              </a:ext>
            </a:extLst>
          </p:cNvPr>
          <p:cNvGraphicFramePr>
            <a:graphicFrameLocks noGrp="1"/>
          </p:cNvGraphicFramePr>
          <p:nvPr>
            <p:ph idx="1"/>
            <p:extLst>
              <p:ext uri="{D42A27DB-BD31-4B8C-83A1-F6EECF244321}">
                <p14:modId xmlns:p14="http://schemas.microsoft.com/office/powerpoint/2010/main" val="3367928261"/>
              </p:ext>
            </p:extLst>
          </p:nvPr>
        </p:nvGraphicFramePr>
        <p:xfrm>
          <a:off x="630936" y="1549748"/>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1300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104072-3A26-1B03-4F89-356A1E01FB28}"/>
              </a:ext>
              <a:ext uri="{C183D7F6-B498-43B3-948B-1728B52AA6E4}">
                <adec:decorative xmlns:adec="http://schemas.microsoft.com/office/drawing/2017/decorative" val="1"/>
              </a:ext>
            </a:extLst>
          </p:cNvPr>
          <p:cNvSpPr/>
          <p:nvPr/>
        </p:nvSpPr>
        <p:spPr>
          <a:xfrm>
            <a:off x="-9" y="-6"/>
            <a:ext cx="3028377" cy="68681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E51A2A-9E39-5020-0E73-BAB70CA0E126}"/>
              </a:ext>
            </a:extLst>
          </p:cNvPr>
          <p:cNvSpPr txBox="1">
            <a:spLocks noGrp="1"/>
          </p:cNvSpPr>
          <p:nvPr>
            <p:ph type="title" idx="4294967295"/>
          </p:nvPr>
        </p:nvSpPr>
        <p:spPr>
          <a:xfrm>
            <a:off x="439858" y="1683756"/>
            <a:ext cx="2336449" cy="2396359"/>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3500" b="0" i="0" u="none" strike="noStrike" kern="1200" cap="none" spc="0" normalizeH="0" baseline="0" noProof="0" dirty="0">
                <a:ln>
                  <a:noFill/>
                </a:ln>
                <a:solidFill>
                  <a:srgbClr val="FFFFFF"/>
                </a:solidFill>
                <a:effectLst/>
                <a:uLnTx/>
                <a:uFillTx/>
                <a:latin typeface="+mj-lt"/>
                <a:ea typeface="+mj-ea"/>
                <a:cs typeface="+mj-cs"/>
              </a:rPr>
              <a:t>DBHRT Services</a:t>
            </a:r>
          </a:p>
        </p:txBody>
      </p:sp>
      <p:graphicFrame>
        <p:nvGraphicFramePr>
          <p:cNvPr id="7" name="TextBox 4" descr="Behavioral health needs assessment&#10;Psychological First Aid&#10;Brief counseling and intervention&#10;Community outreach&#10;Public information and education&#10;Critical Incident Stress Management Services&#10;Virtual counseling and personal support&#10;">
            <a:extLst>
              <a:ext uri="{FF2B5EF4-FFF2-40B4-BE49-F238E27FC236}">
                <a16:creationId xmlns:a16="http://schemas.microsoft.com/office/drawing/2014/main" id="{022554BF-DA92-BAFC-6555-99102E088A21}"/>
              </a:ext>
            </a:extLst>
          </p:cNvPr>
          <p:cNvGraphicFramePr/>
          <p:nvPr>
            <p:extLst>
              <p:ext uri="{D42A27DB-BD31-4B8C-83A1-F6EECF244321}">
                <p14:modId xmlns:p14="http://schemas.microsoft.com/office/powerpoint/2010/main" val="1558508733"/>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6638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BEED-223E-5C8D-47AB-C94AD772FAD7}"/>
              </a:ext>
            </a:extLst>
          </p:cNvPr>
          <p:cNvSpPr>
            <a:spLocks noGrp="1"/>
          </p:cNvSpPr>
          <p:nvPr>
            <p:ph type="title" idx="4294967295"/>
          </p:nvPr>
        </p:nvSpPr>
        <p:spPr>
          <a:xfrm>
            <a:off x="628650" y="-1325563"/>
            <a:ext cx="7886700" cy="1325563"/>
          </a:xfrm>
        </p:spPr>
        <p:txBody>
          <a:bodyPr vert="horz" lIns="91440" tIns="45720" rIns="91440" bIns="45720" rtlCol="0" anchor="b">
            <a:normAutofit fontScale="90000"/>
          </a:bodyPr>
          <a:lstStyle/>
          <a:p>
            <a:r>
              <a:rPr lang="en-US" dirty="0"/>
              <a:t>Natural Disaster Response by Disaster Behavioral Health</a:t>
            </a:r>
          </a:p>
        </p:txBody>
      </p:sp>
      <p:sp>
        <p:nvSpPr>
          <p:cNvPr id="5" name="Slide Number Placeholder 4">
            <a:extLst>
              <a:ext uri="{FF2B5EF4-FFF2-40B4-BE49-F238E27FC236}">
                <a16:creationId xmlns:a16="http://schemas.microsoft.com/office/drawing/2014/main" id="{5462B819-E7A8-4AB1-3DA8-06BDDD97EDFC}"/>
              </a:ext>
            </a:extLst>
          </p:cNvPr>
          <p:cNvSpPr>
            <a:spLocks noGrp="1"/>
          </p:cNvSpPr>
          <p:nvPr>
            <p:ph type="sldNum" sz="quarter" idx="12"/>
          </p:nvPr>
        </p:nvSpPr>
        <p:spPr/>
        <p:txBody>
          <a:bodyPr/>
          <a:lstStyle/>
          <a:p>
            <a:fld id="{C95E8E5B-C54E-4915-B069-2B2C8B7FEC1E}" type="slidenum">
              <a:rPr lang="en-US" smtClean="0"/>
              <a:pPr/>
              <a:t>14</a:t>
            </a:fld>
            <a:endParaRPr lang="en-US"/>
          </a:p>
        </p:txBody>
      </p:sp>
      <p:graphicFrame>
        <p:nvGraphicFramePr>
          <p:cNvPr id="12" name="Table 11">
            <a:extLst>
              <a:ext uri="{FF2B5EF4-FFF2-40B4-BE49-F238E27FC236}">
                <a16:creationId xmlns:a16="http://schemas.microsoft.com/office/drawing/2014/main" id="{6B3367B1-A055-5A0F-FB6B-988CD88D79D2}"/>
              </a:ext>
            </a:extLst>
          </p:cNvPr>
          <p:cNvGraphicFramePr>
            <a:graphicFrameLocks noGrp="1"/>
          </p:cNvGraphicFramePr>
          <p:nvPr/>
        </p:nvGraphicFramePr>
        <p:xfrm>
          <a:off x="367553" y="403412"/>
          <a:ext cx="8408894" cy="5610518"/>
        </p:xfrm>
        <a:graphic>
          <a:graphicData uri="http://schemas.openxmlformats.org/drawingml/2006/table">
            <a:tbl>
              <a:tblPr firstRow="1" firstCol="1" bandRow="1">
                <a:tableStyleId>{8A107856-5554-42FB-B03E-39F5DBC370BA}</a:tableStyleId>
              </a:tblPr>
              <a:tblGrid>
                <a:gridCol w="1491064">
                  <a:extLst>
                    <a:ext uri="{9D8B030D-6E8A-4147-A177-3AD203B41FA5}">
                      <a16:colId xmlns:a16="http://schemas.microsoft.com/office/drawing/2014/main" val="4168736619"/>
                    </a:ext>
                  </a:extLst>
                </a:gridCol>
                <a:gridCol w="3606289">
                  <a:extLst>
                    <a:ext uri="{9D8B030D-6E8A-4147-A177-3AD203B41FA5}">
                      <a16:colId xmlns:a16="http://schemas.microsoft.com/office/drawing/2014/main" val="2520007426"/>
                    </a:ext>
                  </a:extLst>
                </a:gridCol>
                <a:gridCol w="3311541">
                  <a:extLst>
                    <a:ext uri="{9D8B030D-6E8A-4147-A177-3AD203B41FA5}">
                      <a16:colId xmlns:a16="http://schemas.microsoft.com/office/drawing/2014/main" val="1930346451"/>
                    </a:ext>
                  </a:extLst>
                </a:gridCol>
              </a:tblGrid>
              <a:tr h="310504">
                <a:tc gridSpan="3">
                  <a:txBody>
                    <a:bodyPr/>
                    <a:lstStyle/>
                    <a:p>
                      <a:pPr marL="0" marR="0" algn="ctr">
                        <a:lnSpc>
                          <a:spcPct val="115000"/>
                        </a:lnSpc>
                        <a:spcAft>
                          <a:spcPts val="800"/>
                        </a:spcAft>
                        <a:buNone/>
                      </a:pPr>
                      <a:r>
                        <a:rPr lang="en-US" sz="1200" kern="100">
                          <a:effectLst/>
                          <a:latin typeface="+mj-lt"/>
                          <a:ea typeface="Aptos" panose="020B0004020202020204" pitchFamily="34" charset="0"/>
                          <a:cs typeface="Times New Roman" panose="02020603050405020304" pitchFamily="18" charset="0"/>
                        </a:rPr>
                        <a:t>Natural Disaster Response by Disaster Behavioral Health</a:t>
                      </a:r>
                    </a:p>
                  </a:txBody>
                  <a:tcPr marL="9525" marR="9525" marT="9525" marB="9525" anchor="ctr">
                    <a:pattFill prst="plaid">
                      <a:fgClr>
                        <a:schemeClr val="accent2">
                          <a:tint val="20000"/>
                        </a:schemeClr>
                      </a:fgClr>
                      <a:bgClr>
                        <a:schemeClr val="bg1"/>
                      </a:bgClr>
                    </a:pattFill>
                  </a:tcPr>
                </a:tc>
                <a:tc hMerge="1">
                  <a:txBody>
                    <a:bodyPr/>
                    <a:lstStyle/>
                    <a:p>
                      <a:pPr marL="0" marR="0" algn="ctr">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pPr marL="0" marR="0" algn="ctr">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72182000"/>
                  </a:ext>
                </a:extLst>
              </a:tr>
              <a:tr h="310504">
                <a:tc>
                  <a:txBody>
                    <a:bodyPr/>
                    <a:lstStyle/>
                    <a:p>
                      <a:pPr marL="0" marR="0" algn="ctr">
                        <a:lnSpc>
                          <a:spcPct val="115000"/>
                        </a:lnSpc>
                        <a:spcAft>
                          <a:spcPts val="800"/>
                        </a:spcAft>
                        <a:buNone/>
                      </a:pPr>
                      <a:r>
                        <a:rPr lang="en-US" sz="1200" b="1" kern="100">
                          <a:solidFill>
                            <a:srgbClr val="000000"/>
                          </a:solidFill>
                          <a:effectLst/>
                        </a:rPr>
                        <a:t>Year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000000"/>
                          </a:solidFill>
                          <a:effectLst/>
                        </a:rPr>
                        <a:t>Event Type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b="1" kern="100">
                          <a:solidFill>
                            <a:srgbClr val="000000"/>
                          </a:solidFill>
                          <a:effectLst/>
                        </a:rPr>
                        <a:t>Counties Affected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87459323"/>
                  </a:ext>
                </a:extLst>
              </a:tr>
              <a:tr h="310504">
                <a:tc>
                  <a:txBody>
                    <a:bodyPr/>
                    <a:lstStyle/>
                    <a:p>
                      <a:pPr marL="0" marR="0" algn="ctr">
                        <a:lnSpc>
                          <a:spcPct val="115000"/>
                        </a:lnSpc>
                        <a:spcAft>
                          <a:spcPts val="800"/>
                        </a:spcAft>
                        <a:buNone/>
                      </a:pPr>
                      <a:r>
                        <a:rPr lang="en-US" sz="1200" kern="100">
                          <a:solidFill>
                            <a:schemeClr val="tx1"/>
                          </a:solidFill>
                          <a:effectLst/>
                        </a:rPr>
                        <a:t>2007</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Ice storms, floods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20092370"/>
                  </a:ext>
                </a:extLst>
              </a:tr>
              <a:tr h="307358">
                <a:tc>
                  <a:txBody>
                    <a:bodyPr/>
                    <a:lstStyle/>
                    <a:p>
                      <a:pPr marL="0" marR="0" algn="ctr">
                        <a:lnSpc>
                          <a:spcPct val="115000"/>
                        </a:lnSpc>
                        <a:spcAft>
                          <a:spcPts val="800"/>
                        </a:spcAft>
                        <a:buNone/>
                      </a:pPr>
                      <a:r>
                        <a:rPr lang="en-US" sz="1200" kern="100">
                          <a:solidFill>
                            <a:schemeClr val="tx1"/>
                          </a:solidFill>
                          <a:effectLst/>
                        </a:rPr>
                        <a:t>2008</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Tornado, 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85</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89905937"/>
                  </a:ext>
                </a:extLst>
              </a:tr>
              <a:tr h="310504">
                <a:tc>
                  <a:txBody>
                    <a:bodyPr/>
                    <a:lstStyle/>
                    <a:p>
                      <a:pPr marL="0" marR="0" algn="ctr">
                        <a:lnSpc>
                          <a:spcPct val="115000"/>
                        </a:lnSpc>
                        <a:spcAft>
                          <a:spcPts val="800"/>
                        </a:spcAft>
                        <a:buNone/>
                      </a:pPr>
                      <a:r>
                        <a:rPr lang="en-US" sz="1200" kern="100">
                          <a:solidFill>
                            <a:schemeClr val="tx1"/>
                          </a:solidFill>
                          <a:effectLst/>
                        </a:rPr>
                        <a:t>2010</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Winter storms, floods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Many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56399742"/>
                  </a:ext>
                </a:extLst>
              </a:tr>
              <a:tr h="307358">
                <a:tc>
                  <a:txBody>
                    <a:bodyPr/>
                    <a:lstStyle/>
                    <a:p>
                      <a:pPr marL="0" marR="0" algn="ctr">
                        <a:lnSpc>
                          <a:spcPct val="115000"/>
                        </a:lnSpc>
                        <a:spcAft>
                          <a:spcPts val="800"/>
                        </a:spcAft>
                        <a:buNone/>
                      </a:pPr>
                      <a:r>
                        <a:rPr lang="en-US" sz="1200" kern="100">
                          <a:solidFill>
                            <a:schemeClr val="tx1"/>
                          </a:solidFill>
                          <a:effectLst/>
                        </a:rPr>
                        <a:t>2011</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Storms, floods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25547316"/>
                  </a:ext>
                </a:extLst>
              </a:tr>
              <a:tr h="310504">
                <a:tc>
                  <a:txBody>
                    <a:bodyPr/>
                    <a:lstStyle/>
                    <a:p>
                      <a:pPr marL="0" marR="0" algn="ctr">
                        <a:lnSpc>
                          <a:spcPct val="115000"/>
                        </a:lnSpc>
                        <a:spcAft>
                          <a:spcPts val="800"/>
                        </a:spcAft>
                        <a:buNone/>
                      </a:pPr>
                      <a:r>
                        <a:rPr lang="en-US" sz="1200" kern="100">
                          <a:solidFill>
                            <a:schemeClr val="tx1"/>
                          </a:solidFill>
                          <a:effectLst/>
                        </a:rPr>
                        <a:t>2013</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Storms, winter, floods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23365230"/>
                  </a:ext>
                </a:extLst>
              </a:tr>
              <a:tr h="363410">
                <a:tc>
                  <a:txBody>
                    <a:bodyPr/>
                    <a:lstStyle/>
                    <a:p>
                      <a:pPr algn="ctr"/>
                      <a:r>
                        <a:rPr lang="en-US" sz="1200">
                          <a:solidFill>
                            <a:schemeClr val="tx1"/>
                          </a:solidFill>
                        </a:rPr>
                        <a:t>2014</a:t>
                      </a:r>
                    </a:p>
                  </a:txBody>
                  <a:tcPr marL="9525" marR="9525" marT="9525" marB="9525" anchor="ctr"/>
                </a:tc>
                <a:tc>
                  <a:txBody>
                    <a:bodyPr/>
                    <a:lstStyle/>
                    <a:p>
                      <a:pPr marL="0" marR="0" algn="ctr">
                        <a:lnSpc>
                          <a:spcPct val="115000"/>
                        </a:lnSpc>
                        <a:spcAft>
                          <a:spcPts val="800"/>
                        </a:spcAft>
                        <a:buNone/>
                      </a:pPr>
                      <a:r>
                        <a:rPr lang="en-US" sz="1200" kern="100">
                          <a:effectLst/>
                        </a:rPr>
                        <a:t>Storms, tornadoes, 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59887227"/>
                  </a:ext>
                </a:extLst>
              </a:tr>
              <a:tr h="307358">
                <a:tc>
                  <a:txBody>
                    <a:bodyPr/>
                    <a:lstStyle/>
                    <a:p>
                      <a:pPr algn="ctr"/>
                      <a:r>
                        <a:rPr lang="en-US" sz="1200">
                          <a:solidFill>
                            <a:schemeClr val="tx1"/>
                          </a:solidFill>
                        </a:rPr>
                        <a:t>2015</a:t>
                      </a:r>
                    </a:p>
                  </a:txBody>
                  <a:tcPr marL="9525" marR="9525" marT="9525" marB="9525" anchor="ctr"/>
                </a:tc>
                <a:tc>
                  <a:txBody>
                    <a:bodyPr/>
                    <a:lstStyle/>
                    <a:p>
                      <a:pPr marL="0" marR="0" algn="ctr">
                        <a:lnSpc>
                          <a:spcPct val="115000"/>
                        </a:lnSpc>
                        <a:spcAft>
                          <a:spcPts val="800"/>
                        </a:spcAft>
                        <a:buNone/>
                      </a:pPr>
                      <a:r>
                        <a:rPr lang="en-US" sz="1200" kern="100">
                          <a:effectLst/>
                        </a:rPr>
                        <a:t>Storms, 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19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04136599"/>
                  </a:ext>
                </a:extLst>
              </a:tr>
              <a:tr h="307358">
                <a:tc>
                  <a:txBody>
                    <a:bodyPr/>
                    <a:lstStyle/>
                    <a:p>
                      <a:pPr marL="0" marR="0" algn="ctr">
                        <a:lnSpc>
                          <a:spcPct val="115000"/>
                        </a:lnSpc>
                        <a:spcAft>
                          <a:spcPts val="800"/>
                        </a:spcAft>
                        <a:buNone/>
                      </a:pPr>
                      <a:r>
                        <a:rPr lang="en-US" sz="1200" kern="100">
                          <a:solidFill>
                            <a:schemeClr val="tx1"/>
                          </a:solidFill>
                          <a:effectLst/>
                        </a:rPr>
                        <a:t>2016</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a:effectLst/>
                        </a:rPr>
                        <a:t>Storms, 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extLst>
                  <a:ext uri="{0D108BD9-81ED-4DB2-BD59-A6C34878D82A}">
                    <a16:rowId xmlns:a16="http://schemas.microsoft.com/office/drawing/2014/main" val="1535902369"/>
                  </a:ext>
                </a:extLst>
              </a:tr>
              <a:tr h="307358">
                <a:tc>
                  <a:txBody>
                    <a:bodyPr/>
                    <a:lstStyle/>
                    <a:p>
                      <a:pPr marL="0" marR="0" algn="ctr">
                        <a:lnSpc>
                          <a:spcPct val="115000"/>
                        </a:lnSpc>
                        <a:spcAft>
                          <a:spcPts val="800"/>
                        </a:spcAft>
                        <a:buNone/>
                      </a:pPr>
                      <a:r>
                        <a:rPr lang="en-US" sz="1200" kern="100">
                          <a:solidFill>
                            <a:schemeClr val="tx1"/>
                          </a:solidFill>
                          <a:effectLst/>
                        </a:rPr>
                        <a:t>2017</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Storms, 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81185770"/>
                  </a:ext>
                </a:extLst>
              </a:tr>
              <a:tr h="310504">
                <a:tc>
                  <a:txBody>
                    <a:bodyPr/>
                    <a:lstStyle/>
                    <a:p>
                      <a:pPr marL="0" marR="0" algn="ctr">
                        <a:lnSpc>
                          <a:spcPct val="115000"/>
                        </a:lnSpc>
                        <a:spcAft>
                          <a:spcPts val="800"/>
                        </a:spcAft>
                        <a:buNone/>
                      </a:pPr>
                      <a:r>
                        <a:rPr lang="en-US" sz="1200" kern="100">
                          <a:solidFill>
                            <a:schemeClr val="tx1"/>
                          </a:solidFill>
                          <a:effectLst/>
                        </a:rPr>
                        <a:t>2018</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Storms, tornadoes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34</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38494238"/>
                  </a:ext>
                </a:extLst>
              </a:tr>
              <a:tr h="307358">
                <a:tc>
                  <a:txBody>
                    <a:bodyPr/>
                    <a:lstStyle/>
                    <a:p>
                      <a:pPr marL="0" marR="0" algn="ctr">
                        <a:lnSpc>
                          <a:spcPct val="115000"/>
                        </a:lnSpc>
                        <a:spcAft>
                          <a:spcPts val="800"/>
                        </a:spcAft>
                        <a:buNone/>
                      </a:pPr>
                      <a:r>
                        <a:rPr lang="en-US" sz="1200" kern="100">
                          <a:solidFill>
                            <a:schemeClr val="tx1"/>
                          </a:solidFill>
                          <a:effectLst/>
                        </a:rPr>
                        <a:t>2019</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a:effectLst/>
                        </a:rPr>
                        <a:t>Flooding, storms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a:effectLst/>
                        </a:rPr>
                        <a:t>80 (PA)</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extLst>
                  <a:ext uri="{0D108BD9-81ED-4DB2-BD59-A6C34878D82A}">
                    <a16:rowId xmlns:a16="http://schemas.microsoft.com/office/drawing/2014/main" val="2453397785"/>
                  </a:ext>
                </a:extLst>
              </a:tr>
              <a:tr h="307358">
                <a:tc>
                  <a:txBody>
                    <a:bodyPr/>
                    <a:lstStyle/>
                    <a:p>
                      <a:pPr marL="0" marR="0" algn="ctr">
                        <a:lnSpc>
                          <a:spcPct val="115000"/>
                        </a:lnSpc>
                        <a:spcAft>
                          <a:spcPts val="800"/>
                        </a:spcAft>
                        <a:buNone/>
                      </a:pPr>
                      <a:r>
                        <a:rPr lang="en-US" sz="1200" kern="100">
                          <a:solidFill>
                            <a:schemeClr val="tx1"/>
                          </a:solidFill>
                          <a:effectLst/>
                        </a:rPr>
                        <a:t>2020</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COVID‑19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99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75609988"/>
                  </a:ext>
                </a:extLst>
              </a:tr>
              <a:tr h="307358">
                <a:tc>
                  <a:txBody>
                    <a:bodyPr/>
                    <a:lstStyle/>
                    <a:p>
                      <a:pPr marL="0" marR="0" algn="ctr">
                        <a:lnSpc>
                          <a:spcPct val="115000"/>
                        </a:lnSpc>
                        <a:spcAft>
                          <a:spcPts val="800"/>
                        </a:spcAft>
                        <a:buNone/>
                      </a:pPr>
                      <a:r>
                        <a:rPr lang="en-US" sz="1200" kern="100">
                          <a:solidFill>
                            <a:schemeClr val="tx1"/>
                          </a:solidFill>
                          <a:effectLst/>
                        </a:rPr>
                        <a:t>2021</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Derecho, storms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5</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23075545"/>
                  </a:ext>
                </a:extLst>
              </a:tr>
              <a:tr h="307358">
                <a:tc>
                  <a:txBody>
                    <a:bodyPr/>
                    <a:lstStyle/>
                    <a:p>
                      <a:pPr marL="0" marR="0" algn="ctr">
                        <a:lnSpc>
                          <a:spcPct val="115000"/>
                        </a:lnSpc>
                        <a:spcAft>
                          <a:spcPts val="800"/>
                        </a:spcAft>
                        <a:buNone/>
                      </a:pPr>
                      <a:r>
                        <a:rPr lang="en-US" sz="1200" kern="100">
                          <a:solidFill>
                            <a:schemeClr val="tx1"/>
                          </a:solidFill>
                          <a:effectLst/>
                        </a:rPr>
                        <a:t>2023</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Flooding</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25544159"/>
                  </a:ext>
                </a:extLst>
              </a:tr>
              <a:tr h="310504">
                <a:tc>
                  <a:txBody>
                    <a:bodyPr/>
                    <a:lstStyle/>
                    <a:p>
                      <a:pPr marL="0" marR="0" algn="ctr">
                        <a:lnSpc>
                          <a:spcPct val="115000"/>
                        </a:lnSpc>
                        <a:spcAft>
                          <a:spcPts val="800"/>
                        </a:spcAft>
                        <a:buNone/>
                      </a:pPr>
                      <a:r>
                        <a:rPr lang="en-US" sz="1200" kern="100">
                          <a:solidFill>
                            <a:schemeClr val="tx1"/>
                          </a:solidFill>
                          <a:effectLst/>
                        </a:rPr>
                        <a:t>2024</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Tornadoes, storms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gn="ctr">
                        <a:lnSpc>
                          <a:spcPct val="115000"/>
                        </a:lnSpc>
                        <a:spcAft>
                          <a:spcPts val="800"/>
                        </a:spcAft>
                        <a:buNone/>
                      </a:pPr>
                      <a:r>
                        <a:rPr lang="en-US" sz="1200" kern="100">
                          <a:effectLst/>
                        </a:rPr>
                        <a:t>Multiple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89791587"/>
                  </a:ext>
                </a:extLst>
              </a:tr>
              <a:tr h="307358">
                <a:tc>
                  <a:txBody>
                    <a:bodyPr/>
                    <a:lstStyle/>
                    <a:p>
                      <a:pPr marL="0" marR="0" algn="ctr">
                        <a:lnSpc>
                          <a:spcPct val="115000"/>
                        </a:lnSpc>
                        <a:spcAft>
                          <a:spcPts val="800"/>
                        </a:spcAft>
                        <a:buNone/>
                      </a:pPr>
                      <a:r>
                        <a:rPr lang="en-US" sz="1200" kern="100">
                          <a:solidFill>
                            <a:schemeClr val="tx1"/>
                          </a:solidFill>
                          <a:effectLst/>
                        </a:rPr>
                        <a:t>2025</a:t>
                      </a:r>
                      <a:endParaRPr lang="en-US" sz="12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a:effectLst/>
                        </a:rPr>
                        <a:t>Winter storm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tc>
                  <a:txBody>
                    <a:bodyPr/>
                    <a:lstStyle/>
                    <a:p>
                      <a:pPr marL="0" marR="0" algn="ctr">
                        <a:lnSpc>
                          <a:spcPct val="115000"/>
                        </a:lnSpc>
                        <a:spcAft>
                          <a:spcPts val="800"/>
                        </a:spcAft>
                        <a:buNone/>
                      </a:pPr>
                      <a:r>
                        <a:rPr lang="en-US" sz="1200" kern="100" dirty="0">
                          <a:effectLst/>
                        </a:rPr>
                        <a:t>4 counties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noFill/>
                  </a:tcPr>
                </a:tc>
                <a:extLst>
                  <a:ext uri="{0D108BD9-81ED-4DB2-BD59-A6C34878D82A}">
                    <a16:rowId xmlns:a16="http://schemas.microsoft.com/office/drawing/2014/main" val="1506132595"/>
                  </a:ext>
                </a:extLst>
              </a:tr>
            </a:tbl>
          </a:graphicData>
        </a:graphic>
      </p:graphicFrame>
    </p:spTree>
    <p:extLst>
      <p:ext uri="{BB962C8B-B14F-4D97-AF65-F5344CB8AC3E}">
        <p14:creationId xmlns:p14="http://schemas.microsoft.com/office/powerpoint/2010/main" val="1965694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CC2928-12F3-3FB6-4FD5-02DFE9A59C88}"/>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Incidents</a:t>
            </a:r>
          </a:p>
        </p:txBody>
      </p:sp>
      <p:sp>
        <p:nvSpPr>
          <p:cNvPr id="2" name="Slide Number Placeholder 1">
            <a:extLst>
              <a:ext uri="{FF2B5EF4-FFF2-40B4-BE49-F238E27FC236}">
                <a16:creationId xmlns:a16="http://schemas.microsoft.com/office/drawing/2014/main" id="{23AD6507-1679-8AFC-2AC4-742D578CB115}"/>
              </a:ext>
            </a:extLst>
          </p:cNvPr>
          <p:cNvSpPr>
            <a:spLocks noGrp="1"/>
          </p:cNvSpPr>
          <p:nvPr>
            <p:ph type="sldNum" sz="quarter" idx="12"/>
          </p:nvPr>
        </p:nvSpPr>
        <p:spPr>
          <a:xfrm>
            <a:off x="8030718" y="6382512"/>
            <a:ext cx="514350" cy="320040"/>
          </a:xfrm>
        </p:spPr>
        <p:txBody>
          <a:bodyPr>
            <a:normAutofit/>
          </a:bodyPr>
          <a:lstStyle/>
          <a:p>
            <a:pPr>
              <a:spcAft>
                <a:spcPts val="600"/>
              </a:spcAft>
            </a:pPr>
            <a:fld id="{C95E8E5B-C54E-4915-B069-2B2C8B7FEC1E}" type="slidenum">
              <a:rPr lang="en-US" smtClean="0"/>
              <a:pPr>
                <a:spcAft>
                  <a:spcPts val="600"/>
                </a:spcAft>
              </a:pPr>
              <a:t>15</a:t>
            </a:fld>
            <a:endParaRPr lang="en-US"/>
          </a:p>
        </p:txBody>
      </p:sp>
      <p:graphicFrame>
        <p:nvGraphicFramePr>
          <p:cNvPr id="5" name="Chart 4" descr="Incident Chart&#10;Highest use is having a therapy dog present,&#10;Then First Responders, Car accidents, AEA supports, Death by Suicide, Active shooting, Public Health, Death of Teacher, Hunting Death">
            <a:extLst>
              <a:ext uri="{FF2B5EF4-FFF2-40B4-BE49-F238E27FC236}">
                <a16:creationId xmlns:a16="http://schemas.microsoft.com/office/drawing/2014/main" id="{8AF632D4-2435-F139-12AF-41BA80BC8C08}"/>
              </a:ext>
            </a:extLst>
          </p:cNvPr>
          <p:cNvGraphicFramePr/>
          <p:nvPr>
            <p:extLst>
              <p:ext uri="{D42A27DB-BD31-4B8C-83A1-F6EECF244321}">
                <p14:modId xmlns:p14="http://schemas.microsoft.com/office/powerpoint/2010/main" val="3057678856"/>
              </p:ext>
            </p:extLst>
          </p:nvPr>
        </p:nvGraphicFramePr>
        <p:xfrm>
          <a:off x="257972" y="916036"/>
          <a:ext cx="8305800" cy="48291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22876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203617-382A-DAAF-4908-2D93933ED916}"/>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Attended and Completed Training 2023 to 2026</a:t>
            </a:r>
          </a:p>
        </p:txBody>
      </p:sp>
      <p:sp>
        <p:nvSpPr>
          <p:cNvPr id="2" name="Slide Number Placeholder 1">
            <a:extLst>
              <a:ext uri="{FF2B5EF4-FFF2-40B4-BE49-F238E27FC236}">
                <a16:creationId xmlns:a16="http://schemas.microsoft.com/office/drawing/2014/main" id="{13B7F42B-E79B-BBE2-5AAE-2CE51BD8E184}"/>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16</a:t>
            </a:fld>
            <a:endParaRPr lang="en-US"/>
          </a:p>
        </p:txBody>
      </p:sp>
      <p:graphicFrame>
        <p:nvGraphicFramePr>
          <p:cNvPr id="12" name="Chart 11" descr="Table of Attended and Completed Training from 2023 to 2026. &#10;Compassion Fatigue = 1987&#10;Mental Health First Aid = 701&#10;Psychological First Aid = 3987&#10;Resilience and Self-Care = 2084">
            <a:extLst>
              <a:ext uri="{FF2B5EF4-FFF2-40B4-BE49-F238E27FC236}">
                <a16:creationId xmlns:a16="http://schemas.microsoft.com/office/drawing/2014/main" id="{6BD51573-4739-EE9C-90B0-9B147A9E7595}"/>
              </a:ext>
            </a:extLst>
          </p:cNvPr>
          <p:cNvGraphicFramePr/>
          <p:nvPr>
            <p:extLst>
              <p:ext uri="{D42A27DB-BD31-4B8C-83A1-F6EECF244321}">
                <p14:modId xmlns:p14="http://schemas.microsoft.com/office/powerpoint/2010/main" val="301223481"/>
              </p:ext>
            </p:extLst>
          </p:nvPr>
        </p:nvGraphicFramePr>
        <p:xfrm>
          <a:off x="342900" y="495300"/>
          <a:ext cx="8458200" cy="55911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7572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31C6-D83C-E3CA-F0C0-FD44395D733B}"/>
              </a:ext>
            </a:extLst>
          </p:cNvPr>
          <p:cNvSpPr>
            <a:spLocks noGrp="1"/>
          </p:cNvSpPr>
          <p:nvPr>
            <p:ph type="title"/>
          </p:nvPr>
        </p:nvSpPr>
        <p:spPr>
          <a:xfrm>
            <a:off x="628650" y="365125"/>
            <a:ext cx="4045020" cy="1325563"/>
          </a:xfrm>
        </p:spPr>
        <p:txBody>
          <a:bodyPr>
            <a:normAutofit fontScale="90000"/>
          </a:bodyPr>
          <a:lstStyle/>
          <a:p>
            <a:r>
              <a:rPr lang="en-US"/>
              <a:t>Psychological First Aid (PFA)</a:t>
            </a:r>
          </a:p>
        </p:txBody>
      </p:sp>
      <p:sp>
        <p:nvSpPr>
          <p:cNvPr id="9" name="Content Placeholder 2">
            <a:extLst>
              <a:ext uri="{FF2B5EF4-FFF2-40B4-BE49-F238E27FC236}">
                <a16:creationId xmlns:a16="http://schemas.microsoft.com/office/drawing/2014/main" id="{E3AF8FC6-A998-6D49-B6CA-8FE869B29AA3}"/>
              </a:ext>
            </a:extLst>
          </p:cNvPr>
          <p:cNvSpPr>
            <a:spLocks noGrp="1"/>
          </p:cNvSpPr>
          <p:nvPr>
            <p:ph idx="1"/>
          </p:nvPr>
        </p:nvSpPr>
        <p:spPr>
          <a:xfrm>
            <a:off x="628650" y="1825625"/>
            <a:ext cx="4045020" cy="4351338"/>
          </a:xfrm>
        </p:spPr>
        <p:txBody>
          <a:bodyPr>
            <a:normAutofit lnSpcReduction="10000"/>
          </a:bodyPr>
          <a:lstStyle/>
          <a:p>
            <a:pPr marL="0" indent="0">
              <a:buNone/>
            </a:pPr>
            <a:r>
              <a:rPr lang="en-US" sz="1300" b="1"/>
              <a:t>PFA is a compassionate, evidence-informed approach designed to support people in the immediate aftermath of a crisis whether it is a natural disaster, accident, or traumatic event. It is a tool to reduce distress and promote resilience.</a:t>
            </a:r>
          </a:p>
          <a:p>
            <a:pPr marL="0" indent="0">
              <a:buNone/>
            </a:pPr>
            <a:endParaRPr lang="en-US" sz="1300"/>
          </a:p>
          <a:p>
            <a:pPr marL="0" indent="0">
              <a:buNone/>
            </a:pPr>
            <a:r>
              <a:rPr lang="en-US" sz="1300" b="1"/>
              <a:t>PFA is built around five essential goals:</a:t>
            </a:r>
          </a:p>
          <a:p>
            <a:r>
              <a:rPr lang="en-US" sz="1300" b="1"/>
              <a:t>Promote safety: </a:t>
            </a:r>
            <a:r>
              <a:rPr lang="en-US" sz="1300"/>
              <a:t>Help people access shelter, food, and medical care.</a:t>
            </a:r>
          </a:p>
          <a:p>
            <a:r>
              <a:rPr lang="en-US" sz="1300" b="1"/>
              <a:t>Promote calm: </a:t>
            </a:r>
            <a:r>
              <a:rPr lang="en-US" sz="1300"/>
              <a:t>Listen empathetically and help reduce emotional overwhelm.</a:t>
            </a:r>
          </a:p>
          <a:p>
            <a:r>
              <a:rPr lang="en-US" sz="1300" b="1"/>
              <a:t>Promote connection</a:t>
            </a:r>
            <a:r>
              <a:rPr lang="en-US" sz="1300"/>
              <a:t>: Reunite individuals with loved ones and support networks.</a:t>
            </a:r>
          </a:p>
          <a:p>
            <a:r>
              <a:rPr lang="en-US" sz="1300" b="1"/>
              <a:t>Promote hope: </a:t>
            </a:r>
            <a:r>
              <a:rPr lang="en-US" sz="1300"/>
              <a:t>Offer reassurance and information about available help.</a:t>
            </a:r>
          </a:p>
          <a:p>
            <a:r>
              <a:rPr lang="en-US" sz="1300" b="1"/>
              <a:t>Promote self-empowerment: </a:t>
            </a:r>
            <a:r>
              <a:rPr lang="en-US" sz="1300"/>
              <a:t>Encourage survivors to take steps toward recovery.</a:t>
            </a:r>
          </a:p>
          <a:p>
            <a:endParaRPr lang="en-US" sz="1300"/>
          </a:p>
        </p:txBody>
      </p:sp>
      <p:pic>
        <p:nvPicPr>
          <p:cNvPr id="8" name="Graphic 7" descr="First Aid Kit">
            <a:extLst>
              <a:ext uri="{FF2B5EF4-FFF2-40B4-BE49-F238E27FC236}">
                <a16:creationId xmlns:a16="http://schemas.microsoft.com/office/drawing/2014/main" id="{B2BF2522-6D29-7CB1-8BFA-CC22E54AD8D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0941" y="1722905"/>
            <a:ext cx="2835788" cy="283578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4" name="Slide Number Placeholder 3">
            <a:extLst>
              <a:ext uri="{FF2B5EF4-FFF2-40B4-BE49-F238E27FC236}">
                <a16:creationId xmlns:a16="http://schemas.microsoft.com/office/drawing/2014/main" id="{CFC2AE56-5771-830F-5F6C-0A5278427931}"/>
              </a:ext>
            </a:extLst>
          </p:cNvPr>
          <p:cNvSpPr>
            <a:spLocks noGrp="1"/>
          </p:cNvSpPr>
          <p:nvPr>
            <p:ph type="sldNum" sz="quarter" idx="12"/>
          </p:nvPr>
        </p:nvSpPr>
        <p:spPr>
          <a:xfrm>
            <a:off x="7522683" y="6356350"/>
            <a:ext cx="992666" cy="365125"/>
          </a:xfrm>
        </p:spPr>
        <p:txBody>
          <a:bodyPr>
            <a:normAutofit/>
          </a:bodyPr>
          <a:lstStyle/>
          <a:p>
            <a:pPr>
              <a:spcAft>
                <a:spcPts val="600"/>
              </a:spcAft>
            </a:pPr>
            <a:fld id="{C95E8E5B-C54E-4915-B069-2B2C8B7FEC1E}" type="slidenum">
              <a:rPr lang="en-US"/>
              <a:pPr>
                <a:spcAft>
                  <a:spcPts val="600"/>
                </a:spcAft>
              </a:pPr>
              <a:t>17</a:t>
            </a:fld>
            <a:endParaRPr lang="en-US"/>
          </a:p>
        </p:txBody>
      </p:sp>
    </p:spTree>
    <p:extLst>
      <p:ext uri="{BB962C8B-B14F-4D97-AF65-F5344CB8AC3E}">
        <p14:creationId xmlns:p14="http://schemas.microsoft.com/office/powerpoint/2010/main" val="1655362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4B707C-BBB9-1880-B814-4683441955B3}"/>
              </a:ext>
            </a:extLst>
          </p:cNvPr>
          <p:cNvSpPr txBox="1">
            <a:spLocks noGrp="1"/>
          </p:cNvSpPr>
          <p:nvPr>
            <p:ph type="title" idx="4294967295"/>
          </p:nvPr>
        </p:nvSpPr>
        <p:spPr>
          <a:xfrm>
            <a:off x="591671" y="507241"/>
            <a:ext cx="792367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j-lt"/>
                <a:ea typeface="+mn-ea"/>
                <a:cs typeface="+mn-cs"/>
              </a:rPr>
              <a:t>Mental Health First Aid (MHFA)</a:t>
            </a:r>
          </a:p>
        </p:txBody>
      </p:sp>
      <p:sp>
        <p:nvSpPr>
          <p:cNvPr id="3" name="Content Placeholder 2" descr="MHFA is an evidence-based training program that teaches people how to identify, understand, and respond to signs of mental health and substance use challenges to equip everyday individuals with the tools to offer initial support until professional help is available.​&#10;&#10;Participants learn to recognize common signs and symptoms of mental health issues like anxiety, depression, and substance use.​&#10;&#10;Respond to mental health crises, such as panic attacks, suicidal thoughts, or psychosis.​&#10;&#10;Offer nonjudgmental support and guide individuals toward appropriate care.​">
            <a:extLst>
              <a:ext uri="{FF2B5EF4-FFF2-40B4-BE49-F238E27FC236}">
                <a16:creationId xmlns:a16="http://schemas.microsoft.com/office/drawing/2014/main" id="{6B21733E-6D1C-D1C5-BC76-A8DF44E7E8EB}"/>
              </a:ext>
            </a:extLst>
          </p:cNvPr>
          <p:cNvSpPr>
            <a:spLocks noGrp="1"/>
          </p:cNvSpPr>
          <p:nvPr>
            <p:ph idx="1"/>
          </p:nvPr>
        </p:nvSpPr>
        <p:spPr>
          <a:xfrm>
            <a:off x="591671" y="1153572"/>
            <a:ext cx="7923678" cy="5023391"/>
          </a:xfrm>
        </p:spPr>
        <p:txBody>
          <a:bodyPr anchor="ctr">
            <a:normAutofit/>
          </a:bodyPr>
          <a:lstStyle/>
          <a:p>
            <a:pPr marL="0" indent="0">
              <a:buNone/>
            </a:pPr>
            <a:r>
              <a:rPr lang="en-US" sz="2000" b="1"/>
              <a:t>MHFA is an evidence-based training program that teaches people how to identify, understand, and respond to signs of mental health and substance use challenges to equip everyday individuals with the tools to offer initial support until professional help is available.</a:t>
            </a:r>
          </a:p>
          <a:p>
            <a:r>
              <a:rPr lang="en-US" sz="2000"/>
              <a:t>Participants learn to recognize common signs and symptoms of mental health issues like anxiety, depression, and substance use.</a:t>
            </a:r>
          </a:p>
          <a:p>
            <a:r>
              <a:rPr lang="en-US" sz="2000"/>
              <a:t>Respond to mental health crises, such as panic attacks, suicidal thoughts, or psychosis.</a:t>
            </a:r>
          </a:p>
          <a:p>
            <a:r>
              <a:rPr lang="en-US" sz="2000"/>
              <a:t>Offer nonjudgmental support and guide individuals toward appropriate care.</a:t>
            </a:r>
          </a:p>
          <a:p>
            <a:endParaRPr lang="en-US" sz="2000"/>
          </a:p>
        </p:txBody>
      </p:sp>
      <p:sp>
        <p:nvSpPr>
          <p:cNvPr id="4" name="Slide Number Placeholder 3">
            <a:extLst>
              <a:ext uri="{FF2B5EF4-FFF2-40B4-BE49-F238E27FC236}">
                <a16:creationId xmlns:a16="http://schemas.microsoft.com/office/drawing/2014/main" id="{D0EEF698-9BCD-0EB0-FFBA-57514BF4A097}"/>
              </a:ext>
            </a:extLst>
          </p:cNvPr>
          <p:cNvSpPr>
            <a:spLocks noGrp="1"/>
          </p:cNvSpPr>
          <p:nvPr>
            <p:ph type="sldNum" sz="quarter" idx="12"/>
          </p:nvPr>
        </p:nvSpPr>
        <p:spPr>
          <a:xfrm>
            <a:off x="7156173" y="6356350"/>
            <a:ext cx="1359176" cy="365125"/>
          </a:xfrm>
        </p:spPr>
        <p:txBody>
          <a:bodyPr>
            <a:normAutofit/>
          </a:bodyPr>
          <a:lstStyle/>
          <a:p>
            <a:pPr>
              <a:spcAft>
                <a:spcPts val="600"/>
              </a:spcAft>
            </a:pPr>
            <a:fld id="{C95E8E5B-C54E-4915-B069-2B2C8B7FEC1E}" type="slidenum">
              <a:rPr lang="en-US" smtClean="0"/>
              <a:pPr>
                <a:spcAft>
                  <a:spcPts val="600"/>
                </a:spcAft>
              </a:pPr>
              <a:t>18</a:t>
            </a:fld>
            <a:endParaRPr lang="en-US"/>
          </a:p>
        </p:txBody>
      </p:sp>
      <p:cxnSp>
        <p:nvCxnSpPr>
          <p:cNvPr id="6" name="Straight Connector 5">
            <a:extLst>
              <a:ext uri="{FF2B5EF4-FFF2-40B4-BE49-F238E27FC236}">
                <a16:creationId xmlns:a16="http://schemas.microsoft.com/office/drawing/2014/main" id="{64BBC386-2A77-8270-4E86-2428D2A6B166}"/>
              </a:ext>
              <a:ext uri="{C183D7F6-B498-43B3-948B-1728B52AA6E4}">
                <adec:decorative xmlns:adec="http://schemas.microsoft.com/office/drawing/2017/decorative" val="1"/>
              </a:ext>
            </a:extLst>
          </p:cNvPr>
          <p:cNvCxnSpPr/>
          <p:nvPr/>
        </p:nvCxnSpPr>
        <p:spPr>
          <a:xfrm>
            <a:off x="663389" y="1255059"/>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065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B1D8D-98FC-B6A8-EB5E-5452EDE6ACB9}"/>
              </a:ext>
            </a:extLst>
          </p:cNvPr>
          <p:cNvSpPr>
            <a:spLocks noGrp="1"/>
          </p:cNvSpPr>
          <p:nvPr>
            <p:ph type="title"/>
          </p:nvPr>
        </p:nvSpPr>
        <p:spPr>
          <a:xfrm>
            <a:off x="515125" y="591344"/>
            <a:ext cx="2400300" cy="5585619"/>
          </a:xfrm>
        </p:spPr>
        <p:txBody>
          <a:bodyPr>
            <a:normAutofit/>
          </a:bodyPr>
          <a:lstStyle/>
          <a:p>
            <a:r>
              <a:rPr lang="en-US" sz="3400">
                <a:solidFill>
                  <a:srgbClr val="FFFFFF"/>
                </a:solidFill>
              </a:rPr>
              <a:t>Question. Persuade. Refer ~QPR</a:t>
            </a:r>
          </a:p>
        </p:txBody>
      </p:sp>
      <p:sp>
        <p:nvSpPr>
          <p:cNvPr id="4" name="Slide Number Placeholder 3">
            <a:extLst>
              <a:ext uri="{FF2B5EF4-FFF2-40B4-BE49-F238E27FC236}">
                <a16:creationId xmlns:a16="http://schemas.microsoft.com/office/drawing/2014/main" id="{5AA305D9-5C87-D992-C2A0-72D08FE0C5C0}"/>
              </a:ext>
            </a:extLst>
          </p:cNvPr>
          <p:cNvSpPr>
            <a:spLocks noGrp="1"/>
          </p:cNvSpPr>
          <p:nvPr>
            <p:ph type="sldNum" sz="quarter" idx="12"/>
          </p:nvPr>
        </p:nvSpPr>
        <p:spPr>
          <a:xfrm>
            <a:off x="7364895" y="6356350"/>
            <a:ext cx="1150454" cy="365125"/>
          </a:xfrm>
        </p:spPr>
        <p:txBody>
          <a:bodyPr>
            <a:normAutofit/>
          </a:bodyPr>
          <a:lstStyle/>
          <a:p>
            <a:pPr>
              <a:spcAft>
                <a:spcPts val="600"/>
              </a:spcAft>
            </a:pPr>
            <a:fld id="{C95E8E5B-C54E-4915-B069-2B2C8B7FEC1E}" type="slidenum">
              <a:rPr lang="en-US" smtClean="0"/>
              <a:pPr>
                <a:spcAft>
                  <a:spcPts val="600"/>
                </a:spcAft>
              </a:pPr>
              <a:t>19</a:t>
            </a:fld>
            <a:endParaRPr lang="en-US"/>
          </a:p>
        </p:txBody>
      </p:sp>
      <p:sp>
        <p:nvSpPr>
          <p:cNvPr id="3" name="Content Placeholder 2">
            <a:extLst>
              <a:ext uri="{FF2B5EF4-FFF2-40B4-BE49-F238E27FC236}">
                <a16:creationId xmlns:a16="http://schemas.microsoft.com/office/drawing/2014/main" id="{0DBA4971-B973-5F86-631B-1B1E382F41E3}"/>
              </a:ext>
            </a:extLst>
          </p:cNvPr>
          <p:cNvSpPr>
            <a:spLocks noGrp="1"/>
          </p:cNvSpPr>
          <p:nvPr>
            <p:ph idx="1"/>
          </p:nvPr>
        </p:nvSpPr>
        <p:spPr>
          <a:xfrm>
            <a:off x="699247" y="1126565"/>
            <a:ext cx="7816102" cy="5585619"/>
          </a:xfrm>
        </p:spPr>
        <p:txBody>
          <a:bodyPr anchor="ctr">
            <a:normAutofit/>
          </a:bodyPr>
          <a:lstStyle/>
          <a:p>
            <a:pPr marL="0" indent="0">
              <a:buNone/>
            </a:pPr>
            <a:r>
              <a:rPr lang="en-US" sz="2000" b="1"/>
              <a:t>QPR: The method is modeled after CPR, aiming to empower everyday people to act as gatekeepers.</a:t>
            </a:r>
          </a:p>
          <a:p>
            <a:r>
              <a:rPr lang="en-US" sz="2000"/>
              <a:t>Question the person about suicidal thoughts in a direct, compassionate way.</a:t>
            </a:r>
          </a:p>
          <a:p>
            <a:r>
              <a:rPr lang="en-US" sz="2000"/>
              <a:t>Persuade them to seek help and accept support.</a:t>
            </a:r>
          </a:p>
          <a:p>
            <a:r>
              <a:rPr lang="en-US" sz="2000"/>
              <a:t>Refer them to appropriate professional resources or crisis services.</a:t>
            </a:r>
          </a:p>
          <a:p>
            <a:r>
              <a:rPr lang="en-US" sz="2000"/>
              <a:t>QPR is based on the idea that early recognition and intervention can save lives. Much like CPR helps stabilize someone in cardiac arrest until medical help arrives, QPR helps someone in emotional crisis until professional care is available.</a:t>
            </a:r>
          </a:p>
          <a:p>
            <a:endParaRPr lang="en-US" sz="2000"/>
          </a:p>
        </p:txBody>
      </p:sp>
      <p:sp>
        <p:nvSpPr>
          <p:cNvPr id="5" name="TextBox 4">
            <a:extLst>
              <a:ext uri="{FF2B5EF4-FFF2-40B4-BE49-F238E27FC236}">
                <a16:creationId xmlns:a16="http://schemas.microsoft.com/office/drawing/2014/main" id="{BF078B76-2EE1-FFBD-385A-60905B9E7795}"/>
              </a:ext>
            </a:extLst>
          </p:cNvPr>
          <p:cNvSpPr txBox="1"/>
          <p:nvPr/>
        </p:nvSpPr>
        <p:spPr>
          <a:xfrm>
            <a:off x="628651" y="567001"/>
            <a:ext cx="7690596" cy="646331"/>
          </a:xfrm>
          <a:prstGeom prst="rect">
            <a:avLst/>
          </a:prstGeom>
          <a:noFill/>
        </p:spPr>
        <p:txBody>
          <a:bodyPr wrap="square" rtlCol="0">
            <a:spAutoFit/>
          </a:bodyPr>
          <a:lstStyle/>
          <a:p>
            <a:r>
              <a:rPr lang="en-US" sz="3600">
                <a:solidFill>
                  <a:schemeClr val="accent1"/>
                </a:solidFill>
              </a:rPr>
              <a:t>Question, Persuade, Refer (QPR)</a:t>
            </a:r>
          </a:p>
        </p:txBody>
      </p:sp>
      <p:cxnSp>
        <p:nvCxnSpPr>
          <p:cNvPr id="6" name="Straight Connector 5">
            <a:extLst>
              <a:ext uri="{FF2B5EF4-FFF2-40B4-BE49-F238E27FC236}">
                <a16:creationId xmlns:a16="http://schemas.microsoft.com/office/drawing/2014/main" id="{08CF8288-EB48-B6B6-CA47-DD0692EE08F3}"/>
              </a:ext>
              <a:ext uri="{C183D7F6-B498-43B3-948B-1728B52AA6E4}">
                <adec:decorative xmlns:adec="http://schemas.microsoft.com/office/drawing/2017/decorative" val="1"/>
              </a:ext>
            </a:extLst>
          </p:cNvPr>
          <p:cNvCxnSpPr/>
          <p:nvPr/>
        </p:nvCxnSpPr>
        <p:spPr>
          <a:xfrm>
            <a:off x="628651" y="1380566"/>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700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D1C93F-986C-3909-59BB-E9EB72E2201A}"/>
              </a:ext>
            </a:extLst>
          </p:cNvPr>
          <p:cNvSpPr txBox="1">
            <a:spLocks noGrp="1"/>
          </p:cNvSpPr>
          <p:nvPr>
            <p:ph type="title" idx="4294967295"/>
          </p:nvPr>
        </p:nvSpPr>
        <p:spPr>
          <a:xfrm>
            <a:off x="628651" y="567001"/>
            <a:ext cx="483197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n-lt"/>
                <a:ea typeface="+mn-ea"/>
                <a:cs typeface="+mn-cs"/>
              </a:rPr>
              <a:t>Mental Health Stigma</a:t>
            </a:r>
          </a:p>
        </p:txBody>
      </p:sp>
      <p:sp>
        <p:nvSpPr>
          <p:cNvPr id="3" name="Content Placeholder 2">
            <a:extLst>
              <a:ext uri="{FF2B5EF4-FFF2-40B4-BE49-F238E27FC236}">
                <a16:creationId xmlns:a16="http://schemas.microsoft.com/office/drawing/2014/main" id="{D2FE9F5F-3DC0-F5F5-D5BC-1C49E89EB22E}"/>
              </a:ext>
            </a:extLst>
          </p:cNvPr>
          <p:cNvSpPr>
            <a:spLocks noGrp="1"/>
          </p:cNvSpPr>
          <p:nvPr>
            <p:ph idx="1"/>
          </p:nvPr>
        </p:nvSpPr>
        <p:spPr>
          <a:xfrm>
            <a:off x="515125" y="1598859"/>
            <a:ext cx="8000224" cy="4204728"/>
          </a:xfrm>
        </p:spPr>
        <p:txBody>
          <a:bodyPr anchor="ctr">
            <a:normAutofit/>
          </a:bodyPr>
          <a:lstStyle/>
          <a:p>
            <a:pPr marL="0" indent="0">
              <a:buNone/>
            </a:pPr>
            <a:r>
              <a:rPr lang="en-US" sz="2400" b="1"/>
              <a:t>Mental Health Stigma is designed to help individuals and organizations recognize, understand, and reduce the negative attitudes and misconceptions surrounding mental health conditions. </a:t>
            </a:r>
          </a:p>
          <a:p>
            <a:pPr marL="0" indent="0">
              <a:buNone/>
            </a:pPr>
            <a:endParaRPr lang="en-US" sz="2400"/>
          </a:p>
          <a:p>
            <a:pPr marL="0" indent="0">
              <a:buNone/>
            </a:pPr>
            <a:r>
              <a:rPr lang="en-US" sz="2400"/>
              <a:t>The training offers a range of programs that tackle stigma through education, storytelling, and community engagement.</a:t>
            </a:r>
          </a:p>
        </p:txBody>
      </p:sp>
      <p:sp>
        <p:nvSpPr>
          <p:cNvPr id="4" name="Slide Number Placeholder 3">
            <a:extLst>
              <a:ext uri="{FF2B5EF4-FFF2-40B4-BE49-F238E27FC236}">
                <a16:creationId xmlns:a16="http://schemas.microsoft.com/office/drawing/2014/main" id="{238F3428-DD50-6837-38B9-8F1AC338C433}"/>
              </a:ext>
            </a:extLst>
          </p:cNvPr>
          <p:cNvSpPr>
            <a:spLocks noGrp="1"/>
          </p:cNvSpPr>
          <p:nvPr>
            <p:ph type="sldNum" sz="quarter" idx="12"/>
          </p:nvPr>
        </p:nvSpPr>
        <p:spPr>
          <a:xfrm>
            <a:off x="7156173" y="6356350"/>
            <a:ext cx="1359176" cy="365125"/>
          </a:xfrm>
        </p:spPr>
        <p:txBody>
          <a:bodyPr>
            <a:normAutofit/>
          </a:bodyPr>
          <a:lstStyle/>
          <a:p>
            <a:pPr>
              <a:spcAft>
                <a:spcPts val="600"/>
              </a:spcAft>
            </a:pPr>
            <a:fld id="{C95E8E5B-C54E-4915-B069-2B2C8B7FEC1E}" type="slidenum">
              <a:rPr lang="en-US" smtClean="0"/>
              <a:pPr>
                <a:spcAft>
                  <a:spcPts val="600"/>
                </a:spcAft>
              </a:pPr>
              <a:t>20</a:t>
            </a:fld>
            <a:endParaRPr lang="en-US"/>
          </a:p>
        </p:txBody>
      </p:sp>
      <p:cxnSp>
        <p:nvCxnSpPr>
          <p:cNvPr id="6" name="Straight Connector 5">
            <a:extLst>
              <a:ext uri="{FF2B5EF4-FFF2-40B4-BE49-F238E27FC236}">
                <a16:creationId xmlns:a16="http://schemas.microsoft.com/office/drawing/2014/main" id="{1EDE8D50-3396-65B4-8D05-2F5087E5B193}"/>
              </a:ext>
              <a:ext uri="{C183D7F6-B498-43B3-948B-1728B52AA6E4}">
                <adec:decorative xmlns:adec="http://schemas.microsoft.com/office/drawing/2017/decorative" val="1"/>
              </a:ext>
            </a:extLst>
          </p:cNvPr>
          <p:cNvCxnSpPr/>
          <p:nvPr/>
        </p:nvCxnSpPr>
        <p:spPr>
          <a:xfrm>
            <a:off x="628651" y="1380566"/>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694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726C63-6E2C-41FB-B5EE-B6F4D47E9BAD}"/>
              </a:ext>
            </a:extLst>
          </p:cNvPr>
          <p:cNvSpPr txBox="1">
            <a:spLocks noGrp="1"/>
          </p:cNvSpPr>
          <p:nvPr>
            <p:ph type="title" idx="4294967295"/>
          </p:nvPr>
        </p:nvSpPr>
        <p:spPr>
          <a:xfrm>
            <a:off x="628651" y="567001"/>
            <a:ext cx="483197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n-lt"/>
                <a:ea typeface="+mn-ea"/>
                <a:cs typeface="+mn-cs"/>
              </a:rPr>
              <a:t>Compassion Fatigue</a:t>
            </a:r>
          </a:p>
        </p:txBody>
      </p:sp>
      <p:sp>
        <p:nvSpPr>
          <p:cNvPr id="3" name="Content Placeholder 2">
            <a:extLst>
              <a:ext uri="{FF2B5EF4-FFF2-40B4-BE49-F238E27FC236}">
                <a16:creationId xmlns:a16="http://schemas.microsoft.com/office/drawing/2014/main" id="{25D944DC-54F0-8F1B-187C-2EDA702DE4CD}"/>
              </a:ext>
            </a:extLst>
          </p:cNvPr>
          <p:cNvSpPr>
            <a:spLocks noGrp="1"/>
          </p:cNvSpPr>
          <p:nvPr>
            <p:ph idx="1"/>
          </p:nvPr>
        </p:nvSpPr>
        <p:spPr>
          <a:xfrm>
            <a:off x="628651" y="1723683"/>
            <a:ext cx="7551261" cy="4289551"/>
          </a:xfrm>
        </p:spPr>
        <p:txBody>
          <a:bodyPr>
            <a:normAutofit/>
          </a:bodyPr>
          <a:lstStyle/>
          <a:p>
            <a:pPr marL="0" indent="0">
              <a:buNone/>
            </a:pPr>
            <a:r>
              <a:rPr lang="en-US" sz="1600" b="1"/>
              <a:t>Compassion Fatigue: Compassion fatigue is often described as the state of physical, emotional, and spiritual depletion that can occur when helpers are unable to refuel and recover. It’s closely related to burnout and secondary traumatic stress.</a:t>
            </a:r>
          </a:p>
          <a:p>
            <a:r>
              <a:rPr lang="en-US" sz="1600"/>
              <a:t>Understanding the symptoms: Fatigue, irritability, detachment, and reduced empathy.</a:t>
            </a:r>
          </a:p>
          <a:p>
            <a:r>
              <a:rPr lang="en-US" sz="1600"/>
              <a:t>Self-assessment tools: Like the Professional Quality of Life (</a:t>
            </a:r>
            <a:r>
              <a:rPr lang="en-US" sz="1600" err="1"/>
              <a:t>ProQOL</a:t>
            </a:r>
            <a:r>
              <a:rPr lang="en-US" sz="1600"/>
              <a:t>) scale.</a:t>
            </a:r>
          </a:p>
          <a:p>
            <a:r>
              <a:rPr lang="en-US" sz="1600"/>
              <a:t>Resilience-building strategies: Mindfulness, boundary-setting, and self-care routines.</a:t>
            </a:r>
          </a:p>
          <a:p>
            <a:r>
              <a:rPr lang="en-US" sz="1600"/>
              <a:t>Organizational support: Creating healthy work environments and peer support systems.</a:t>
            </a:r>
          </a:p>
          <a:p>
            <a:r>
              <a:rPr lang="en-US" sz="1600"/>
              <a:t>Trauma-informed care principles: To reduce re-traumatization and emotional overload.</a:t>
            </a:r>
          </a:p>
          <a:p>
            <a:endParaRPr lang="en-US" sz="1300"/>
          </a:p>
        </p:txBody>
      </p:sp>
      <p:sp>
        <p:nvSpPr>
          <p:cNvPr id="4" name="Slide Number Placeholder 3">
            <a:extLst>
              <a:ext uri="{FF2B5EF4-FFF2-40B4-BE49-F238E27FC236}">
                <a16:creationId xmlns:a16="http://schemas.microsoft.com/office/drawing/2014/main" id="{233EDC6C-EF87-F2D4-20D8-DF50A097BB3A}"/>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21</a:t>
            </a:fld>
            <a:endParaRPr lang="en-US"/>
          </a:p>
        </p:txBody>
      </p:sp>
      <p:cxnSp>
        <p:nvCxnSpPr>
          <p:cNvPr id="5" name="Straight Connector 4">
            <a:extLst>
              <a:ext uri="{FF2B5EF4-FFF2-40B4-BE49-F238E27FC236}">
                <a16:creationId xmlns:a16="http://schemas.microsoft.com/office/drawing/2014/main" id="{7BEDE6B6-2774-EE00-0E68-BA705AFF6E46}"/>
              </a:ext>
              <a:ext uri="{C183D7F6-B498-43B3-948B-1728B52AA6E4}">
                <adec:decorative xmlns:adec="http://schemas.microsoft.com/office/drawing/2017/decorative" val="1"/>
              </a:ext>
            </a:extLst>
          </p:cNvPr>
          <p:cNvCxnSpPr/>
          <p:nvPr/>
        </p:nvCxnSpPr>
        <p:spPr>
          <a:xfrm>
            <a:off x="628651" y="1380566"/>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8371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A00425-3AEC-AFDD-1D86-5560469C11C4}"/>
              </a:ext>
            </a:extLst>
          </p:cNvPr>
          <p:cNvSpPr txBox="1">
            <a:spLocks noGrp="1"/>
          </p:cNvSpPr>
          <p:nvPr>
            <p:ph type="title" idx="4294967295"/>
          </p:nvPr>
        </p:nvSpPr>
        <p:spPr>
          <a:xfrm>
            <a:off x="628651" y="567001"/>
            <a:ext cx="483197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n-lt"/>
                <a:ea typeface="+mn-ea"/>
                <a:cs typeface="+mn-cs"/>
              </a:rPr>
              <a:t>Resiliency</a:t>
            </a:r>
          </a:p>
        </p:txBody>
      </p:sp>
      <p:sp>
        <p:nvSpPr>
          <p:cNvPr id="3" name="Content Placeholder 2">
            <a:extLst>
              <a:ext uri="{FF2B5EF4-FFF2-40B4-BE49-F238E27FC236}">
                <a16:creationId xmlns:a16="http://schemas.microsoft.com/office/drawing/2014/main" id="{670AF528-A15B-F4B7-B4B7-B2A29BB9B07F}"/>
              </a:ext>
            </a:extLst>
          </p:cNvPr>
          <p:cNvSpPr>
            <a:spLocks noGrp="1"/>
          </p:cNvSpPr>
          <p:nvPr>
            <p:ph idx="1"/>
          </p:nvPr>
        </p:nvSpPr>
        <p:spPr>
          <a:xfrm>
            <a:off x="519954" y="1864662"/>
            <a:ext cx="7995396" cy="3845568"/>
          </a:xfrm>
        </p:spPr>
        <p:txBody>
          <a:bodyPr anchor="t">
            <a:normAutofit lnSpcReduction="10000"/>
          </a:bodyPr>
          <a:lstStyle/>
          <a:p>
            <a:pPr marL="0" indent="0">
              <a:buNone/>
            </a:pPr>
            <a:r>
              <a:rPr lang="en-US" sz="2400" b="1"/>
              <a:t>Resiliency refers to the ability to bounce back from adversity, adapt to challenges, and recover from stress, trauma, or setbacks. It’s not about avoiding hardship; it’s about how you respond to it.</a:t>
            </a:r>
          </a:p>
          <a:p>
            <a:pPr marL="0" indent="0">
              <a:buNone/>
            </a:pPr>
            <a:endParaRPr lang="en-US" sz="2400" b="1"/>
          </a:p>
          <a:p>
            <a:r>
              <a:rPr lang="en-US" sz="2400"/>
              <a:t>Resiliency can be physical, emotional, mental, or social and it’s something that can be cultivated over time through healthy habits, mindset shifts, and support systems.</a:t>
            </a:r>
          </a:p>
          <a:p>
            <a:endParaRPr lang="en-US" sz="2000"/>
          </a:p>
        </p:txBody>
      </p:sp>
      <p:sp>
        <p:nvSpPr>
          <p:cNvPr id="4" name="Slide Number Placeholder 3">
            <a:extLst>
              <a:ext uri="{FF2B5EF4-FFF2-40B4-BE49-F238E27FC236}">
                <a16:creationId xmlns:a16="http://schemas.microsoft.com/office/drawing/2014/main" id="{8E5739A1-CA16-CFED-E890-140766AE1F8B}"/>
              </a:ext>
            </a:extLst>
          </p:cNvPr>
          <p:cNvSpPr>
            <a:spLocks noGrp="1"/>
          </p:cNvSpPr>
          <p:nvPr>
            <p:ph type="sldNum" sz="quarter" idx="12"/>
          </p:nvPr>
        </p:nvSpPr>
        <p:spPr>
          <a:xfrm>
            <a:off x="7879747" y="6356350"/>
            <a:ext cx="635603" cy="365125"/>
          </a:xfrm>
        </p:spPr>
        <p:txBody>
          <a:bodyPr>
            <a:normAutofit/>
          </a:bodyPr>
          <a:lstStyle/>
          <a:p>
            <a:pPr>
              <a:spcAft>
                <a:spcPts val="600"/>
              </a:spcAft>
            </a:pPr>
            <a:fld id="{C95E8E5B-C54E-4915-B069-2B2C8B7FEC1E}" type="slidenum">
              <a:rPr lang="en-US" smtClean="0"/>
              <a:pPr>
                <a:spcAft>
                  <a:spcPts val="600"/>
                </a:spcAft>
              </a:pPr>
              <a:t>22</a:t>
            </a:fld>
            <a:endParaRPr lang="en-US"/>
          </a:p>
        </p:txBody>
      </p:sp>
      <p:cxnSp>
        <p:nvCxnSpPr>
          <p:cNvPr id="6" name="Straight Connector 5">
            <a:extLst>
              <a:ext uri="{FF2B5EF4-FFF2-40B4-BE49-F238E27FC236}">
                <a16:creationId xmlns:a16="http://schemas.microsoft.com/office/drawing/2014/main" id="{83BFF39F-1E93-83FB-FD64-1432CD36E0A7}"/>
              </a:ext>
              <a:ext uri="{C183D7F6-B498-43B3-948B-1728B52AA6E4}">
                <adec:decorative xmlns:adec="http://schemas.microsoft.com/office/drawing/2017/decorative" val="1"/>
              </a:ext>
            </a:extLst>
          </p:cNvPr>
          <p:cNvCxnSpPr/>
          <p:nvPr/>
        </p:nvCxnSpPr>
        <p:spPr>
          <a:xfrm>
            <a:off x="628651" y="1380566"/>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46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225247-E539-0FAB-5FA8-422717D72F61}"/>
              </a:ext>
            </a:extLst>
          </p:cNvPr>
          <p:cNvSpPr txBox="1">
            <a:spLocks noGrp="1"/>
          </p:cNvSpPr>
          <p:nvPr>
            <p:ph type="title" idx="4294967295"/>
          </p:nvPr>
        </p:nvSpPr>
        <p:spPr>
          <a:xfrm>
            <a:off x="628651" y="567001"/>
            <a:ext cx="748440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n-lt"/>
                <a:ea typeface="+mn-ea"/>
                <a:cs typeface="+mn-cs"/>
              </a:rPr>
              <a:t>Critical Incident Stress Techniques</a:t>
            </a:r>
          </a:p>
        </p:txBody>
      </p:sp>
      <p:sp>
        <p:nvSpPr>
          <p:cNvPr id="4" name="Content Placeholder 3">
            <a:extLst>
              <a:ext uri="{FF2B5EF4-FFF2-40B4-BE49-F238E27FC236}">
                <a16:creationId xmlns:a16="http://schemas.microsoft.com/office/drawing/2014/main" id="{3E723614-A8FD-58FA-C1A8-37DB043C00F9}"/>
              </a:ext>
            </a:extLst>
          </p:cNvPr>
          <p:cNvSpPr>
            <a:spLocks noGrp="1"/>
          </p:cNvSpPr>
          <p:nvPr>
            <p:ph idx="1"/>
          </p:nvPr>
        </p:nvSpPr>
        <p:spPr>
          <a:xfrm>
            <a:off x="628651" y="1900818"/>
            <a:ext cx="7803394" cy="3935281"/>
          </a:xfrm>
        </p:spPr>
        <p:txBody>
          <a:bodyPr>
            <a:normAutofit/>
          </a:bodyPr>
          <a:lstStyle/>
          <a:p>
            <a:pPr marL="0" indent="0">
              <a:buNone/>
            </a:pPr>
            <a:r>
              <a:rPr lang="en-US" sz="2000" b="1"/>
              <a:t>Critical Incident Stress Techniques are part of a broader approach known as Critical Incident Stress Management (CISM), which is designed to support individuals—especially first responders and disaster survivors—who experience intense psychological stress following traumatic events.</a:t>
            </a:r>
          </a:p>
          <a:p>
            <a:pPr marL="0" indent="0">
              <a:buNone/>
            </a:pPr>
            <a:endParaRPr lang="en-US" sz="2000"/>
          </a:p>
          <a:p>
            <a:r>
              <a:rPr lang="en-US" sz="2000"/>
              <a:t>These tactics are structured interventions aimed at reducing acute stress reactions and promoting psychological recovery after a disaster or crisis. They are not psychotherapy, but rather a form of Psychological First Aid.</a:t>
            </a:r>
          </a:p>
          <a:p>
            <a:endParaRPr lang="en-US" sz="1500"/>
          </a:p>
        </p:txBody>
      </p:sp>
      <p:sp>
        <p:nvSpPr>
          <p:cNvPr id="2" name="Slide Number Placeholder 1">
            <a:extLst>
              <a:ext uri="{FF2B5EF4-FFF2-40B4-BE49-F238E27FC236}">
                <a16:creationId xmlns:a16="http://schemas.microsoft.com/office/drawing/2014/main" id="{FE8488A0-0336-FCD1-E9DF-D5B0EB4790A8}"/>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23</a:t>
            </a:fld>
            <a:endParaRPr lang="en-US"/>
          </a:p>
        </p:txBody>
      </p:sp>
      <p:cxnSp>
        <p:nvCxnSpPr>
          <p:cNvPr id="6" name="Straight Connector 5">
            <a:extLst>
              <a:ext uri="{FF2B5EF4-FFF2-40B4-BE49-F238E27FC236}">
                <a16:creationId xmlns:a16="http://schemas.microsoft.com/office/drawing/2014/main" id="{4284CAD6-A84E-F4C2-B693-DA892AC0A1D2}"/>
              </a:ext>
              <a:ext uri="{C183D7F6-B498-43B3-948B-1728B52AA6E4}">
                <adec:decorative xmlns:adec="http://schemas.microsoft.com/office/drawing/2017/decorative" val="1"/>
              </a:ext>
            </a:extLst>
          </p:cNvPr>
          <p:cNvCxnSpPr/>
          <p:nvPr/>
        </p:nvCxnSpPr>
        <p:spPr>
          <a:xfrm>
            <a:off x="628651" y="1380566"/>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855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10F5BB-D557-CE98-3837-3CD91AC07601}"/>
              </a:ext>
              <a:ext uri="{C183D7F6-B498-43B3-948B-1728B52AA6E4}">
                <adec:decorative xmlns:adec="http://schemas.microsoft.com/office/drawing/2017/decorative" val="1"/>
              </a:ext>
            </a:extLst>
          </p:cNvPr>
          <p:cNvSpPr/>
          <p:nvPr/>
        </p:nvSpPr>
        <p:spPr>
          <a:xfrm>
            <a:off x="-9" y="-6"/>
            <a:ext cx="3070393" cy="68681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FE8772-7955-8D9D-75BC-728EF9220129}"/>
              </a:ext>
            </a:extLst>
          </p:cNvPr>
          <p:cNvSpPr>
            <a:spLocks noGrp="1"/>
          </p:cNvSpPr>
          <p:nvPr>
            <p:ph type="title"/>
          </p:nvPr>
        </p:nvSpPr>
        <p:spPr>
          <a:xfrm>
            <a:off x="242047" y="1683756"/>
            <a:ext cx="2626659" cy="2396359"/>
          </a:xfrm>
        </p:spPr>
        <p:txBody>
          <a:bodyPr anchor="b">
            <a:normAutofit/>
          </a:bodyPr>
          <a:lstStyle/>
          <a:p>
            <a:pPr algn="r"/>
            <a:r>
              <a:rPr lang="en-US" sz="2400">
                <a:solidFill>
                  <a:srgbClr val="FFFFFF"/>
                </a:solidFill>
              </a:rPr>
              <a:t>National Incident Management System (NIMS) Training</a:t>
            </a:r>
          </a:p>
        </p:txBody>
      </p:sp>
      <p:graphicFrame>
        <p:nvGraphicFramePr>
          <p:cNvPr id="6" name="Content Placeholder 2" descr="IS-100 Introduction to ICS = 4 hours&#10;IS-700 Introduction to NIMS = 4 hours&#10;IS-200 ICS for Single Resources and Initial Action Incidents  = 12 hours&#10;IS 800 National Response Framework = 3 hours&#10;">
            <a:extLst>
              <a:ext uri="{FF2B5EF4-FFF2-40B4-BE49-F238E27FC236}">
                <a16:creationId xmlns:a16="http://schemas.microsoft.com/office/drawing/2014/main" id="{31A25C14-6462-1247-9348-81E55572DE57}"/>
              </a:ext>
            </a:extLst>
          </p:cNvPr>
          <p:cNvGraphicFramePr>
            <a:graphicFrameLocks noGrp="1"/>
          </p:cNvGraphicFramePr>
          <p:nvPr>
            <p:ph idx="1"/>
            <p:extLst>
              <p:ext uri="{D42A27DB-BD31-4B8C-83A1-F6EECF244321}">
                <p14:modId xmlns:p14="http://schemas.microsoft.com/office/powerpoint/2010/main" val="3018777124"/>
              </p:ext>
            </p:extLst>
          </p:nvPr>
        </p:nvGraphicFramePr>
        <p:xfrm>
          <a:off x="3424518" y="717176"/>
          <a:ext cx="5254395" cy="5487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A8EB0244-3573-6C75-1F03-DD5AD4B6C577}"/>
              </a:ext>
            </a:extLst>
          </p:cNvPr>
          <p:cNvSpPr>
            <a:spLocks noGrp="1"/>
          </p:cNvSpPr>
          <p:nvPr>
            <p:ph type="sldNum" sz="quarter" idx="12"/>
          </p:nvPr>
        </p:nvSpPr>
        <p:spPr>
          <a:xfrm>
            <a:off x="8778240" y="6455664"/>
            <a:ext cx="336042" cy="365125"/>
          </a:xfrm>
        </p:spPr>
        <p:txBody>
          <a:bodyPr>
            <a:normAutofit/>
          </a:bodyPr>
          <a:lstStyle/>
          <a:p>
            <a:pPr>
              <a:spcAft>
                <a:spcPts val="600"/>
              </a:spcAft>
            </a:pPr>
            <a:fld id="{C95E8E5B-C54E-4915-B069-2B2C8B7FEC1E}" type="slidenum">
              <a:rPr lang="en-US" sz="1000">
                <a:solidFill>
                  <a:schemeClr val="tx1">
                    <a:lumMod val="50000"/>
                    <a:lumOff val="50000"/>
                  </a:schemeClr>
                </a:solidFill>
              </a:rPr>
              <a:pPr>
                <a:spcAft>
                  <a:spcPts val="600"/>
                </a:spcAft>
              </a:pPr>
              <a:t>24</a:t>
            </a:fld>
            <a:endParaRPr lang="en-US" sz="1000">
              <a:solidFill>
                <a:schemeClr val="tx1">
                  <a:lumMod val="50000"/>
                  <a:lumOff val="50000"/>
                </a:schemeClr>
              </a:solidFill>
            </a:endParaRPr>
          </a:p>
        </p:txBody>
      </p:sp>
    </p:spTree>
    <p:extLst>
      <p:ext uri="{BB962C8B-B14F-4D97-AF65-F5344CB8AC3E}">
        <p14:creationId xmlns:p14="http://schemas.microsoft.com/office/powerpoint/2010/main" val="2776185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4ADF-7DD8-FB4F-E806-D7A8ABF8FC75}"/>
              </a:ext>
            </a:extLst>
          </p:cNvPr>
          <p:cNvSpPr>
            <a:spLocks noGrp="1"/>
          </p:cNvSpPr>
          <p:nvPr>
            <p:ph type="title"/>
          </p:nvPr>
        </p:nvSpPr>
        <p:spPr>
          <a:xfrm>
            <a:off x="645320" y="732512"/>
            <a:ext cx="2357437" cy="3308211"/>
          </a:xfrm>
        </p:spPr>
        <p:txBody>
          <a:bodyPr anchor="t">
            <a:normAutofit/>
          </a:bodyPr>
          <a:lstStyle/>
          <a:p>
            <a:pPr algn="ctr"/>
            <a:br>
              <a:rPr lang="en-US" sz="1700"/>
            </a:br>
            <a:br>
              <a:rPr lang="en-US" sz="2000"/>
            </a:br>
            <a:r>
              <a:rPr lang="en-US" sz="2000"/>
              <a:t>Activate and Coordinate Behavioral Health Resources to Support Local and State Disasters</a:t>
            </a:r>
            <a:br>
              <a:rPr lang="en-US" sz="1700"/>
            </a:br>
            <a:endParaRPr lang="en-US" sz="1700"/>
          </a:p>
        </p:txBody>
      </p:sp>
      <p:pic>
        <p:nvPicPr>
          <p:cNvPr id="8" name="Graphic 7" descr="Network Diagram">
            <a:extLst>
              <a:ext uri="{FF2B5EF4-FFF2-40B4-BE49-F238E27FC236}">
                <a16:creationId xmlns:a16="http://schemas.microsoft.com/office/drawing/2014/main" id="{8BAAF10E-EF00-D03B-0CA4-AC764463B4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65808" y="4211052"/>
            <a:ext cx="1116459" cy="1116459"/>
          </a:xfrm>
          <a:prstGeom prst="rect">
            <a:avLst/>
          </a:prstGeom>
        </p:spPr>
      </p:pic>
      <p:sp>
        <p:nvSpPr>
          <p:cNvPr id="3" name="Content Placeholder 2">
            <a:extLst>
              <a:ext uri="{FF2B5EF4-FFF2-40B4-BE49-F238E27FC236}">
                <a16:creationId xmlns:a16="http://schemas.microsoft.com/office/drawing/2014/main" id="{7E061F76-E336-2013-6A2A-433D1ABBDCEB}"/>
              </a:ext>
            </a:extLst>
          </p:cNvPr>
          <p:cNvSpPr>
            <a:spLocks noGrp="1"/>
          </p:cNvSpPr>
          <p:nvPr>
            <p:ph idx="1"/>
          </p:nvPr>
        </p:nvSpPr>
        <p:spPr>
          <a:xfrm>
            <a:off x="3150489" y="730249"/>
            <a:ext cx="5364860" cy="5384801"/>
          </a:xfrm>
        </p:spPr>
        <p:txBody>
          <a:bodyPr anchor="ctr">
            <a:normAutofit fontScale="92500"/>
          </a:bodyPr>
          <a:lstStyle/>
          <a:p>
            <a:pPr lvl="0"/>
            <a:r>
              <a:rPr lang="en-US" sz="1500"/>
              <a:t>Follow established lines of authority when requesting or deploying disaster response resources.</a:t>
            </a:r>
          </a:p>
          <a:p>
            <a:pPr lvl="0"/>
            <a:r>
              <a:rPr lang="en-US" sz="1500"/>
              <a:t>Operate within the Incident Command System (ICS) when events require multi‑agency coordination or exceed local capacity.</a:t>
            </a:r>
          </a:p>
          <a:p>
            <a:pPr lvl="0"/>
            <a:r>
              <a:rPr lang="en-US" sz="1500"/>
              <a:t>Support local agencies as they mobilize resources and coordinate with first responders, voluntary organizations, and public health according to local emergency operations plans.</a:t>
            </a:r>
          </a:p>
          <a:p>
            <a:pPr lvl="0"/>
            <a:r>
              <a:rPr lang="en-US" sz="1500"/>
              <a:t>Recognize local emergency management may activate an Emergency Operations Center (EOC) to coordinate response.</a:t>
            </a:r>
          </a:p>
          <a:p>
            <a:pPr lvl="0"/>
            <a:r>
              <a:rPr lang="en-US" sz="1500"/>
              <a:t>When local capacity is exceeded, local emergency management may request state assistance through the HSEMD and/or HHS duty officer or the Division of Behavioral Health. DBHRT activation typically occurs through the Disaster Behavioral Health Coordinator.</a:t>
            </a:r>
          </a:p>
          <a:p>
            <a:pPr lvl="0"/>
            <a:r>
              <a:rPr lang="en-US" sz="1500"/>
              <a:t>DBHRT may also be requested by local emergency personnel, state departments, the Iowa National Guard, behavioral health providers, or DBHRT members.</a:t>
            </a:r>
          </a:p>
          <a:p>
            <a:pPr lvl="0"/>
            <a:r>
              <a:rPr lang="en-US" sz="1500"/>
              <a:t>DBHRT may be deployed anywhere in Iowa based on need and availability.</a:t>
            </a:r>
          </a:p>
          <a:p>
            <a:endParaRPr lang="en-US" sz="1500"/>
          </a:p>
        </p:txBody>
      </p:sp>
      <p:sp>
        <p:nvSpPr>
          <p:cNvPr id="4" name="Slide Number Placeholder 3">
            <a:extLst>
              <a:ext uri="{FF2B5EF4-FFF2-40B4-BE49-F238E27FC236}">
                <a16:creationId xmlns:a16="http://schemas.microsoft.com/office/drawing/2014/main" id="{C8D3AE95-55D7-822D-43A7-E73F613FE491}"/>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25</a:t>
            </a:fld>
            <a:endParaRPr lang="en-US"/>
          </a:p>
        </p:txBody>
      </p:sp>
    </p:spTree>
    <p:extLst>
      <p:ext uri="{BB962C8B-B14F-4D97-AF65-F5344CB8AC3E}">
        <p14:creationId xmlns:p14="http://schemas.microsoft.com/office/powerpoint/2010/main" val="2092737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3BCE7F-2B3F-5783-0A85-30B909BA246B}"/>
              </a:ext>
              <a:ext uri="{C183D7F6-B498-43B3-948B-1728B52AA6E4}">
                <adec:decorative xmlns:adec="http://schemas.microsoft.com/office/drawing/2017/decorative" val="1"/>
              </a:ext>
            </a:extLst>
          </p:cNvPr>
          <p:cNvSpPr/>
          <p:nvPr/>
        </p:nvSpPr>
        <p:spPr>
          <a:xfrm>
            <a:off x="0" y="0"/>
            <a:ext cx="9144000" cy="21700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D0F858-F598-862C-4D27-C4285D74AE8F}"/>
              </a:ext>
            </a:extLst>
          </p:cNvPr>
          <p:cNvSpPr txBox="1">
            <a:spLocks noGrp="1"/>
          </p:cNvSpPr>
          <p:nvPr>
            <p:ph type="title" idx="4294967295"/>
          </p:nvPr>
        </p:nvSpPr>
        <p:spPr>
          <a:xfrm>
            <a:off x="1037673" y="348865"/>
            <a:ext cx="7288583" cy="15764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500" b="0" i="0" u="none" strike="noStrike" kern="1200" cap="none" spc="0" normalizeH="0" baseline="0" noProof="0" dirty="0">
                <a:ln>
                  <a:noFill/>
                </a:ln>
                <a:solidFill>
                  <a:srgbClr val="FFFFFF"/>
                </a:solidFill>
                <a:effectLst/>
                <a:uLnTx/>
                <a:uFillTx/>
                <a:latin typeface="+mj-lt"/>
                <a:ea typeface="+mj-ea"/>
                <a:cs typeface="+mj-cs"/>
              </a:rPr>
              <a:t>Disaster Behavioral Health Belongs within the Incident Command System</a:t>
            </a:r>
          </a:p>
        </p:txBody>
      </p:sp>
      <p:graphicFrame>
        <p:nvGraphicFramePr>
          <p:cNvPr id="5" name="TextBox 2" descr="The Incident Command System is used during local, state and federal disasters and emergency operations.&#10;The Federal Government has mandated all states implement an Incident Command System.&#10;Know where disaster behavioral health fits in the system to assist with effective and efficient operations during an event. &#10;">
            <a:extLst>
              <a:ext uri="{FF2B5EF4-FFF2-40B4-BE49-F238E27FC236}">
                <a16:creationId xmlns:a16="http://schemas.microsoft.com/office/drawing/2014/main" id="{61D5EE03-ABB8-8446-F44E-C166DA6CCA12}"/>
              </a:ext>
            </a:extLst>
          </p:cNvPr>
          <p:cNvGraphicFramePr/>
          <p:nvPr>
            <p:extLst>
              <p:ext uri="{D42A27DB-BD31-4B8C-83A1-F6EECF244321}">
                <p14:modId xmlns:p14="http://schemas.microsoft.com/office/powerpoint/2010/main" val="1211807550"/>
              </p:ext>
            </p:extLst>
          </p:nvPr>
        </p:nvGraphicFramePr>
        <p:xfrm>
          <a:off x="474064" y="2273574"/>
          <a:ext cx="8195871" cy="4088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9130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530885-89E6-C155-83CC-69B781306B56}"/>
              </a:ext>
            </a:extLst>
          </p:cNvPr>
          <p:cNvSpPr>
            <a:spLocks noGrp="1"/>
          </p:cNvSpPr>
          <p:nvPr>
            <p:ph type="title"/>
          </p:nvPr>
        </p:nvSpPr>
        <p:spPr>
          <a:xfrm>
            <a:off x="840699" y="687480"/>
            <a:ext cx="5605629" cy="994172"/>
          </a:xfrm>
        </p:spPr>
        <p:txBody>
          <a:bodyPr>
            <a:normAutofit/>
          </a:bodyPr>
          <a:lstStyle/>
          <a:p>
            <a:r>
              <a:rPr lang="en-US" sz="3000"/>
              <a:t>Incident Command System (ICS)</a:t>
            </a:r>
          </a:p>
        </p:txBody>
      </p:sp>
      <p:sp>
        <p:nvSpPr>
          <p:cNvPr id="4" name="Content Placeholder 3">
            <a:extLst>
              <a:ext uri="{FF2B5EF4-FFF2-40B4-BE49-F238E27FC236}">
                <a16:creationId xmlns:a16="http://schemas.microsoft.com/office/drawing/2014/main" id="{08FB58FE-3516-72FA-F0EF-6A68C8430225}"/>
              </a:ext>
            </a:extLst>
          </p:cNvPr>
          <p:cNvSpPr>
            <a:spLocks noGrp="1"/>
          </p:cNvSpPr>
          <p:nvPr>
            <p:ph idx="1"/>
          </p:nvPr>
        </p:nvSpPr>
        <p:spPr>
          <a:xfrm>
            <a:off x="992027" y="1681652"/>
            <a:ext cx="5033221" cy="3788227"/>
          </a:xfrm>
        </p:spPr>
        <p:txBody>
          <a:bodyPr anchor="ctr">
            <a:normAutofit/>
          </a:bodyPr>
          <a:lstStyle/>
          <a:p>
            <a:pPr marL="0" indent="0">
              <a:buNone/>
            </a:pPr>
            <a:r>
              <a:rPr lang="en-US" sz="2400"/>
              <a:t>ICS is a management system used by all responders during a disaster to achieve optimal command and control when an organization as well as seamless interagency coordination during any kind of emergency. </a:t>
            </a:r>
          </a:p>
        </p:txBody>
      </p:sp>
      <p:pic>
        <p:nvPicPr>
          <p:cNvPr id="6" name="Graphic 5" descr="Hierarchy with solid fill">
            <a:extLst>
              <a:ext uri="{FF2B5EF4-FFF2-40B4-BE49-F238E27FC236}">
                <a16:creationId xmlns:a16="http://schemas.microsoft.com/office/drawing/2014/main" id="{E49D1A24-E642-4CAA-EFCB-065F288644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55182" y="2653553"/>
            <a:ext cx="1268506" cy="1268506"/>
          </a:xfrm>
          <a:prstGeom prst="rect">
            <a:avLst/>
          </a:prstGeom>
        </p:spPr>
      </p:pic>
    </p:spTree>
    <p:extLst>
      <p:ext uri="{BB962C8B-B14F-4D97-AF65-F5344CB8AC3E}">
        <p14:creationId xmlns:p14="http://schemas.microsoft.com/office/powerpoint/2010/main" val="976470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DC548A-9DD4-A4EB-D02A-532D48F7B7B5}"/>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Incident Command Center</a:t>
            </a:r>
          </a:p>
        </p:txBody>
      </p:sp>
      <p:pic>
        <p:nvPicPr>
          <p:cNvPr id="3" name="Picture 2" descr="Incident Command System&#10;Shows how Disaster Behavioral Health falls under Operations and under that under Medical Services is Disaster Behavioral Health Response">
            <a:extLst>
              <a:ext uri="{FF2B5EF4-FFF2-40B4-BE49-F238E27FC236}">
                <a16:creationId xmlns:a16="http://schemas.microsoft.com/office/drawing/2014/main" id="{5151F14F-E954-18E6-5086-D989F2A7723D}"/>
              </a:ext>
            </a:extLst>
          </p:cNvPr>
          <p:cNvPicPr>
            <a:picLocks noChangeAspect="1"/>
          </p:cNvPicPr>
          <p:nvPr/>
        </p:nvPicPr>
        <p:blipFill>
          <a:blip r:embed="rId2"/>
          <a:stretch>
            <a:fillRect/>
          </a:stretch>
        </p:blipFill>
        <p:spPr>
          <a:xfrm>
            <a:off x="528918" y="423705"/>
            <a:ext cx="7781364" cy="5726084"/>
          </a:xfrm>
          <a:prstGeom prst="rect">
            <a:avLst/>
          </a:prstGeom>
        </p:spPr>
      </p:pic>
      <p:sp>
        <p:nvSpPr>
          <p:cNvPr id="2" name="Slide Number Placeholder 1">
            <a:extLst>
              <a:ext uri="{FF2B5EF4-FFF2-40B4-BE49-F238E27FC236}">
                <a16:creationId xmlns:a16="http://schemas.microsoft.com/office/drawing/2014/main" id="{82A783C8-E260-45AA-BC45-33E26FDEBFB1}"/>
              </a:ext>
            </a:extLst>
          </p:cNvPr>
          <p:cNvSpPr>
            <a:spLocks noGrp="1"/>
          </p:cNvSpPr>
          <p:nvPr>
            <p:ph type="sldNum" sz="quarter" idx="12"/>
          </p:nvPr>
        </p:nvSpPr>
        <p:spPr/>
        <p:txBody>
          <a:bodyPr/>
          <a:lstStyle/>
          <a:p>
            <a:fld id="{C95E8E5B-C54E-4915-B069-2B2C8B7FEC1E}" type="slidenum">
              <a:rPr lang="en-US" smtClean="0"/>
              <a:pPr/>
              <a:t>28</a:t>
            </a:fld>
            <a:endParaRPr lang="en-US"/>
          </a:p>
        </p:txBody>
      </p:sp>
    </p:spTree>
    <p:extLst>
      <p:ext uri="{BB962C8B-B14F-4D97-AF65-F5344CB8AC3E}">
        <p14:creationId xmlns:p14="http://schemas.microsoft.com/office/powerpoint/2010/main" val="2386118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2115-9187-527F-FEC8-EC5D7D808B72}"/>
              </a:ext>
            </a:extLst>
          </p:cNvPr>
          <p:cNvSpPr>
            <a:spLocks noGrp="1"/>
          </p:cNvSpPr>
          <p:nvPr>
            <p:ph type="title"/>
          </p:nvPr>
        </p:nvSpPr>
        <p:spPr>
          <a:xfrm>
            <a:off x="4197375" y="489508"/>
            <a:ext cx="4316172" cy="1667569"/>
          </a:xfrm>
        </p:spPr>
        <p:txBody>
          <a:bodyPr anchor="b">
            <a:normAutofit/>
          </a:bodyPr>
          <a:lstStyle/>
          <a:p>
            <a:r>
              <a:rPr lang="en-US" sz="3500"/>
              <a:t>ICS Concepts and Principals</a:t>
            </a:r>
          </a:p>
        </p:txBody>
      </p:sp>
      <p:pic>
        <p:nvPicPr>
          <p:cNvPr id="6" name="Graphic 5" descr="Presentation with org chart with solid fill">
            <a:extLst>
              <a:ext uri="{FF2B5EF4-FFF2-40B4-BE49-F238E27FC236}">
                <a16:creationId xmlns:a16="http://schemas.microsoft.com/office/drawing/2014/main" id="{CD991B1D-B7F8-DF98-BC75-7979E64DDF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1097" y="1759590"/>
            <a:ext cx="2907124" cy="2907124"/>
          </a:xfrm>
          <a:prstGeom prst="rect">
            <a:avLst/>
          </a:prstGeom>
        </p:spPr>
      </p:pic>
      <p:sp>
        <p:nvSpPr>
          <p:cNvPr id="3" name="Content Placeholder 2">
            <a:extLst>
              <a:ext uri="{FF2B5EF4-FFF2-40B4-BE49-F238E27FC236}">
                <a16:creationId xmlns:a16="http://schemas.microsoft.com/office/drawing/2014/main" id="{D87B351C-7701-F964-9471-2660B7706125}"/>
              </a:ext>
            </a:extLst>
          </p:cNvPr>
          <p:cNvSpPr>
            <a:spLocks noGrp="1"/>
          </p:cNvSpPr>
          <p:nvPr>
            <p:ph idx="1"/>
          </p:nvPr>
        </p:nvSpPr>
        <p:spPr>
          <a:xfrm>
            <a:off x="4197376" y="2405894"/>
            <a:ext cx="4316172" cy="3197464"/>
          </a:xfrm>
        </p:spPr>
        <p:txBody>
          <a:bodyPr anchor="t">
            <a:normAutofit/>
          </a:bodyPr>
          <a:lstStyle/>
          <a:p>
            <a:r>
              <a:rPr lang="en-US" sz="1700"/>
              <a:t>Common terminology</a:t>
            </a:r>
          </a:p>
          <a:p>
            <a:r>
              <a:rPr lang="en-US" sz="1700"/>
              <a:t>Clearly defined chain of command</a:t>
            </a:r>
          </a:p>
          <a:p>
            <a:r>
              <a:rPr lang="en-US" sz="1700"/>
              <a:t>Modular organization</a:t>
            </a:r>
          </a:p>
          <a:p>
            <a:r>
              <a:rPr lang="en-US" sz="1700"/>
              <a:t>Integrated communications</a:t>
            </a:r>
          </a:p>
          <a:p>
            <a:r>
              <a:rPr lang="en-US" sz="1700"/>
              <a:t>Unified command structure</a:t>
            </a:r>
          </a:p>
          <a:p>
            <a:r>
              <a:rPr lang="en-US" sz="1700"/>
              <a:t>Consolidated action plans</a:t>
            </a:r>
          </a:p>
          <a:p>
            <a:r>
              <a:rPr lang="en-US" sz="1700"/>
              <a:t>Manageable span of control</a:t>
            </a:r>
          </a:p>
          <a:p>
            <a:r>
              <a:rPr lang="en-US" sz="1700"/>
              <a:t>Designated incident facilities</a:t>
            </a:r>
          </a:p>
          <a:p>
            <a:r>
              <a:rPr lang="en-US" sz="1700"/>
              <a:t>Resource Management</a:t>
            </a:r>
          </a:p>
        </p:txBody>
      </p:sp>
      <p:sp>
        <p:nvSpPr>
          <p:cNvPr id="7" name="Rectangle 6">
            <a:extLst>
              <a:ext uri="{FF2B5EF4-FFF2-40B4-BE49-F238E27FC236}">
                <a16:creationId xmlns:a16="http://schemas.microsoft.com/office/drawing/2014/main" id="{7B048D8E-20A9-6188-D532-BAE40EE5B4A5}"/>
              </a:ext>
              <a:ext uri="{C183D7F6-B498-43B3-948B-1728B52AA6E4}">
                <adec:decorative xmlns:adec="http://schemas.microsoft.com/office/drawing/2017/decorative" val="1"/>
              </a:ext>
            </a:extLst>
          </p:cNvPr>
          <p:cNvSpPr/>
          <p:nvPr/>
        </p:nvSpPr>
        <p:spPr>
          <a:xfrm>
            <a:off x="0" y="6329082"/>
            <a:ext cx="9144000" cy="5284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183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E008B4-A834-C9EE-9E8D-047EC8892C4A}"/>
              </a:ext>
            </a:extLst>
          </p:cNvPr>
          <p:cNvSpPr>
            <a:spLocks noGrp="1"/>
          </p:cNvSpPr>
          <p:nvPr>
            <p:ph type="title"/>
          </p:nvPr>
        </p:nvSpPr>
        <p:spPr>
          <a:xfrm>
            <a:off x="512109" y="120869"/>
            <a:ext cx="8332470" cy="1325563"/>
          </a:xfrm>
        </p:spPr>
        <p:txBody>
          <a:bodyPr>
            <a:normAutofit/>
          </a:bodyPr>
          <a:lstStyle/>
          <a:p>
            <a:r>
              <a:rPr lang="en-US" sz="3200">
                <a:solidFill>
                  <a:schemeClr val="accent1"/>
                </a:solidFill>
              </a:rPr>
              <a:t>Iowa’s Emergency Management Laws</a:t>
            </a:r>
          </a:p>
        </p:txBody>
      </p:sp>
      <p:pic>
        <p:nvPicPr>
          <p:cNvPr id="7" name="Picture 6" descr="Federal Emergency Support Functions">
            <a:extLst>
              <a:ext uri="{FF2B5EF4-FFF2-40B4-BE49-F238E27FC236}">
                <a16:creationId xmlns:a16="http://schemas.microsoft.com/office/drawing/2014/main" id="{9D48C38E-95E6-3C20-334B-D1CBDA0EAF10}"/>
              </a:ext>
            </a:extLst>
          </p:cNvPr>
          <p:cNvPicPr>
            <a:picLocks noChangeAspect="1"/>
          </p:cNvPicPr>
          <p:nvPr/>
        </p:nvPicPr>
        <p:blipFill>
          <a:blip r:embed="rId2"/>
          <a:stretch>
            <a:fillRect/>
          </a:stretch>
        </p:blipFill>
        <p:spPr>
          <a:xfrm>
            <a:off x="213696" y="1302617"/>
            <a:ext cx="8138832" cy="4916494"/>
          </a:xfrm>
          <a:prstGeom prst="rect">
            <a:avLst/>
          </a:prstGeom>
        </p:spPr>
      </p:pic>
      <p:sp>
        <p:nvSpPr>
          <p:cNvPr id="8" name="Slide Number Placeholder 7">
            <a:extLst>
              <a:ext uri="{FF2B5EF4-FFF2-40B4-BE49-F238E27FC236}">
                <a16:creationId xmlns:a16="http://schemas.microsoft.com/office/drawing/2014/main" id="{657A3362-915F-D764-F4C6-D82684F5F80D}"/>
              </a:ext>
            </a:extLst>
          </p:cNvPr>
          <p:cNvSpPr>
            <a:spLocks noGrp="1"/>
          </p:cNvSpPr>
          <p:nvPr>
            <p:ph type="sldNum" sz="quarter" idx="12"/>
          </p:nvPr>
        </p:nvSpPr>
        <p:spPr/>
        <p:txBody>
          <a:bodyPr/>
          <a:lstStyle/>
          <a:p>
            <a:fld id="{C95E8E5B-C54E-4915-B069-2B2C8B7FEC1E}" type="slidenum">
              <a:rPr lang="en-US" smtClean="0"/>
              <a:pPr/>
              <a:t>30</a:t>
            </a:fld>
            <a:endParaRPr lang="en-US"/>
          </a:p>
        </p:txBody>
      </p:sp>
    </p:spTree>
    <p:extLst>
      <p:ext uri="{BB962C8B-B14F-4D97-AF65-F5344CB8AC3E}">
        <p14:creationId xmlns:p14="http://schemas.microsoft.com/office/powerpoint/2010/main" val="3127648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C45F0-A88D-45E3-B0DD-D0336F463DFC}"/>
              </a:ext>
            </a:extLst>
          </p:cNvPr>
          <p:cNvSpPr>
            <a:spLocks noGrp="1"/>
          </p:cNvSpPr>
          <p:nvPr>
            <p:ph type="title"/>
          </p:nvPr>
        </p:nvSpPr>
        <p:spPr>
          <a:xfrm>
            <a:off x="628649" y="321433"/>
            <a:ext cx="7886700" cy="1828444"/>
          </a:xfrm>
        </p:spPr>
        <p:txBody>
          <a:bodyPr>
            <a:normAutofit fontScale="90000"/>
          </a:bodyPr>
          <a:lstStyle/>
          <a:p>
            <a:r>
              <a:rPr lang="en-US" sz="4200">
                <a:solidFill>
                  <a:schemeClr val="accent1"/>
                </a:solidFill>
              </a:rPr>
              <a:t>Emergency Support Function (ESF) 6 and ESF 8 are the Lead Support Functions for Behavioral Health</a:t>
            </a:r>
          </a:p>
        </p:txBody>
      </p:sp>
      <p:sp>
        <p:nvSpPr>
          <p:cNvPr id="3" name="Content Placeholder 2">
            <a:extLst>
              <a:ext uri="{FF2B5EF4-FFF2-40B4-BE49-F238E27FC236}">
                <a16:creationId xmlns:a16="http://schemas.microsoft.com/office/drawing/2014/main" id="{D55A2874-24F8-6D7E-870A-2C43DF0F840D}"/>
              </a:ext>
            </a:extLst>
          </p:cNvPr>
          <p:cNvSpPr>
            <a:spLocks noGrp="1"/>
          </p:cNvSpPr>
          <p:nvPr>
            <p:ph sz="half" idx="1"/>
          </p:nvPr>
        </p:nvSpPr>
        <p:spPr>
          <a:xfrm>
            <a:off x="628650" y="2398626"/>
            <a:ext cx="3868820" cy="3730460"/>
          </a:xfrm>
        </p:spPr>
        <p:txBody>
          <a:bodyPr>
            <a:normAutofit lnSpcReduction="10000"/>
          </a:bodyPr>
          <a:lstStyle/>
          <a:p>
            <a:r>
              <a:rPr lang="en-US" sz="1500" b="1"/>
              <a:t>Department of Homeland Security and Emergency Management: </a:t>
            </a:r>
            <a:r>
              <a:rPr lang="en-US" sz="1500"/>
              <a:t>This department is responsible for coordinating the state's emergency management efforts.</a:t>
            </a:r>
          </a:p>
          <a:p>
            <a:r>
              <a:rPr lang="en-US" sz="1500" b="1"/>
              <a:t>Emergency Management Coordinator: </a:t>
            </a:r>
            <a:r>
              <a:rPr lang="en-US" sz="1500"/>
              <a:t>Each political subdivision of the state can appoint an emergency management coordinator to oversee local efforts.</a:t>
            </a:r>
          </a:p>
          <a:p>
            <a:r>
              <a:rPr lang="en-US" sz="1500" b="1"/>
              <a:t>Emergency Response Fund</a:t>
            </a:r>
            <a:r>
              <a:rPr lang="en-US" sz="1500"/>
              <a:t>: A fund is created to support emergency response efforts.</a:t>
            </a:r>
          </a:p>
          <a:p>
            <a:endParaRPr lang="en-US" sz="1700"/>
          </a:p>
        </p:txBody>
      </p:sp>
      <p:sp>
        <p:nvSpPr>
          <p:cNvPr id="4" name="Content Placeholder 3">
            <a:extLst>
              <a:ext uri="{FF2B5EF4-FFF2-40B4-BE49-F238E27FC236}">
                <a16:creationId xmlns:a16="http://schemas.microsoft.com/office/drawing/2014/main" id="{1BE31D89-28AA-8AEA-18AD-7DFED4CF6636}"/>
              </a:ext>
            </a:extLst>
          </p:cNvPr>
          <p:cNvSpPr>
            <a:spLocks noGrp="1"/>
          </p:cNvSpPr>
          <p:nvPr>
            <p:ph sz="half" idx="2"/>
          </p:nvPr>
        </p:nvSpPr>
        <p:spPr>
          <a:xfrm>
            <a:off x="4641865" y="2398626"/>
            <a:ext cx="3873484" cy="3730460"/>
          </a:xfrm>
        </p:spPr>
        <p:txBody>
          <a:bodyPr>
            <a:normAutofit lnSpcReduction="10000"/>
          </a:bodyPr>
          <a:lstStyle/>
          <a:p>
            <a:r>
              <a:rPr lang="en-US" sz="1500" b="1"/>
              <a:t>Governor's Powers</a:t>
            </a:r>
            <a:r>
              <a:rPr lang="en-US" sz="1500"/>
              <a:t>: The governor has the authority to declare a state of public disorder or disaster emergency.</a:t>
            </a:r>
          </a:p>
          <a:p>
            <a:r>
              <a:rPr lang="en-US" sz="1500" b="1"/>
              <a:t>Hazard Mitigation and Assistance: </a:t>
            </a:r>
            <a:r>
              <a:rPr lang="en-US" sz="1500"/>
              <a:t>Financial assistance is available for hazard mitigation and disaster recovery.</a:t>
            </a:r>
          </a:p>
          <a:p>
            <a:r>
              <a:rPr lang="en-US" sz="1500" b="1"/>
              <a:t>Local Emergency Management Commissions</a:t>
            </a:r>
            <a:r>
              <a:rPr lang="en-US" sz="1500"/>
              <a:t>: Local governments can establish emergency management commissions to handle local preparedness and response.</a:t>
            </a:r>
          </a:p>
          <a:p>
            <a:r>
              <a:rPr lang="en-US" sz="1500" b="1"/>
              <a:t>Mutual Aid: </a:t>
            </a:r>
            <a:r>
              <a:rPr lang="en-US" sz="1500"/>
              <a:t>There are provisions for mutual aid among political subdivisions and with other states.</a:t>
            </a:r>
          </a:p>
          <a:p>
            <a:endParaRPr lang="en-US" sz="1400"/>
          </a:p>
        </p:txBody>
      </p:sp>
      <p:sp>
        <p:nvSpPr>
          <p:cNvPr id="5" name="Slide Number Placeholder 4">
            <a:extLst>
              <a:ext uri="{FF2B5EF4-FFF2-40B4-BE49-F238E27FC236}">
                <a16:creationId xmlns:a16="http://schemas.microsoft.com/office/drawing/2014/main" id="{08AD22F7-7186-7DBB-FB8E-7D36938EDB4E}"/>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smtClean="0"/>
              <a:pPr>
                <a:spcAft>
                  <a:spcPts val="600"/>
                </a:spcAft>
              </a:pPr>
              <a:t>31</a:t>
            </a:fld>
            <a:endParaRPr lang="en-US"/>
          </a:p>
        </p:txBody>
      </p:sp>
      <p:cxnSp>
        <p:nvCxnSpPr>
          <p:cNvPr id="6" name="Straight Connector 5">
            <a:extLst>
              <a:ext uri="{FF2B5EF4-FFF2-40B4-BE49-F238E27FC236}">
                <a16:creationId xmlns:a16="http://schemas.microsoft.com/office/drawing/2014/main" id="{1379D702-ABFF-DAE7-9BCB-2F4C22377053}"/>
              </a:ext>
              <a:ext uri="{C183D7F6-B498-43B3-948B-1728B52AA6E4}">
                <adec:decorative xmlns:adec="http://schemas.microsoft.com/office/drawing/2017/decorative" val="1"/>
              </a:ext>
            </a:extLst>
          </p:cNvPr>
          <p:cNvCxnSpPr/>
          <p:nvPr/>
        </p:nvCxnSpPr>
        <p:spPr>
          <a:xfrm>
            <a:off x="628649" y="2301145"/>
            <a:ext cx="754828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543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93699-5E87-1BBA-E99C-CD039D61688C}"/>
              </a:ext>
            </a:extLst>
          </p:cNvPr>
          <p:cNvSpPr>
            <a:spLocks noGrp="1"/>
          </p:cNvSpPr>
          <p:nvPr>
            <p:ph type="title"/>
          </p:nvPr>
        </p:nvSpPr>
        <p:spPr>
          <a:xfrm>
            <a:off x="606478" y="386930"/>
            <a:ext cx="6927525" cy="1188950"/>
          </a:xfrm>
        </p:spPr>
        <p:txBody>
          <a:bodyPr anchor="b">
            <a:normAutofit/>
          </a:bodyPr>
          <a:lstStyle/>
          <a:p>
            <a:r>
              <a:rPr lang="en-US" sz="2600"/>
              <a:t>ESF 6: Mass Care, Emergency Assistance, Temporary Housing and Human Services</a:t>
            </a:r>
          </a:p>
        </p:txBody>
      </p:sp>
      <p:grpSp>
        <p:nvGrpSpPr>
          <p:cNvPr id="7" name="Group 6">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8" name="Rectangle 7">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84494E-71CC-0651-F5A2-165ED53DA96F}"/>
              </a:ext>
            </a:extLst>
          </p:cNvPr>
          <p:cNvSpPr>
            <a:spLocks noGrp="1"/>
          </p:cNvSpPr>
          <p:nvPr>
            <p:ph idx="1"/>
          </p:nvPr>
        </p:nvSpPr>
        <p:spPr>
          <a:xfrm>
            <a:off x="595245" y="2599509"/>
            <a:ext cx="7607751" cy="3621997"/>
          </a:xfrm>
        </p:spPr>
        <p:txBody>
          <a:bodyPr anchor="ctr">
            <a:normAutofit/>
          </a:bodyPr>
          <a:lstStyle/>
          <a:p>
            <a:pPr marL="0" indent="0">
              <a:lnSpc>
                <a:spcPct val="104000"/>
              </a:lnSpc>
              <a:buNone/>
            </a:pPr>
            <a:r>
              <a:rPr lang="en-US" sz="1400" b="1"/>
              <a:t>ESF 6 </a:t>
            </a:r>
            <a:r>
              <a:rPr lang="en-US" sz="1400"/>
              <a:t>focuses on providing life-sustaining resources and essential services when disaster survivors' needs exceed local, state, tribal, territorial, and insular area government capabilities.</a:t>
            </a:r>
          </a:p>
          <a:p>
            <a:pPr marL="0" indent="0">
              <a:lnSpc>
                <a:spcPct val="104000"/>
              </a:lnSpc>
              <a:buNone/>
            </a:pPr>
            <a:r>
              <a:rPr lang="en-US" sz="1400"/>
              <a:t> </a:t>
            </a:r>
            <a:r>
              <a:rPr lang="en-US" sz="1400" b="1"/>
              <a:t>The primary functions include:</a:t>
            </a:r>
          </a:p>
          <a:p>
            <a:pPr>
              <a:lnSpc>
                <a:spcPct val="104000"/>
              </a:lnSpc>
            </a:pPr>
            <a:r>
              <a:rPr lang="en-US" sz="1400" b="1"/>
              <a:t>Mass Care: </a:t>
            </a:r>
            <a:r>
              <a:rPr lang="en-US" sz="1400"/>
              <a:t>Sheltering, feeding, distribution of emergency supplies, and reunification of families.</a:t>
            </a:r>
          </a:p>
          <a:p>
            <a:pPr marL="0" indent="0">
              <a:lnSpc>
                <a:spcPct val="104000"/>
              </a:lnSpc>
              <a:buNone/>
            </a:pPr>
            <a:endParaRPr lang="en-US" sz="1400"/>
          </a:p>
          <a:p>
            <a:pPr>
              <a:lnSpc>
                <a:spcPct val="104000"/>
              </a:lnSpc>
            </a:pPr>
            <a:r>
              <a:rPr lang="en-US" sz="1400" b="1"/>
              <a:t>Emergency Assistance: </a:t>
            </a:r>
            <a:r>
              <a:rPr lang="en-US" sz="1400"/>
              <a:t>Coordination of voluntary organizations, management of unsolicited donations, and support for individuals with disabilities.</a:t>
            </a:r>
          </a:p>
          <a:p>
            <a:pPr marL="0" indent="0">
              <a:lnSpc>
                <a:spcPct val="104000"/>
              </a:lnSpc>
              <a:buNone/>
            </a:pPr>
            <a:endParaRPr lang="en-US" sz="1400"/>
          </a:p>
          <a:p>
            <a:pPr>
              <a:lnSpc>
                <a:spcPct val="104000"/>
              </a:lnSpc>
            </a:pPr>
            <a:r>
              <a:rPr lang="en-US" sz="1400" b="1"/>
              <a:t>Temporary Housing</a:t>
            </a:r>
            <a:r>
              <a:rPr lang="en-US" sz="1400"/>
              <a:t>: Providing rental, repair, and loan assistance, as well as safe, secure, and accessible housing.</a:t>
            </a:r>
          </a:p>
          <a:p>
            <a:pPr marL="0" indent="0">
              <a:lnSpc>
                <a:spcPct val="104000"/>
              </a:lnSpc>
              <a:buNone/>
            </a:pPr>
            <a:endParaRPr lang="en-US" sz="1400"/>
          </a:p>
          <a:p>
            <a:pPr>
              <a:lnSpc>
                <a:spcPct val="104000"/>
              </a:lnSpc>
            </a:pPr>
            <a:r>
              <a:rPr lang="en-US" sz="1400" b="1"/>
              <a:t>Human Services: </a:t>
            </a:r>
            <a:r>
              <a:rPr lang="en-US" sz="1400"/>
              <a:t>Offering disaster assistance programs, crisis counseling, disaster unemployment services, and other state and federal human services programs.</a:t>
            </a:r>
          </a:p>
          <a:p>
            <a:pPr>
              <a:lnSpc>
                <a:spcPct val="104000"/>
              </a:lnSpc>
            </a:pPr>
            <a:endParaRPr lang="en-US" sz="1300"/>
          </a:p>
        </p:txBody>
      </p:sp>
      <p:sp>
        <p:nvSpPr>
          <p:cNvPr id="4" name="Slide Number Placeholder 3">
            <a:extLst>
              <a:ext uri="{FF2B5EF4-FFF2-40B4-BE49-F238E27FC236}">
                <a16:creationId xmlns:a16="http://schemas.microsoft.com/office/drawing/2014/main" id="{339C6667-5750-841D-1B2A-797674A01ABB}"/>
              </a:ext>
            </a:extLst>
          </p:cNvPr>
          <p:cNvSpPr>
            <a:spLocks noGrp="1"/>
          </p:cNvSpPr>
          <p:nvPr>
            <p:ph type="sldNum" sz="quarter" idx="12"/>
          </p:nvPr>
        </p:nvSpPr>
        <p:spPr>
          <a:xfrm>
            <a:off x="6457950" y="6492240"/>
            <a:ext cx="2057400" cy="365125"/>
          </a:xfrm>
        </p:spPr>
        <p:txBody>
          <a:bodyPr>
            <a:normAutofit/>
          </a:bodyPr>
          <a:lstStyle/>
          <a:p>
            <a:pPr>
              <a:spcAft>
                <a:spcPts val="600"/>
              </a:spcAft>
            </a:pPr>
            <a:fld id="{C95E8E5B-C54E-4915-B069-2B2C8B7FEC1E}" type="slidenum">
              <a:rPr lang="en-US" smtClean="0"/>
              <a:pPr>
                <a:spcAft>
                  <a:spcPts val="600"/>
                </a:spcAft>
              </a:pPr>
              <a:t>32</a:t>
            </a:fld>
            <a:endParaRPr lang="en-US"/>
          </a:p>
        </p:txBody>
      </p:sp>
    </p:spTree>
    <p:extLst>
      <p:ext uri="{BB962C8B-B14F-4D97-AF65-F5344CB8AC3E}">
        <p14:creationId xmlns:p14="http://schemas.microsoft.com/office/powerpoint/2010/main" val="4074208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12" name="Rectangle 11">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4427DD-1278-7ED7-988A-6585CE1B2E13}"/>
              </a:ext>
            </a:extLst>
          </p:cNvPr>
          <p:cNvSpPr>
            <a:spLocks noGrp="1"/>
          </p:cNvSpPr>
          <p:nvPr>
            <p:ph type="title"/>
          </p:nvPr>
        </p:nvSpPr>
        <p:spPr>
          <a:xfrm>
            <a:off x="962222" y="1238080"/>
            <a:ext cx="7387313" cy="1349671"/>
          </a:xfrm>
        </p:spPr>
        <p:txBody>
          <a:bodyPr vert="horz" lIns="91440" tIns="45720" rIns="91440" bIns="45720" rtlCol="0" anchor="b">
            <a:normAutofit/>
          </a:bodyPr>
          <a:lstStyle/>
          <a:p>
            <a:r>
              <a:rPr lang="en-US" sz="4300" kern="1200">
                <a:latin typeface="+mj-lt"/>
                <a:ea typeface="+mj-ea"/>
                <a:cs typeface="+mj-cs"/>
              </a:rPr>
              <a:t>ESF 8:  Public Health and Medical Services</a:t>
            </a:r>
          </a:p>
        </p:txBody>
      </p:sp>
      <p:sp>
        <p:nvSpPr>
          <p:cNvPr id="3" name="Content Placeholder 2">
            <a:extLst>
              <a:ext uri="{FF2B5EF4-FFF2-40B4-BE49-F238E27FC236}">
                <a16:creationId xmlns:a16="http://schemas.microsoft.com/office/drawing/2014/main" id="{16D35D50-5E76-F1C6-0645-01AFCF788EAD}"/>
              </a:ext>
            </a:extLst>
          </p:cNvPr>
          <p:cNvSpPr>
            <a:spLocks noGrp="1"/>
          </p:cNvSpPr>
          <p:nvPr>
            <p:ph idx="1"/>
          </p:nvPr>
        </p:nvSpPr>
        <p:spPr>
          <a:xfrm>
            <a:off x="966978" y="2902913"/>
            <a:ext cx="7387313" cy="3032168"/>
          </a:xfrm>
        </p:spPr>
        <p:txBody>
          <a:bodyPr anchor="ctr">
            <a:normAutofit/>
          </a:bodyPr>
          <a:lstStyle/>
          <a:p>
            <a:pPr marL="0" indent="0">
              <a:lnSpc>
                <a:spcPct val="104000"/>
              </a:lnSpc>
              <a:buNone/>
            </a:pPr>
            <a:r>
              <a:rPr lang="en-US" sz="1300"/>
              <a:t>ESF 8 provides the mechanism for federal assistance to supplement local, state, tribal, territorial and insular area resources in response to public health, medical, behavioral or human service emergencies. </a:t>
            </a:r>
          </a:p>
          <a:p>
            <a:pPr marL="0" indent="0">
              <a:lnSpc>
                <a:spcPct val="104000"/>
              </a:lnSpc>
              <a:buNone/>
            </a:pPr>
            <a:endParaRPr lang="en-US" sz="1300"/>
          </a:p>
          <a:p>
            <a:pPr marL="0" indent="0">
              <a:lnSpc>
                <a:spcPct val="104000"/>
              </a:lnSpc>
              <a:buNone/>
            </a:pPr>
            <a:r>
              <a:rPr lang="en-US" sz="1300" b="1"/>
              <a:t>The primary functions include:</a:t>
            </a:r>
          </a:p>
          <a:p>
            <a:pPr>
              <a:lnSpc>
                <a:spcPct val="104000"/>
              </a:lnSpc>
            </a:pPr>
            <a:r>
              <a:rPr lang="en-US" sz="1300" b="1"/>
              <a:t>Medical Care: </a:t>
            </a:r>
            <a:r>
              <a:rPr lang="en-US" sz="1300"/>
              <a:t>Providing medical care and human services to those affected by disasters.</a:t>
            </a:r>
          </a:p>
          <a:p>
            <a:pPr>
              <a:lnSpc>
                <a:spcPct val="104000"/>
              </a:lnSpc>
            </a:pPr>
            <a:r>
              <a:rPr lang="en-US" sz="1300" b="1"/>
              <a:t>Public Health: </a:t>
            </a:r>
            <a:r>
              <a:rPr lang="en-US" sz="1300"/>
              <a:t>Minimizing and preventing health emergencies, detecting and characterizing health incidents and disseminating public health information.</a:t>
            </a:r>
          </a:p>
          <a:p>
            <a:pPr>
              <a:lnSpc>
                <a:spcPct val="104000"/>
              </a:lnSpc>
            </a:pPr>
            <a:r>
              <a:rPr lang="en-US" sz="1300" b="1"/>
              <a:t>Support Services: </a:t>
            </a:r>
            <a:r>
              <a:rPr lang="en-US" sz="1300"/>
              <a:t>Offering patient movement, behavioral healthcare and support to individuals with disabilities.</a:t>
            </a:r>
          </a:p>
          <a:p>
            <a:pPr>
              <a:lnSpc>
                <a:spcPct val="104000"/>
              </a:lnSpc>
            </a:pPr>
            <a:r>
              <a:rPr lang="en-US" sz="1300" b="1"/>
              <a:t>Fatality Management: </a:t>
            </a:r>
            <a:r>
              <a:rPr lang="en-US" sz="1300"/>
              <a:t>Assisting in victim identification, fried counseling and reunification of human remains. </a:t>
            </a:r>
          </a:p>
          <a:p>
            <a:pPr marL="0" indent="0">
              <a:lnSpc>
                <a:spcPct val="104000"/>
              </a:lnSpc>
              <a:buNone/>
            </a:pPr>
            <a:endParaRPr lang="en-US" sz="1300"/>
          </a:p>
          <a:p>
            <a:pPr>
              <a:lnSpc>
                <a:spcPct val="104000"/>
              </a:lnSpc>
            </a:pPr>
            <a:endParaRPr lang="en-US" sz="1300"/>
          </a:p>
        </p:txBody>
      </p:sp>
      <p:sp>
        <p:nvSpPr>
          <p:cNvPr id="4" name="Slide Number Placeholder 3">
            <a:extLst>
              <a:ext uri="{FF2B5EF4-FFF2-40B4-BE49-F238E27FC236}">
                <a16:creationId xmlns:a16="http://schemas.microsoft.com/office/drawing/2014/main" id="{17167296-B29D-A5CA-E504-B3DA6EF794BF}"/>
              </a:ext>
            </a:extLst>
          </p:cNvPr>
          <p:cNvSpPr>
            <a:spLocks noGrp="1"/>
          </p:cNvSpPr>
          <p:nvPr>
            <p:ph type="sldNum" sz="quarter" idx="12"/>
          </p:nvPr>
        </p:nvSpPr>
        <p:spPr>
          <a:xfrm>
            <a:off x="6457950" y="6492240"/>
            <a:ext cx="1891585" cy="365125"/>
          </a:xfrm>
        </p:spPr>
        <p:txBody>
          <a:bodyPr vert="horz" lIns="91440" tIns="45720" rIns="91440" bIns="45720" rtlCol="0">
            <a:normAutofit/>
          </a:bodyPr>
          <a:lstStyle/>
          <a:p>
            <a:pPr>
              <a:spcAft>
                <a:spcPts val="600"/>
              </a:spcAft>
            </a:pPr>
            <a:fld id="{C95E8E5B-C54E-4915-B069-2B2C8B7FEC1E}" type="slidenum">
              <a:rPr lang="en-US">
                <a:latin typeface="+mn-lt"/>
              </a:rPr>
              <a:pPr>
                <a:spcAft>
                  <a:spcPts val="600"/>
                </a:spcAft>
              </a:pPr>
              <a:t>33</a:t>
            </a:fld>
            <a:endParaRPr lang="en-US">
              <a:latin typeface="+mn-lt"/>
            </a:endParaRPr>
          </a:p>
        </p:txBody>
      </p:sp>
    </p:spTree>
    <p:extLst>
      <p:ext uri="{BB962C8B-B14F-4D97-AF65-F5344CB8AC3E}">
        <p14:creationId xmlns:p14="http://schemas.microsoft.com/office/powerpoint/2010/main" val="1182832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ADB2A-424C-8E17-A63E-0C8FAA686EFF}"/>
              </a:ext>
            </a:extLst>
          </p:cNvPr>
          <p:cNvSpPr>
            <a:spLocks noGrp="1"/>
          </p:cNvSpPr>
          <p:nvPr>
            <p:ph type="title"/>
          </p:nvPr>
        </p:nvSpPr>
        <p:spPr>
          <a:xfrm>
            <a:off x="628650" y="278231"/>
            <a:ext cx="7886700" cy="1325563"/>
          </a:xfrm>
        </p:spPr>
        <p:txBody>
          <a:bodyPr>
            <a:normAutofit/>
          </a:bodyPr>
          <a:lstStyle/>
          <a:p>
            <a:r>
              <a:rPr lang="en-US" dirty="0"/>
              <a:t>Activation Criteria (1)</a:t>
            </a:r>
          </a:p>
        </p:txBody>
      </p:sp>
      <p:sp>
        <p:nvSpPr>
          <p:cNvPr id="2" name="Slide Number Placeholder 1">
            <a:extLst>
              <a:ext uri="{FF2B5EF4-FFF2-40B4-BE49-F238E27FC236}">
                <a16:creationId xmlns:a16="http://schemas.microsoft.com/office/drawing/2014/main" id="{B519945C-7CB4-35AD-7357-FA4ABE166680}"/>
              </a:ext>
            </a:extLst>
          </p:cNvPr>
          <p:cNvSpPr>
            <a:spLocks noGrp="1"/>
          </p:cNvSpPr>
          <p:nvPr>
            <p:ph type="sldNum" sz="quarter" idx="12"/>
          </p:nvPr>
        </p:nvSpPr>
        <p:spPr>
          <a:xfrm>
            <a:off x="6457950" y="6356350"/>
            <a:ext cx="2057400" cy="365125"/>
          </a:xfrm>
        </p:spPr>
        <p:txBody>
          <a:bodyPr>
            <a:normAutofit/>
          </a:bodyPr>
          <a:lstStyle/>
          <a:p>
            <a:pPr>
              <a:spcAft>
                <a:spcPts val="600"/>
              </a:spcAft>
            </a:pPr>
            <a:fld id="{C95E8E5B-C54E-4915-B069-2B2C8B7FEC1E}" type="slidenum">
              <a:rPr lang="en-US"/>
              <a:pPr>
                <a:spcAft>
                  <a:spcPts val="600"/>
                </a:spcAft>
              </a:pPr>
              <a:t>34</a:t>
            </a:fld>
            <a:endParaRPr lang="en-US"/>
          </a:p>
        </p:txBody>
      </p:sp>
      <p:graphicFrame>
        <p:nvGraphicFramePr>
          <p:cNvPr id="40" name="Content Placeholder 3" descr="Confirm&#10; Confirm the event meets pre‑established activation criteria (e.g., severity, scope, population impact).&#10;Verify&#10; Verify that behavioral health needs exceed local capacity or are anticipated to do so.&#10;Ensure&#10; Ensure an official authorization for activation has been received (emergency management, public health, incident command, Division of Behavioral Health).&#10;Document&#10; Document the activation decision, including time, authorizing official, and rationale.&#10;">
            <a:extLst>
              <a:ext uri="{FF2B5EF4-FFF2-40B4-BE49-F238E27FC236}">
                <a16:creationId xmlns:a16="http://schemas.microsoft.com/office/drawing/2014/main" id="{D57DA0BA-F6E7-84FA-0E79-D3D1C000780E}"/>
              </a:ext>
            </a:extLst>
          </p:cNvPr>
          <p:cNvGraphicFramePr/>
          <p:nvPr>
            <p:extLst>
              <p:ext uri="{D42A27DB-BD31-4B8C-83A1-F6EECF244321}">
                <p14:modId xmlns:p14="http://schemas.microsoft.com/office/powerpoint/2010/main" val="3189265035"/>
              </p:ext>
            </p:extLst>
          </p:nvPr>
        </p:nvGraphicFramePr>
        <p:xfrm>
          <a:off x="628650" y="1467037"/>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6407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9C7B74-A118-4020-D412-728969EF5CAC}"/>
              </a:ext>
            </a:extLst>
          </p:cNvPr>
          <p:cNvSpPr>
            <a:spLocks noGrp="1"/>
          </p:cNvSpPr>
          <p:nvPr>
            <p:ph type="title"/>
          </p:nvPr>
        </p:nvSpPr>
        <p:spPr>
          <a:xfrm>
            <a:off x="606478" y="386930"/>
            <a:ext cx="6927525" cy="1188950"/>
          </a:xfrm>
        </p:spPr>
        <p:txBody>
          <a:bodyPr anchor="b">
            <a:normAutofit/>
          </a:bodyPr>
          <a:lstStyle/>
          <a:p>
            <a:r>
              <a:rPr lang="en-US" sz="3300"/>
              <a:t>Iowa Disaster Behavioral Health Response Team (DBHRT)</a:t>
            </a:r>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B23BD6-CB84-8E9E-0EFE-06749DA9027E}"/>
              </a:ext>
            </a:extLst>
          </p:cNvPr>
          <p:cNvSpPr>
            <a:spLocks noGrp="1"/>
          </p:cNvSpPr>
          <p:nvPr>
            <p:ph idx="1"/>
          </p:nvPr>
        </p:nvSpPr>
        <p:spPr>
          <a:xfrm>
            <a:off x="595245" y="2599509"/>
            <a:ext cx="7607751" cy="3435531"/>
          </a:xfrm>
        </p:spPr>
        <p:txBody>
          <a:bodyPr anchor="ctr">
            <a:normAutofit/>
          </a:bodyPr>
          <a:lstStyle/>
          <a:p>
            <a:pPr>
              <a:lnSpc>
                <a:spcPct val="104000"/>
              </a:lnSpc>
            </a:pPr>
            <a:r>
              <a:rPr lang="en-US" sz="1600"/>
              <a:t>A trained team of volunteers who mobilize resources to provide post-event behavioral health services statewide.</a:t>
            </a:r>
          </a:p>
          <a:p>
            <a:pPr>
              <a:lnSpc>
                <a:spcPct val="104000"/>
              </a:lnSpc>
            </a:pPr>
            <a:r>
              <a:rPr lang="en-US" sz="1600"/>
              <a:t>Provide an organized response to individuals, family members, volunteers, responders, and the community affected by critical incidents and disasters.</a:t>
            </a:r>
          </a:p>
          <a:p>
            <a:pPr>
              <a:lnSpc>
                <a:spcPct val="104000"/>
              </a:lnSpc>
            </a:pPr>
            <a:r>
              <a:rPr lang="en-US" sz="1600"/>
              <a:t>Disaster Behavioral Health training is provided to all team members by HHS Division of Behavioral Health, and local community-based providers.</a:t>
            </a:r>
          </a:p>
          <a:p>
            <a:pPr>
              <a:lnSpc>
                <a:spcPct val="104000"/>
              </a:lnSpc>
            </a:pPr>
            <a:r>
              <a:rPr lang="en-US" sz="1600"/>
              <a:t>Provide services to supplement local providers and/or provide a service when a local option is beyond capacity or doesn’t exist.</a:t>
            </a:r>
          </a:p>
          <a:p>
            <a:pPr>
              <a:lnSpc>
                <a:spcPct val="104000"/>
              </a:lnSpc>
            </a:pPr>
            <a:r>
              <a:rPr lang="en-US" sz="1600"/>
              <a:t>Includes members from the Iowa National Association of Social Workers and Iowa Psychological Association and other specialty organizations.</a:t>
            </a:r>
          </a:p>
          <a:p>
            <a:pPr>
              <a:lnSpc>
                <a:spcPct val="104000"/>
              </a:lnSpc>
            </a:pPr>
            <a:endParaRPr lang="en-US" sz="1600"/>
          </a:p>
        </p:txBody>
      </p:sp>
      <p:sp>
        <p:nvSpPr>
          <p:cNvPr id="4" name="Slide Number Placeholder 3">
            <a:extLst>
              <a:ext uri="{FF2B5EF4-FFF2-40B4-BE49-F238E27FC236}">
                <a16:creationId xmlns:a16="http://schemas.microsoft.com/office/drawing/2014/main" id="{E9F74534-CE09-2B88-35B6-656B43493F23}"/>
              </a:ext>
            </a:extLst>
          </p:cNvPr>
          <p:cNvSpPr>
            <a:spLocks noGrp="1"/>
          </p:cNvSpPr>
          <p:nvPr>
            <p:ph type="sldNum" sz="quarter" idx="12"/>
          </p:nvPr>
        </p:nvSpPr>
        <p:spPr>
          <a:xfrm>
            <a:off x="6457950" y="6492240"/>
            <a:ext cx="2057400" cy="365125"/>
          </a:xfrm>
        </p:spPr>
        <p:txBody>
          <a:bodyPr>
            <a:normAutofit/>
          </a:bodyPr>
          <a:lstStyle/>
          <a:p>
            <a:pPr>
              <a:spcAft>
                <a:spcPts val="600"/>
              </a:spcAft>
            </a:pPr>
            <a:fld id="{C95E8E5B-C54E-4915-B069-2B2C8B7FEC1E}" type="slidenum">
              <a:rPr lang="en-US" smtClean="0"/>
              <a:pPr>
                <a:spcAft>
                  <a:spcPts val="600"/>
                </a:spcAft>
              </a:pPr>
              <a:t>35</a:t>
            </a:fld>
            <a:endParaRPr lang="en-US"/>
          </a:p>
        </p:txBody>
      </p:sp>
    </p:spTree>
    <p:extLst>
      <p:ext uri="{BB962C8B-B14F-4D97-AF65-F5344CB8AC3E}">
        <p14:creationId xmlns:p14="http://schemas.microsoft.com/office/powerpoint/2010/main" val="306749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82618-E22D-5456-4425-143DA8B292FA}"/>
              </a:ext>
            </a:extLst>
          </p:cNvPr>
          <p:cNvSpPr>
            <a:spLocks noGrp="1"/>
          </p:cNvSpPr>
          <p:nvPr>
            <p:ph type="title"/>
          </p:nvPr>
        </p:nvSpPr>
        <p:spPr/>
        <p:txBody>
          <a:bodyPr>
            <a:normAutofit/>
          </a:bodyPr>
          <a:lstStyle/>
          <a:p>
            <a:r>
              <a:rPr lang="en-US" dirty="0"/>
              <a:t>Activation Criteria (2)</a:t>
            </a:r>
          </a:p>
        </p:txBody>
      </p:sp>
      <p:sp>
        <p:nvSpPr>
          <p:cNvPr id="4" name="Slide Number Placeholder 3">
            <a:extLst>
              <a:ext uri="{FF2B5EF4-FFF2-40B4-BE49-F238E27FC236}">
                <a16:creationId xmlns:a16="http://schemas.microsoft.com/office/drawing/2014/main" id="{17BBC984-E337-4FFC-1539-3A901ABB28B3}"/>
              </a:ext>
            </a:extLst>
          </p:cNvPr>
          <p:cNvSpPr>
            <a:spLocks noGrp="1"/>
          </p:cNvSpPr>
          <p:nvPr>
            <p:ph type="sldNum" sz="quarter" idx="12"/>
          </p:nvPr>
        </p:nvSpPr>
        <p:spPr/>
        <p:txBody>
          <a:bodyPr>
            <a:normAutofit/>
          </a:bodyPr>
          <a:lstStyle/>
          <a:p>
            <a:pPr>
              <a:spcAft>
                <a:spcPts val="600"/>
              </a:spcAft>
            </a:pPr>
            <a:fld id="{C95E8E5B-C54E-4915-B069-2B2C8B7FEC1E}" type="slidenum">
              <a:rPr lang="en-US" smtClean="0"/>
              <a:pPr>
                <a:spcAft>
                  <a:spcPts val="600"/>
                </a:spcAft>
              </a:pPr>
              <a:t>36</a:t>
            </a:fld>
            <a:endParaRPr lang="en-US"/>
          </a:p>
        </p:txBody>
      </p:sp>
      <p:graphicFrame>
        <p:nvGraphicFramePr>
          <p:cNvPr id="10" name="Content Placeholder 2" descr="Team Leadership and Coordination&#10;Personal Readiness&#10;Deployment Planning&#10;On-the-Ground Operations&#10;Ongoing Monitoring and Adjustments&#10;Documentation and Reporting&#10;Data fields&#10;">
            <a:extLst>
              <a:ext uri="{FF2B5EF4-FFF2-40B4-BE49-F238E27FC236}">
                <a16:creationId xmlns:a16="http://schemas.microsoft.com/office/drawing/2014/main" id="{41CB604E-22F5-8509-9923-44C85379619F}"/>
              </a:ext>
            </a:extLst>
          </p:cNvPr>
          <p:cNvGraphicFramePr>
            <a:graphicFrameLocks noGrp="1"/>
          </p:cNvGraphicFramePr>
          <p:nvPr>
            <p:ph idx="1"/>
            <p:extLst>
              <p:ext uri="{D42A27DB-BD31-4B8C-83A1-F6EECF244321}">
                <p14:modId xmlns:p14="http://schemas.microsoft.com/office/powerpoint/2010/main" val="1029074798"/>
              </p:ext>
            </p:extLst>
          </p:nvPr>
        </p:nvGraphicFramePr>
        <p:xfrm>
          <a:off x="539003" y="1690689"/>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9560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A8105-B125-1414-9763-332C6DFA5218}"/>
              </a:ext>
            </a:extLst>
          </p:cNvPr>
          <p:cNvSpPr txBox="1">
            <a:spLocks noGrp="1"/>
          </p:cNvSpPr>
          <p:nvPr>
            <p:ph type="title" idx="4294967295"/>
          </p:nvPr>
        </p:nvSpPr>
        <p:spPr>
          <a:xfrm>
            <a:off x="840699" y="687480"/>
            <a:ext cx="5605629" cy="9941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mj-lt"/>
                <a:ea typeface="+mj-ea"/>
                <a:cs typeface="+mj-cs"/>
              </a:rPr>
              <a:t>Disaster Behavioral Health Response Team</a:t>
            </a:r>
          </a:p>
        </p:txBody>
      </p:sp>
      <p:sp>
        <p:nvSpPr>
          <p:cNvPr id="5" name="Content Placeholder 4" descr="Iowa DBHRT members include volunteers from a wide range of backgrounds with experience in:​&#10;&#10;​&#10;&#10;Behavioral Health​&#10;&#10;Education​&#10;&#10;Faith-based or Spirituality​&#10;&#10;First Response​&#10;&#10;Peer Support Specialists​&#10;&#10;People reflecting the communities across the state​&#10;&#10;Public Health​&#10;&#10;Recovery Coaches​&#10;&#10;Retail​&#10;&#10;Refugees​&#10;&#10;Social Services​">
            <a:extLst>
              <a:ext uri="{FF2B5EF4-FFF2-40B4-BE49-F238E27FC236}">
                <a16:creationId xmlns:a16="http://schemas.microsoft.com/office/drawing/2014/main" id="{19110E13-D5EB-1D85-D0E7-8492C001DC27}"/>
              </a:ext>
            </a:extLst>
          </p:cNvPr>
          <p:cNvSpPr>
            <a:spLocks noGrp="1"/>
          </p:cNvSpPr>
          <p:nvPr>
            <p:ph idx="1"/>
          </p:nvPr>
        </p:nvSpPr>
        <p:spPr>
          <a:xfrm>
            <a:off x="852321" y="1882589"/>
            <a:ext cx="5033221" cy="4133582"/>
          </a:xfrm>
        </p:spPr>
        <p:txBody>
          <a:bodyPr vert="horz" lIns="91440" tIns="45720" rIns="91440" bIns="45720" rtlCol="0" anchor="ctr">
            <a:normAutofit/>
          </a:bodyPr>
          <a:lstStyle/>
          <a:p>
            <a:pPr marL="0" indent="0">
              <a:lnSpc>
                <a:spcPct val="90000"/>
              </a:lnSpc>
              <a:buNone/>
            </a:pPr>
            <a:r>
              <a:rPr lang="en-US" sz="1600" b="1">
                <a:solidFill>
                  <a:schemeClr val="tx1"/>
                </a:solidFill>
              </a:rPr>
              <a:t>Iowa DBHRT members include volunteers from a wide range of backgrounds with experience in:</a:t>
            </a:r>
          </a:p>
          <a:p>
            <a:pPr marL="0" indent="0">
              <a:lnSpc>
                <a:spcPct val="90000"/>
              </a:lnSpc>
              <a:buNone/>
            </a:pPr>
            <a:endParaRPr lang="en-US" sz="1600">
              <a:solidFill>
                <a:schemeClr val="tx1"/>
              </a:solidFill>
            </a:endParaRPr>
          </a:p>
          <a:p>
            <a:pPr indent="-228600">
              <a:lnSpc>
                <a:spcPct val="90000"/>
              </a:lnSpc>
              <a:buFont typeface="Arial" panose="020B0604020202020204" pitchFamily="34" charset="0"/>
              <a:buChar char="•"/>
            </a:pPr>
            <a:r>
              <a:rPr lang="en-US" sz="1600">
                <a:solidFill>
                  <a:schemeClr val="tx1"/>
                </a:solidFill>
              </a:rPr>
              <a:t>Behavioral Health</a:t>
            </a:r>
          </a:p>
          <a:p>
            <a:pPr indent="-228600">
              <a:lnSpc>
                <a:spcPct val="90000"/>
              </a:lnSpc>
              <a:buFont typeface="Arial" panose="020B0604020202020204" pitchFamily="34" charset="0"/>
              <a:buChar char="•"/>
            </a:pPr>
            <a:r>
              <a:rPr lang="en-US" sz="1600">
                <a:solidFill>
                  <a:schemeClr val="tx1"/>
                </a:solidFill>
              </a:rPr>
              <a:t>Education</a:t>
            </a:r>
          </a:p>
          <a:p>
            <a:pPr indent="-228600">
              <a:lnSpc>
                <a:spcPct val="90000"/>
              </a:lnSpc>
              <a:buFont typeface="Arial" panose="020B0604020202020204" pitchFamily="34" charset="0"/>
              <a:buChar char="•"/>
            </a:pPr>
            <a:r>
              <a:rPr lang="en-US" sz="1600">
                <a:solidFill>
                  <a:schemeClr val="tx1"/>
                </a:solidFill>
              </a:rPr>
              <a:t>Faith-based or Spirituality</a:t>
            </a:r>
          </a:p>
          <a:p>
            <a:pPr indent="-228600">
              <a:lnSpc>
                <a:spcPct val="90000"/>
              </a:lnSpc>
              <a:buFont typeface="Arial" panose="020B0604020202020204" pitchFamily="34" charset="0"/>
              <a:buChar char="•"/>
            </a:pPr>
            <a:r>
              <a:rPr lang="en-US" sz="1600">
                <a:solidFill>
                  <a:schemeClr val="tx1"/>
                </a:solidFill>
              </a:rPr>
              <a:t>First Response</a:t>
            </a:r>
          </a:p>
          <a:p>
            <a:pPr indent="-228600">
              <a:lnSpc>
                <a:spcPct val="90000"/>
              </a:lnSpc>
              <a:buFont typeface="Arial" panose="020B0604020202020204" pitchFamily="34" charset="0"/>
              <a:buChar char="•"/>
            </a:pPr>
            <a:r>
              <a:rPr lang="en-US" sz="1600">
                <a:solidFill>
                  <a:schemeClr val="tx1"/>
                </a:solidFill>
              </a:rPr>
              <a:t>Peer Support Specialists</a:t>
            </a:r>
          </a:p>
          <a:p>
            <a:pPr indent="-228600">
              <a:lnSpc>
                <a:spcPct val="90000"/>
              </a:lnSpc>
              <a:buFont typeface="Arial" panose="020B0604020202020204" pitchFamily="34" charset="0"/>
              <a:buChar char="•"/>
            </a:pPr>
            <a:r>
              <a:rPr lang="en-US" sz="1600">
                <a:solidFill>
                  <a:schemeClr val="tx1"/>
                </a:solidFill>
              </a:rPr>
              <a:t>People reflecting the communities across the state</a:t>
            </a:r>
          </a:p>
          <a:p>
            <a:pPr indent="-228600">
              <a:lnSpc>
                <a:spcPct val="90000"/>
              </a:lnSpc>
              <a:buFont typeface="Arial" panose="020B0604020202020204" pitchFamily="34" charset="0"/>
              <a:buChar char="•"/>
            </a:pPr>
            <a:r>
              <a:rPr lang="en-US" sz="1600">
                <a:solidFill>
                  <a:schemeClr val="tx1"/>
                </a:solidFill>
              </a:rPr>
              <a:t>Public Health</a:t>
            </a:r>
          </a:p>
          <a:p>
            <a:pPr indent="-228600">
              <a:lnSpc>
                <a:spcPct val="90000"/>
              </a:lnSpc>
              <a:buFont typeface="Arial" panose="020B0604020202020204" pitchFamily="34" charset="0"/>
              <a:buChar char="•"/>
            </a:pPr>
            <a:r>
              <a:rPr lang="en-US" sz="1600">
                <a:solidFill>
                  <a:schemeClr val="tx1"/>
                </a:solidFill>
              </a:rPr>
              <a:t>Recovery Coaches</a:t>
            </a:r>
          </a:p>
          <a:p>
            <a:pPr indent="-228600">
              <a:lnSpc>
                <a:spcPct val="90000"/>
              </a:lnSpc>
              <a:buFont typeface="Arial" panose="020B0604020202020204" pitchFamily="34" charset="0"/>
              <a:buChar char="•"/>
            </a:pPr>
            <a:r>
              <a:rPr lang="en-US" sz="1600">
                <a:solidFill>
                  <a:schemeClr val="tx1"/>
                </a:solidFill>
              </a:rPr>
              <a:t>Retail</a:t>
            </a:r>
          </a:p>
          <a:p>
            <a:pPr indent="-228600">
              <a:lnSpc>
                <a:spcPct val="90000"/>
              </a:lnSpc>
              <a:buFont typeface="Arial" panose="020B0604020202020204" pitchFamily="34" charset="0"/>
              <a:buChar char="•"/>
            </a:pPr>
            <a:r>
              <a:rPr lang="en-US" sz="1600">
                <a:solidFill>
                  <a:schemeClr val="tx1"/>
                </a:solidFill>
              </a:rPr>
              <a:t>Refugees</a:t>
            </a:r>
          </a:p>
          <a:p>
            <a:pPr indent="-228600">
              <a:lnSpc>
                <a:spcPct val="90000"/>
              </a:lnSpc>
              <a:buFont typeface="Arial" panose="020B0604020202020204" pitchFamily="34" charset="0"/>
              <a:buChar char="•"/>
            </a:pPr>
            <a:r>
              <a:rPr lang="en-US" sz="1600">
                <a:solidFill>
                  <a:schemeClr val="tx1"/>
                </a:solidFill>
              </a:rPr>
              <a:t>Social Services</a:t>
            </a:r>
          </a:p>
          <a:p>
            <a:pPr indent="-228600">
              <a:lnSpc>
                <a:spcPct val="90000"/>
              </a:lnSpc>
              <a:buFont typeface="Arial" panose="020B0604020202020204" pitchFamily="34" charset="0"/>
              <a:buChar char="•"/>
            </a:pPr>
            <a:endParaRPr lang="en-US" sz="1600">
              <a:solidFill>
                <a:schemeClr val="tx1"/>
              </a:solidFill>
            </a:endParaRPr>
          </a:p>
        </p:txBody>
      </p:sp>
      <p:pic>
        <p:nvPicPr>
          <p:cNvPr id="32" name="Graphic 31" descr="Group">
            <a:extLst>
              <a:ext uri="{FF2B5EF4-FFF2-40B4-BE49-F238E27FC236}">
                <a16:creationId xmlns:a16="http://schemas.microsoft.com/office/drawing/2014/main" id="{2B9F771D-B70E-2B72-FEF2-BD493D1A138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cxnSp>
        <p:nvCxnSpPr>
          <p:cNvPr id="3" name="Straight Connector 2">
            <a:extLst>
              <a:ext uri="{FF2B5EF4-FFF2-40B4-BE49-F238E27FC236}">
                <a16:creationId xmlns:a16="http://schemas.microsoft.com/office/drawing/2014/main" id="{73A49A79-8A45-69EC-DF08-8C1398129741}"/>
              </a:ext>
              <a:ext uri="{C183D7F6-B498-43B3-948B-1728B52AA6E4}">
                <adec:decorative xmlns:adec="http://schemas.microsoft.com/office/drawing/2017/decorative" val="1"/>
              </a:ext>
            </a:extLst>
          </p:cNvPr>
          <p:cNvCxnSpPr/>
          <p:nvPr/>
        </p:nvCxnSpPr>
        <p:spPr>
          <a:xfrm>
            <a:off x="742860" y="1810871"/>
            <a:ext cx="7387313"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278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635" y="685800"/>
            <a:ext cx="8100729"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5D3C7D-098F-A4B3-EB9A-AE1652FB323E}"/>
              </a:ext>
            </a:extLst>
          </p:cNvPr>
          <p:cNvSpPr>
            <a:spLocks noGrp="1"/>
          </p:cNvSpPr>
          <p:nvPr>
            <p:ph type="title"/>
          </p:nvPr>
        </p:nvSpPr>
        <p:spPr>
          <a:xfrm>
            <a:off x="1212040" y="751943"/>
            <a:ext cx="6719920" cy="888360"/>
          </a:xfrm>
        </p:spPr>
        <p:txBody>
          <a:bodyPr anchor="b">
            <a:normAutofit/>
          </a:bodyPr>
          <a:lstStyle/>
          <a:p>
            <a:r>
              <a:rPr lang="en-US" sz="2800" dirty="0"/>
              <a:t>How DBHRT is Requested</a:t>
            </a:r>
          </a:p>
        </p:txBody>
      </p:sp>
      <p:sp>
        <p:nvSpPr>
          <p:cNvPr id="3" name="Content Placeholder 2" descr="24-hour Duty Officer for Homeland Security Emergency Management (HSEM): ​&#10;&#10;515-979-2200​&#10;&#10;24-hour Duty Office for Iowa Department of Health and Human Services (HHS): ​&#10;&#10;866-834-9671​&#10;&#10;Disaster Behavioral Health Coordinator: ​&#10;&#10;515-601-7899​&#10;&#10;iowadbhrt@hhs.iowa.gov​&#10;&#10;DBHRT members see a need in their community and reach out to one of the above options.​&#10;&#10;Emergency Managers, Community Mental Health Centers, Crisis Services, Public Health, Community-Based Providers, State Departments.​">
            <a:extLst>
              <a:ext uri="{FF2B5EF4-FFF2-40B4-BE49-F238E27FC236}">
                <a16:creationId xmlns:a16="http://schemas.microsoft.com/office/drawing/2014/main" id="{2F5A97A8-FC41-6790-A7A2-2DF164C066B7}"/>
              </a:ext>
            </a:extLst>
          </p:cNvPr>
          <p:cNvSpPr>
            <a:spLocks noGrp="1"/>
          </p:cNvSpPr>
          <p:nvPr>
            <p:ph idx="1"/>
          </p:nvPr>
        </p:nvSpPr>
        <p:spPr>
          <a:xfrm>
            <a:off x="1212040" y="1913033"/>
            <a:ext cx="6719919" cy="3874415"/>
          </a:xfrm>
        </p:spPr>
        <p:txBody>
          <a:bodyPr anchor="t">
            <a:noAutofit/>
          </a:bodyPr>
          <a:lstStyle/>
          <a:p>
            <a:pPr>
              <a:lnSpc>
                <a:spcPct val="104000"/>
              </a:lnSpc>
            </a:pPr>
            <a:r>
              <a:rPr lang="en-US" sz="1600" dirty="0">
                <a:solidFill>
                  <a:schemeClr val="tx1"/>
                </a:solidFill>
              </a:rPr>
              <a:t>24-hour Duty Officer for Homeland Security Emergency Management (HSEM): </a:t>
            </a:r>
          </a:p>
          <a:p>
            <a:pPr lvl="1">
              <a:lnSpc>
                <a:spcPct val="104000"/>
              </a:lnSpc>
            </a:pPr>
            <a:r>
              <a:rPr lang="en-US" sz="1600" b="1" dirty="0">
                <a:solidFill>
                  <a:schemeClr val="tx1"/>
                </a:solidFill>
              </a:rPr>
              <a:t>515-979-2200</a:t>
            </a:r>
          </a:p>
          <a:p>
            <a:pPr>
              <a:lnSpc>
                <a:spcPct val="104000"/>
              </a:lnSpc>
            </a:pPr>
            <a:r>
              <a:rPr lang="en-US" sz="1600" dirty="0">
                <a:solidFill>
                  <a:schemeClr val="tx1"/>
                </a:solidFill>
              </a:rPr>
              <a:t>24-hour Duty Office for Iowa Department of Health and Human Services (HHS): </a:t>
            </a:r>
          </a:p>
          <a:p>
            <a:pPr lvl="1">
              <a:lnSpc>
                <a:spcPct val="104000"/>
              </a:lnSpc>
            </a:pPr>
            <a:r>
              <a:rPr lang="en-US" sz="1600" b="1" dirty="0">
                <a:solidFill>
                  <a:schemeClr val="tx1"/>
                </a:solidFill>
              </a:rPr>
              <a:t>866-834-9671</a:t>
            </a:r>
          </a:p>
          <a:p>
            <a:pPr>
              <a:lnSpc>
                <a:spcPct val="104000"/>
              </a:lnSpc>
            </a:pPr>
            <a:r>
              <a:rPr lang="en-US" sz="1600" dirty="0">
                <a:solidFill>
                  <a:schemeClr val="tx1"/>
                </a:solidFill>
              </a:rPr>
              <a:t>Disaster Behavioral Health Coordinator: </a:t>
            </a:r>
          </a:p>
          <a:p>
            <a:pPr lvl="1">
              <a:lnSpc>
                <a:spcPct val="104000"/>
              </a:lnSpc>
            </a:pPr>
            <a:r>
              <a:rPr lang="en-US" sz="1600" b="1" dirty="0">
                <a:solidFill>
                  <a:schemeClr val="tx1"/>
                </a:solidFill>
              </a:rPr>
              <a:t>515-601-7899</a:t>
            </a:r>
          </a:p>
          <a:p>
            <a:pPr lvl="1">
              <a:lnSpc>
                <a:spcPct val="104000"/>
              </a:lnSpc>
            </a:pPr>
            <a:r>
              <a:rPr lang="en-US" sz="1600" b="1" dirty="0">
                <a:solidFill>
                  <a:schemeClr val="tx1"/>
                </a:solidFill>
                <a:hlinkClick r:id="rId2">
                  <a:extLst>
                    <a:ext uri="{A12FA001-AC4F-418D-AE19-62706E023703}">
                      <ahyp:hlinkClr xmlns:ahyp="http://schemas.microsoft.com/office/drawing/2018/hyperlinkcolor" val="tx"/>
                    </a:ext>
                  </a:extLst>
                </a:hlinkClick>
              </a:rPr>
              <a:t>iowadbhrt@hhs.iowa.gov</a:t>
            </a:r>
            <a:endParaRPr lang="en-US" sz="1600" b="1" dirty="0">
              <a:solidFill>
                <a:schemeClr val="tx1"/>
              </a:solidFill>
            </a:endParaRPr>
          </a:p>
          <a:p>
            <a:pPr>
              <a:lnSpc>
                <a:spcPct val="104000"/>
              </a:lnSpc>
            </a:pPr>
            <a:r>
              <a:rPr lang="en-US" sz="1600" dirty="0">
                <a:solidFill>
                  <a:schemeClr val="tx1"/>
                </a:solidFill>
              </a:rPr>
              <a:t>DBHRT members see a need in their community and reach out to one of the above options.</a:t>
            </a:r>
          </a:p>
          <a:p>
            <a:pPr>
              <a:lnSpc>
                <a:spcPct val="104000"/>
              </a:lnSpc>
            </a:pPr>
            <a:r>
              <a:rPr lang="en-US" sz="1600" dirty="0">
                <a:solidFill>
                  <a:schemeClr val="tx1"/>
                </a:solidFill>
              </a:rPr>
              <a:t>Emergency Managers, Community Mental Health Centers, Crisis Services, Public Health, Community-Based Providers, State Departments.</a:t>
            </a:r>
          </a:p>
        </p:txBody>
      </p:sp>
    </p:spTree>
    <p:extLst>
      <p:ext uri="{BB962C8B-B14F-4D97-AF65-F5344CB8AC3E}">
        <p14:creationId xmlns:p14="http://schemas.microsoft.com/office/powerpoint/2010/main" val="3442052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bstract background of data">
            <a:extLst>
              <a:ext uri="{FF2B5EF4-FFF2-40B4-BE49-F238E27FC236}">
                <a16:creationId xmlns:a16="http://schemas.microsoft.com/office/drawing/2014/main" id="{8104736B-2F50-605D-2658-449FBE87AC2C}"/>
              </a:ext>
            </a:extLst>
          </p:cNvPr>
          <p:cNvPicPr>
            <a:picLocks noChangeAspect="1"/>
          </p:cNvPicPr>
          <p:nvPr/>
        </p:nvPicPr>
        <p:blipFill>
          <a:blip r:embed="rId2">
            <a:extLst>
              <a:ext uri="{28A0092B-C50C-407E-A947-70E740481C1C}">
                <a14:useLocalDpi xmlns:a14="http://schemas.microsoft.com/office/drawing/2010/main" val="0"/>
              </a:ext>
            </a:extLst>
          </a:blip>
          <a:srcRect l="8375" r="16625"/>
          <a:stretch>
            <a:fillRect/>
          </a:stretch>
        </p:blipFill>
        <p:spPr>
          <a:xfrm>
            <a:off x="20" y="10"/>
            <a:ext cx="9143980" cy="6857990"/>
          </a:xfrm>
          <a:prstGeom prst="rect">
            <a:avLst/>
          </a:prstGeom>
        </p:spPr>
      </p:pic>
      <p:sp>
        <p:nvSpPr>
          <p:cNvPr id="4" name="Rectangle 3">
            <a:extLst>
              <a:ext uri="{FF2B5EF4-FFF2-40B4-BE49-F238E27FC236}">
                <a16:creationId xmlns:a16="http://schemas.microsoft.com/office/drawing/2014/main" id="{672CED74-3622-E257-6862-8B00179EBBA8}"/>
              </a:ext>
              <a:ext uri="{C183D7F6-B498-43B3-948B-1728B52AA6E4}">
                <adec:decorative xmlns:adec="http://schemas.microsoft.com/office/drawing/2017/decorative" val="1"/>
              </a:ext>
            </a:extLst>
          </p:cNvPr>
          <p:cNvSpPr/>
          <p:nvPr/>
        </p:nvSpPr>
        <p:spPr>
          <a:xfrm>
            <a:off x="0" y="0"/>
            <a:ext cx="9144000" cy="6857990"/>
          </a:xfrm>
          <a:prstGeom prst="rect">
            <a:avLst/>
          </a:prstGeom>
          <a:solidFill>
            <a:schemeClr val="tx1">
              <a:alpha val="4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D6592E0-265E-ED29-E5ED-A9A6D9E49770}"/>
              </a:ext>
              <a:ext uri="{C183D7F6-B498-43B3-948B-1728B52AA6E4}">
                <adec:decorative xmlns:adec="http://schemas.microsoft.com/office/drawing/2017/decorative" val="1"/>
              </a:ext>
            </a:extLst>
          </p:cNvPr>
          <p:cNvSpPr txBox="1">
            <a:spLocks noGrp="1"/>
          </p:cNvSpPr>
          <p:nvPr>
            <p:ph type="title" idx="4294967295"/>
          </p:nvPr>
        </p:nvSpPr>
        <p:spPr>
          <a:xfrm>
            <a:off x="914400" y="3711389"/>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mn-lt"/>
                <a:ea typeface="+mn-ea"/>
                <a:cs typeface="+mn-cs"/>
              </a:rPr>
              <a:t>New Initiatives</a:t>
            </a:r>
          </a:p>
        </p:txBody>
      </p:sp>
    </p:spTree>
    <p:extLst>
      <p:ext uri="{BB962C8B-B14F-4D97-AF65-F5344CB8AC3E}">
        <p14:creationId xmlns:p14="http://schemas.microsoft.com/office/powerpoint/2010/main" val="33627141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B913977-15AA-48C9-077C-BDD5A6FBCF2E}"/>
              </a:ext>
            </a:extLst>
          </p:cNvPr>
          <p:cNvSpPr>
            <a:spLocks noGrp="1"/>
          </p:cNvSpPr>
          <p:nvPr>
            <p:ph type="title"/>
          </p:nvPr>
        </p:nvSpPr>
        <p:spPr>
          <a:xfrm>
            <a:off x="782723" y="809898"/>
            <a:ext cx="7457037" cy="1554480"/>
          </a:xfrm>
        </p:spPr>
        <p:txBody>
          <a:bodyPr anchor="ctr">
            <a:normAutofit/>
          </a:bodyPr>
          <a:lstStyle/>
          <a:p>
            <a:r>
              <a:rPr lang="en-US" sz="4200"/>
              <a:t>New Initiative 1 </a:t>
            </a:r>
          </a:p>
        </p:txBody>
      </p:sp>
      <p:sp>
        <p:nvSpPr>
          <p:cNvPr id="4" name="Content Placeholder 3" descr="HHS is working with the Animal Rescue League, the Division of Public Health and the Iowa Department of Agriculture and Land Management.​&#10;&#10;HHS will be offering specific training to create a specialty team to work with people after the removal of animals.">
            <a:extLst>
              <a:ext uri="{FF2B5EF4-FFF2-40B4-BE49-F238E27FC236}">
                <a16:creationId xmlns:a16="http://schemas.microsoft.com/office/drawing/2014/main" id="{B3A33D5C-4BCE-D74B-BBBC-23A395BBF927}"/>
              </a:ext>
            </a:extLst>
          </p:cNvPr>
          <p:cNvSpPr>
            <a:spLocks noGrp="1"/>
          </p:cNvSpPr>
          <p:nvPr>
            <p:ph idx="1"/>
          </p:nvPr>
        </p:nvSpPr>
        <p:spPr>
          <a:xfrm>
            <a:off x="783771" y="2787602"/>
            <a:ext cx="7455989" cy="3124658"/>
          </a:xfrm>
        </p:spPr>
        <p:txBody>
          <a:bodyPr anchor="ctr">
            <a:normAutofit/>
          </a:bodyPr>
          <a:lstStyle/>
          <a:p>
            <a:r>
              <a:rPr lang="en-US" sz="2100"/>
              <a:t>HHS is working with the Animal Rescue League, the Division of Public Health and the Iowa Department of Agriculture and Land Management.</a:t>
            </a:r>
          </a:p>
          <a:p>
            <a:r>
              <a:rPr lang="en-US" sz="2100"/>
              <a:t>HHS will be offering specific training to create a specialty team to work with people after the removal of animals. </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305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C9B9039-0F51-21FA-98E7-588C16A1943D}"/>
              </a:ext>
            </a:extLst>
          </p:cNvPr>
          <p:cNvSpPr>
            <a:spLocks noGrp="1"/>
          </p:cNvSpPr>
          <p:nvPr>
            <p:ph type="title"/>
          </p:nvPr>
        </p:nvSpPr>
        <p:spPr>
          <a:xfrm>
            <a:off x="836676" y="548640"/>
            <a:ext cx="7626096" cy="1179576"/>
          </a:xfrm>
        </p:spPr>
        <p:txBody>
          <a:bodyPr>
            <a:normAutofit/>
          </a:bodyPr>
          <a:lstStyle/>
          <a:p>
            <a:r>
              <a:rPr lang="en-US" sz="3500"/>
              <a:t>Response After Animal Hoarding or Lack of Care </a:t>
            </a:r>
          </a:p>
        </p:txBody>
      </p:sp>
      <p:sp>
        <p:nvSpPr>
          <p:cNvPr id="25" name="Rectangle 2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Content Placeholder 3" descr="Animal hoarding is recognized as a serious mental health concern and often associated with underlying psychiatric disorders.​&#10;&#10;Accumulation of large numbers of animals​&#10;&#10;Inability to provide basic care to animals​&#10;&#10;Strong emotional attachment​&#10;&#10;Denial of problem​&#10;&#10;Living environment deterioration​&#10;&#10;Social isolation​&#10;&#10;Distress when animals are removed​">
            <a:extLst>
              <a:ext uri="{FF2B5EF4-FFF2-40B4-BE49-F238E27FC236}">
                <a16:creationId xmlns:a16="http://schemas.microsoft.com/office/drawing/2014/main" id="{BE7998AE-08CC-D585-51A4-6943591BD7D6}"/>
              </a:ext>
            </a:extLst>
          </p:cNvPr>
          <p:cNvSpPr>
            <a:spLocks noGrp="1"/>
          </p:cNvSpPr>
          <p:nvPr>
            <p:ph idx="1"/>
          </p:nvPr>
        </p:nvSpPr>
        <p:spPr>
          <a:xfrm>
            <a:off x="836676" y="2481943"/>
            <a:ext cx="7626096" cy="3695020"/>
          </a:xfrm>
        </p:spPr>
        <p:txBody>
          <a:bodyPr>
            <a:normAutofit/>
          </a:bodyPr>
          <a:lstStyle/>
          <a:p>
            <a:pPr marL="0" indent="0">
              <a:buNone/>
            </a:pPr>
            <a:r>
              <a:rPr lang="en-US" sz="1900"/>
              <a:t>Animal hoarding is recognized as a serious mental health concern and often associated with underlying psychiatric disorders.</a:t>
            </a:r>
          </a:p>
          <a:p>
            <a:pPr lvl="0"/>
            <a:r>
              <a:rPr lang="en-US" sz="1900"/>
              <a:t>Accumulation of large numbers of animals</a:t>
            </a:r>
          </a:p>
          <a:p>
            <a:pPr lvl="0"/>
            <a:r>
              <a:rPr lang="en-US" sz="1900"/>
              <a:t>Inability to provide basic care to animals</a:t>
            </a:r>
          </a:p>
          <a:p>
            <a:pPr lvl="0"/>
            <a:r>
              <a:rPr lang="en-US" sz="1900"/>
              <a:t>Strong emotional attachment</a:t>
            </a:r>
          </a:p>
          <a:p>
            <a:pPr lvl="0"/>
            <a:r>
              <a:rPr lang="en-US" sz="1900"/>
              <a:t>Denial of problem</a:t>
            </a:r>
          </a:p>
          <a:p>
            <a:pPr lvl="0"/>
            <a:r>
              <a:rPr lang="en-US" sz="1900"/>
              <a:t>Living environment deterioration</a:t>
            </a:r>
          </a:p>
          <a:p>
            <a:pPr lvl="0"/>
            <a:r>
              <a:rPr lang="en-US" sz="1900"/>
              <a:t>Social isolation</a:t>
            </a:r>
          </a:p>
          <a:p>
            <a:pPr lvl="0"/>
            <a:r>
              <a:rPr lang="en-US" sz="1900"/>
              <a:t>Distress when animals are removed</a:t>
            </a:r>
          </a:p>
          <a:p>
            <a:endParaRPr lang="en-US" sz="1900"/>
          </a:p>
        </p:txBody>
      </p:sp>
      <p:sp>
        <p:nvSpPr>
          <p:cNvPr id="2" name="Slide Number Placeholder 1">
            <a:extLst>
              <a:ext uri="{FF2B5EF4-FFF2-40B4-BE49-F238E27FC236}">
                <a16:creationId xmlns:a16="http://schemas.microsoft.com/office/drawing/2014/main" id="{F84C4671-7A5B-EEC4-E952-D03C39ADBF4B}"/>
              </a:ext>
            </a:extLst>
          </p:cNvPr>
          <p:cNvSpPr>
            <a:spLocks noGrp="1"/>
          </p:cNvSpPr>
          <p:nvPr>
            <p:ph type="sldNum" sz="quarter" idx="12"/>
          </p:nvPr>
        </p:nvSpPr>
        <p:spPr>
          <a:xfrm>
            <a:off x="6405372" y="6356350"/>
            <a:ext cx="2057400" cy="365125"/>
          </a:xfrm>
        </p:spPr>
        <p:txBody>
          <a:bodyPr>
            <a:normAutofit/>
          </a:bodyPr>
          <a:lstStyle/>
          <a:p>
            <a:pPr>
              <a:spcAft>
                <a:spcPts val="600"/>
              </a:spcAft>
            </a:pPr>
            <a:fld id="{C95E8E5B-C54E-4915-B069-2B2C8B7FEC1E}" type="slidenum">
              <a:rPr lang="en-US">
                <a:solidFill>
                  <a:schemeClr val="tx1">
                    <a:lumMod val="50000"/>
                    <a:lumOff val="50000"/>
                  </a:schemeClr>
                </a:solidFill>
              </a:rPr>
              <a:pPr>
                <a:spcAft>
                  <a:spcPts val="600"/>
                </a:spcAft>
              </a:pPr>
              <a:t>41</a:t>
            </a:fld>
            <a:endParaRPr lang="en-US">
              <a:solidFill>
                <a:schemeClr val="tx1">
                  <a:lumMod val="50000"/>
                  <a:lumOff val="50000"/>
                </a:schemeClr>
              </a:solidFill>
            </a:endParaRPr>
          </a:p>
        </p:txBody>
      </p:sp>
    </p:spTree>
    <p:extLst>
      <p:ext uri="{BB962C8B-B14F-4D97-AF65-F5344CB8AC3E}">
        <p14:creationId xmlns:p14="http://schemas.microsoft.com/office/powerpoint/2010/main" val="3440913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50002-92A0-14B5-ACC5-DD93DE122324}"/>
              </a:ext>
            </a:extLst>
          </p:cNvPr>
          <p:cNvSpPr>
            <a:spLocks noGrp="1"/>
          </p:cNvSpPr>
          <p:nvPr>
            <p:ph type="title"/>
          </p:nvPr>
        </p:nvSpPr>
        <p:spPr/>
        <p:txBody>
          <a:bodyPr>
            <a:normAutofit/>
          </a:bodyPr>
          <a:lstStyle/>
          <a:p>
            <a:r>
              <a:rPr lang="en-US" sz="3700"/>
              <a:t>Benefits of DBH Response for People with Animals Removed</a:t>
            </a:r>
          </a:p>
        </p:txBody>
      </p:sp>
      <p:graphicFrame>
        <p:nvGraphicFramePr>
          <p:cNvPr id="5" name="Content Placeholder 2" descr="Emotional Stabilization: Helps individuals process grief and shock.&#10;Stress and Anxiety Reduction: Prevents escalation of mental distress.&#10;Coping Strategies: Provides practical skills to regain control.&#10;Connection to Resources: Links to animal recovery and support services.&#10;Trauma-Informed Care: Validates emotional impact with empathy.&#10;Prevention of Secondary Trauma: Reduces the risk of PTSD and substance misuse. &#10;">
            <a:extLst>
              <a:ext uri="{FF2B5EF4-FFF2-40B4-BE49-F238E27FC236}">
                <a16:creationId xmlns:a16="http://schemas.microsoft.com/office/drawing/2014/main" id="{14CD9792-3B19-4ED2-DFC4-FF2CF814395D}"/>
              </a:ext>
            </a:extLst>
          </p:cNvPr>
          <p:cNvGraphicFramePr>
            <a:graphicFrameLocks noGrp="1"/>
          </p:cNvGraphicFramePr>
          <p:nvPr>
            <p:ph idx="1"/>
            <p:extLst>
              <p:ext uri="{D42A27DB-BD31-4B8C-83A1-F6EECF244321}">
                <p14:modId xmlns:p14="http://schemas.microsoft.com/office/powerpoint/2010/main" val="1814174954"/>
              </p:ext>
            </p:extLst>
          </p:nvPr>
        </p:nvGraphicFramePr>
        <p:xfrm>
          <a:off x="628650" y="1690689"/>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9484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70CC0-8651-8AA2-0FD3-D74061C0ED40}"/>
              </a:ext>
            </a:extLst>
          </p:cNvPr>
          <p:cNvSpPr>
            <a:spLocks noGrp="1"/>
          </p:cNvSpPr>
          <p:nvPr>
            <p:ph type="title"/>
          </p:nvPr>
        </p:nvSpPr>
        <p:spPr>
          <a:xfrm>
            <a:off x="630936" y="256032"/>
            <a:ext cx="7879842" cy="1014984"/>
          </a:xfrm>
        </p:spPr>
        <p:txBody>
          <a:bodyPr anchor="b">
            <a:normAutofit/>
          </a:bodyPr>
          <a:lstStyle/>
          <a:p>
            <a:r>
              <a:rPr lang="en-US"/>
              <a:t>New Initiative 2</a:t>
            </a:r>
          </a:p>
        </p:txBody>
      </p:sp>
      <p:graphicFrame>
        <p:nvGraphicFramePr>
          <p:cNvPr id="5" name="Content Placeholder 2" descr="Train interested DBHRT members in mass casualty response.&#10;Utilize a form requested by the state Medical Examiner’s Office at the time of a mass casualty response.&#10;Work at the direction of the State Medical Examiner’s Office to support staff and families of the deceased. &#10;">
            <a:extLst>
              <a:ext uri="{FF2B5EF4-FFF2-40B4-BE49-F238E27FC236}">
                <a16:creationId xmlns:a16="http://schemas.microsoft.com/office/drawing/2014/main" id="{C630A0B5-DBD2-E912-978E-00F8D177574A}"/>
              </a:ext>
            </a:extLst>
          </p:cNvPr>
          <p:cNvGraphicFramePr>
            <a:graphicFrameLocks noGrp="1"/>
          </p:cNvGraphicFramePr>
          <p:nvPr>
            <p:ph idx="1"/>
            <p:extLst>
              <p:ext uri="{D42A27DB-BD31-4B8C-83A1-F6EECF244321}">
                <p14:modId xmlns:p14="http://schemas.microsoft.com/office/powerpoint/2010/main" val="2320477674"/>
              </p:ext>
            </p:extLst>
          </p:nvPr>
        </p:nvGraphicFramePr>
        <p:xfrm>
          <a:off x="628650" y="1926266"/>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7498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E93BBF-6CA4-E9F6-2D1F-1743F0FFB87E}"/>
              </a:ext>
            </a:extLst>
          </p:cNvPr>
          <p:cNvSpPr>
            <a:spLocks noGrp="1"/>
          </p:cNvSpPr>
          <p:nvPr>
            <p:ph type="title"/>
          </p:nvPr>
        </p:nvSpPr>
        <p:spPr>
          <a:xfrm>
            <a:off x="836676" y="548640"/>
            <a:ext cx="7626096" cy="1179576"/>
          </a:xfrm>
        </p:spPr>
        <p:txBody>
          <a:bodyPr>
            <a:normAutofit/>
          </a:bodyPr>
          <a:lstStyle/>
          <a:p>
            <a:r>
              <a:rPr lang="en-US" sz="3500"/>
              <a:t>Importance of DBH Response During Mass Casualty Events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descr="Address Immediate Psychological Impact: Reduces acute stress, shock and grief.​&#10;&#10;Stabilizes Communities: Restores safety and promotes resilience. ​&#10;&#10;Supports First Responders: Provides stress management and peer support. ​&#10;&#10;Prevents Secondary Trauma: Early intervention reduces long-term mental health issues.​&#10;&#10;Coordinates Resources: Ensures continuity of care for vulnerable populations.​&#10;&#10;Respects Cultural and Spiritual Needs: Integrates holistic care approaches. ​">
            <a:extLst>
              <a:ext uri="{FF2B5EF4-FFF2-40B4-BE49-F238E27FC236}">
                <a16:creationId xmlns:a16="http://schemas.microsoft.com/office/drawing/2014/main" id="{B22ED743-4EFE-CF75-7DF0-9E0B3AF5079B}"/>
              </a:ext>
            </a:extLst>
          </p:cNvPr>
          <p:cNvSpPr>
            <a:spLocks noGrp="1"/>
          </p:cNvSpPr>
          <p:nvPr>
            <p:ph idx="1"/>
          </p:nvPr>
        </p:nvSpPr>
        <p:spPr>
          <a:xfrm>
            <a:off x="836676" y="2481943"/>
            <a:ext cx="7626096" cy="3695020"/>
          </a:xfrm>
        </p:spPr>
        <p:txBody>
          <a:bodyPr>
            <a:normAutofit/>
          </a:bodyPr>
          <a:lstStyle/>
          <a:p>
            <a:pPr>
              <a:lnSpc>
                <a:spcPct val="104000"/>
              </a:lnSpc>
            </a:pPr>
            <a:r>
              <a:rPr lang="en-US" sz="1800" b="1"/>
              <a:t>Address Immediate Psychological Impact: </a:t>
            </a:r>
            <a:r>
              <a:rPr lang="en-US" sz="1800"/>
              <a:t>Reduces acute stress, shock and grief.</a:t>
            </a:r>
          </a:p>
          <a:p>
            <a:pPr>
              <a:lnSpc>
                <a:spcPct val="104000"/>
              </a:lnSpc>
            </a:pPr>
            <a:r>
              <a:rPr lang="en-US" sz="1800" b="1"/>
              <a:t>Stabilizes Communities: </a:t>
            </a:r>
            <a:r>
              <a:rPr lang="en-US" sz="1800"/>
              <a:t>Restores safety and promotes resilience. </a:t>
            </a:r>
          </a:p>
          <a:p>
            <a:pPr>
              <a:lnSpc>
                <a:spcPct val="104000"/>
              </a:lnSpc>
            </a:pPr>
            <a:r>
              <a:rPr lang="en-US" sz="1800" b="1"/>
              <a:t>Supports First Responders: </a:t>
            </a:r>
            <a:r>
              <a:rPr lang="en-US" sz="1800"/>
              <a:t>Provides stress management and peer support. </a:t>
            </a:r>
          </a:p>
          <a:p>
            <a:pPr>
              <a:lnSpc>
                <a:spcPct val="104000"/>
              </a:lnSpc>
            </a:pPr>
            <a:r>
              <a:rPr lang="en-US" sz="1800" b="1"/>
              <a:t>Prevents Secondary Trauma: </a:t>
            </a:r>
            <a:r>
              <a:rPr lang="en-US" sz="1800"/>
              <a:t>Early intervention reduces long-term mental health issues.</a:t>
            </a:r>
          </a:p>
          <a:p>
            <a:pPr>
              <a:lnSpc>
                <a:spcPct val="104000"/>
              </a:lnSpc>
            </a:pPr>
            <a:r>
              <a:rPr lang="en-US" sz="1800" b="1"/>
              <a:t>Coordinates Resources: </a:t>
            </a:r>
            <a:r>
              <a:rPr lang="en-US" sz="1800"/>
              <a:t>Ensures continuity of care for vulnerable populations.</a:t>
            </a:r>
          </a:p>
          <a:p>
            <a:pPr>
              <a:lnSpc>
                <a:spcPct val="104000"/>
              </a:lnSpc>
            </a:pPr>
            <a:r>
              <a:rPr lang="en-US" sz="1800" b="1"/>
              <a:t>Respects Cultural and Spiritual Needs: </a:t>
            </a:r>
            <a:r>
              <a:rPr lang="en-US" sz="1800"/>
              <a:t>Integrates holistic care approaches. </a:t>
            </a:r>
          </a:p>
          <a:p>
            <a:pPr>
              <a:lnSpc>
                <a:spcPct val="104000"/>
              </a:lnSpc>
            </a:pPr>
            <a:endParaRPr lang="en-US" sz="1800"/>
          </a:p>
        </p:txBody>
      </p:sp>
    </p:spTree>
    <p:extLst>
      <p:ext uri="{BB962C8B-B14F-4D97-AF65-F5344CB8AC3E}">
        <p14:creationId xmlns:p14="http://schemas.microsoft.com/office/powerpoint/2010/main" val="2372883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CDA0E-9590-99DE-2A82-D3E9DE4F5131}"/>
              </a:ext>
            </a:extLst>
          </p:cNvPr>
          <p:cNvSpPr>
            <a:spLocks noGrp="1"/>
          </p:cNvSpPr>
          <p:nvPr>
            <p:ph type="title"/>
          </p:nvPr>
        </p:nvSpPr>
        <p:spPr/>
        <p:txBody>
          <a:bodyPr/>
          <a:lstStyle/>
          <a:p>
            <a:r>
              <a:rPr lang="en-US"/>
              <a:t>Joining DBHRT</a:t>
            </a:r>
          </a:p>
        </p:txBody>
      </p:sp>
      <p:sp>
        <p:nvSpPr>
          <p:cNvPr id="4" name="Slide Number Placeholder 3">
            <a:extLst>
              <a:ext uri="{FF2B5EF4-FFF2-40B4-BE49-F238E27FC236}">
                <a16:creationId xmlns:a16="http://schemas.microsoft.com/office/drawing/2014/main" id="{19AB6AC3-6BA3-6066-4EDD-81C744B9A507}"/>
              </a:ext>
            </a:extLst>
          </p:cNvPr>
          <p:cNvSpPr>
            <a:spLocks noGrp="1"/>
          </p:cNvSpPr>
          <p:nvPr>
            <p:ph type="sldNum" sz="quarter" idx="12"/>
          </p:nvPr>
        </p:nvSpPr>
        <p:spPr/>
        <p:txBody>
          <a:bodyPr vert="horz" lIns="91440" tIns="45720" rIns="91440" bIns="45720" rtlCol="0" anchor="ctr">
            <a:normAutofit/>
          </a:bodyPr>
          <a:lstStyle/>
          <a:p>
            <a:pPr>
              <a:spcAft>
                <a:spcPts val="600"/>
              </a:spcAft>
            </a:pPr>
            <a:fld id="{C95E8E5B-C54E-4915-B069-2B2C8B7FEC1E}" type="slidenum">
              <a:rPr lang="en-US" sz="1200" smtClean="0">
                <a:solidFill>
                  <a:schemeClr val="tx1">
                    <a:tint val="75000"/>
                  </a:schemeClr>
                </a:solidFill>
                <a:latin typeface="+mn-lt"/>
              </a:rPr>
              <a:pPr>
                <a:spcAft>
                  <a:spcPts val="600"/>
                </a:spcAft>
              </a:pPr>
              <a:t>45</a:t>
            </a:fld>
            <a:endParaRPr lang="en-US" sz="1200">
              <a:solidFill>
                <a:schemeClr val="tx1">
                  <a:tint val="75000"/>
                </a:schemeClr>
              </a:solidFill>
              <a:latin typeface="+mn-lt"/>
            </a:endParaRPr>
          </a:p>
        </p:txBody>
      </p:sp>
    </p:spTree>
    <p:extLst>
      <p:ext uri="{BB962C8B-B14F-4D97-AF65-F5344CB8AC3E}">
        <p14:creationId xmlns:p14="http://schemas.microsoft.com/office/powerpoint/2010/main" val="3213831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263887-1A4A-A3EB-3AD5-BFB6D390B3B1}"/>
              </a:ext>
            </a:extLst>
          </p:cNvPr>
          <p:cNvSpPr>
            <a:spLocks noGrp="1"/>
          </p:cNvSpPr>
          <p:nvPr>
            <p:ph type="title"/>
          </p:nvPr>
        </p:nvSpPr>
        <p:spPr>
          <a:xfrm>
            <a:off x="782723" y="567885"/>
            <a:ext cx="7457037" cy="1554480"/>
          </a:xfrm>
        </p:spPr>
        <p:txBody>
          <a:bodyPr vert="horz" lIns="91440" tIns="45720" rIns="91440" bIns="45720" rtlCol="0" anchor="ctr">
            <a:normAutofit/>
          </a:bodyPr>
          <a:lstStyle/>
          <a:p>
            <a:r>
              <a:rPr lang="en-US" sz="4200" kern="1200" dirty="0">
                <a:solidFill>
                  <a:schemeClr val="tx1"/>
                </a:solidFill>
                <a:latin typeface="+mj-lt"/>
                <a:ea typeface="+mj-ea"/>
                <a:cs typeface="+mj-cs"/>
              </a:rPr>
              <a:t>ISERV </a:t>
            </a:r>
            <a:r>
              <a:rPr lang="en-US" sz="4200" kern="1200" dirty="0" err="1">
                <a:solidFill>
                  <a:schemeClr val="tx1"/>
                </a:solidFill>
                <a:latin typeface="+mj-lt"/>
                <a:ea typeface="+mj-ea"/>
                <a:cs typeface="+mj-cs"/>
              </a:rPr>
              <a:t>Juvare</a:t>
            </a:r>
            <a:endParaRPr lang="en-US" sz="4200" kern="1200" dirty="0">
              <a:solidFill>
                <a:schemeClr val="tx1"/>
              </a:solidFill>
              <a:latin typeface="+mj-lt"/>
              <a:ea typeface="+mj-ea"/>
              <a:cs typeface="+mj-cs"/>
            </a:endParaRPr>
          </a:p>
        </p:txBody>
      </p:sp>
      <p:sp>
        <p:nvSpPr>
          <p:cNvPr id="6" name="Content Placeholder 5" descr="Address Immediate Psychological Impact: Reduces acute stress, shock and grief.​&#10;&#10;Stabilizes Communities: Restores safety and promotes resilience. ​&#10;&#10;Supports First Responders: Provides stress management and peer support. ​&#10;&#10;Prevents Secondary Trauma: Early intervention reduces long-term mental health issues.​&#10;&#10;Coordinates Resources: Ensures continuity of care for vulnerable populations.​&#10;&#10;Respects Cultural and Spiritual Needs: Integrates holistic care approaches. ​">
            <a:extLst>
              <a:ext uri="{FF2B5EF4-FFF2-40B4-BE49-F238E27FC236}">
                <a16:creationId xmlns:a16="http://schemas.microsoft.com/office/drawing/2014/main" id="{E363236B-E6B4-1249-2BCC-1C773B66FEAB}"/>
              </a:ext>
            </a:extLst>
          </p:cNvPr>
          <p:cNvSpPr>
            <a:spLocks noGrp="1"/>
          </p:cNvSpPr>
          <p:nvPr>
            <p:ph sz="half" idx="1"/>
          </p:nvPr>
        </p:nvSpPr>
        <p:spPr>
          <a:xfrm>
            <a:off x="783771" y="2467331"/>
            <a:ext cx="3788229" cy="2863316"/>
          </a:xfrm>
        </p:spPr>
        <p:txBody>
          <a:bodyPr vert="horz" lIns="91440" tIns="45720" rIns="91440" bIns="45720" rtlCol="0" anchor="ctr">
            <a:normAutofit/>
          </a:bodyPr>
          <a:lstStyle/>
          <a:p>
            <a:pPr marL="0" indent="-228600">
              <a:lnSpc>
                <a:spcPct val="90000"/>
              </a:lnSpc>
              <a:buFont typeface="Arial" panose="020B0604020202020204" pitchFamily="34" charset="0"/>
              <a:buChar char="•"/>
            </a:pPr>
            <a:r>
              <a:rPr lang="en-US" sz="2400" dirty="0">
                <a:solidFill>
                  <a:schemeClr val="tx1"/>
                </a:solidFill>
              </a:rPr>
              <a:t>DBHRT members need to sign up through ISERV a communication notification system.</a:t>
            </a:r>
          </a:p>
          <a:p>
            <a:pPr marL="0" indent="0">
              <a:lnSpc>
                <a:spcPct val="90000"/>
              </a:lnSpc>
              <a:buNone/>
            </a:pPr>
            <a:endParaRPr lang="en-US" sz="2400" dirty="0">
              <a:solidFill>
                <a:schemeClr val="tx1"/>
              </a:solidFill>
            </a:endParaRPr>
          </a:p>
          <a:p>
            <a:pPr marL="0" indent="-228600">
              <a:lnSpc>
                <a:spcPct val="90000"/>
              </a:lnSpc>
              <a:buFont typeface="Arial" panose="020B0604020202020204" pitchFamily="34" charset="0"/>
              <a:buChar char="•"/>
            </a:pPr>
            <a:r>
              <a:rPr lang="en-US" sz="2400" dirty="0">
                <a:solidFill>
                  <a:schemeClr val="tx1"/>
                </a:solidFill>
                <a:hlinkClick r:id="rId2"/>
              </a:rPr>
              <a:t>https://www.iaserv.org/</a:t>
            </a:r>
            <a:endParaRPr lang="en-US" sz="2400" dirty="0">
              <a:solidFill>
                <a:schemeClr val="tx1"/>
              </a:solidFill>
            </a:endParaRPr>
          </a:p>
          <a:p>
            <a:pPr marL="0" indent="-228600">
              <a:lnSpc>
                <a:spcPct val="90000"/>
              </a:lnSpc>
              <a:buFont typeface="Arial" panose="020B0604020202020204" pitchFamily="34" charset="0"/>
              <a:buChar char="•"/>
            </a:pPr>
            <a:endParaRPr lang="en-US" sz="2100" dirty="0">
              <a:solidFill>
                <a:schemeClr val="tx1"/>
              </a:solidFill>
            </a:endParaRPr>
          </a:p>
        </p:txBody>
      </p:sp>
      <p:sp>
        <p:nvSpPr>
          <p:cNvPr id="3" name="Slide Number Placeholder 2">
            <a:extLst>
              <a:ext uri="{FF2B5EF4-FFF2-40B4-BE49-F238E27FC236}">
                <a16:creationId xmlns:a16="http://schemas.microsoft.com/office/drawing/2014/main" id="{9A14A963-9293-AF97-57A7-F3CF244D8892}"/>
              </a:ext>
            </a:extLst>
          </p:cNvPr>
          <p:cNvSpPr>
            <a:spLocks noGrp="1"/>
          </p:cNvSpPr>
          <p:nvPr>
            <p:ph type="sldNum" sz="quarter" idx="12"/>
          </p:nvPr>
        </p:nvSpPr>
        <p:spPr>
          <a:xfrm>
            <a:off x="6457950" y="6492240"/>
            <a:ext cx="2057400" cy="365125"/>
          </a:xfrm>
        </p:spPr>
        <p:txBody>
          <a:bodyPr vert="horz" lIns="91440" tIns="45720" rIns="91440" bIns="45720" rtlCol="0" anchor="ctr">
            <a:normAutofit/>
          </a:bodyPr>
          <a:lstStyle/>
          <a:p>
            <a:pPr>
              <a:spcAft>
                <a:spcPts val="600"/>
              </a:spcAft>
            </a:pPr>
            <a:fld id="{C95E8E5B-C54E-4915-B069-2B2C8B7FEC1E}" type="slidenum">
              <a:rPr lang="en-US" sz="1200">
                <a:solidFill>
                  <a:schemeClr val="tx1">
                    <a:tint val="75000"/>
                  </a:schemeClr>
                </a:solidFill>
                <a:latin typeface="+mn-lt"/>
              </a:rPr>
              <a:pPr>
                <a:spcAft>
                  <a:spcPts val="600"/>
                </a:spcAft>
              </a:pPr>
              <a:t>46</a:t>
            </a:fld>
            <a:endParaRPr lang="en-US" sz="1200">
              <a:solidFill>
                <a:schemeClr val="tx1">
                  <a:tint val="75000"/>
                </a:schemeClr>
              </a:solidFill>
              <a:latin typeface="+mn-lt"/>
            </a:endParaRPr>
          </a:p>
        </p:txBody>
      </p:sp>
      <p:pic>
        <p:nvPicPr>
          <p:cNvPr id="4" name="Picture 3" descr="QR code to ISERV Juvare, a form to sign up for the communications notification system: https://www.iaserv.org/&#10;">
            <a:extLst>
              <a:ext uri="{FF2B5EF4-FFF2-40B4-BE49-F238E27FC236}">
                <a16:creationId xmlns:a16="http://schemas.microsoft.com/office/drawing/2014/main" id="{83FC1D2D-4A79-E1A8-3749-687A79895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230" y="2122365"/>
            <a:ext cx="3290047" cy="329004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63831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83303FD-9A72-0B18-D8D6-79B7E17BB5A1}"/>
              </a:ext>
            </a:extLst>
          </p:cNvPr>
          <p:cNvSpPr>
            <a:spLocks noGrp="1"/>
          </p:cNvSpPr>
          <p:nvPr>
            <p:ph type="title"/>
          </p:nvPr>
        </p:nvSpPr>
        <p:spPr>
          <a:xfrm>
            <a:off x="704850" y="382751"/>
            <a:ext cx="7886700" cy="1325563"/>
          </a:xfrm>
        </p:spPr>
        <p:txBody>
          <a:bodyPr/>
          <a:lstStyle/>
          <a:p>
            <a:r>
              <a:rPr lang="en-US">
                <a:solidFill>
                  <a:schemeClr val="accent1"/>
                </a:solidFill>
              </a:rPr>
              <a:t>DBHRT Personal Information Form</a:t>
            </a:r>
          </a:p>
        </p:txBody>
      </p:sp>
      <p:sp>
        <p:nvSpPr>
          <p:cNvPr id="3" name="Rectangle 1" descr="DBHRT Personal Information Form: https://forms.cloud.microsoft/g/J3N2dsSpXm?origin=lprLink&#10;">
            <a:extLst>
              <a:ext uri="{FF2B5EF4-FFF2-40B4-BE49-F238E27FC236}">
                <a16:creationId xmlns:a16="http://schemas.microsoft.com/office/drawing/2014/main" id="{8BC5B0CD-864E-CB29-66D8-FFE999F96473}"/>
              </a:ext>
            </a:extLst>
          </p:cNvPr>
          <p:cNvSpPr>
            <a:spLocks noChangeArrowheads="1"/>
          </p:cNvSpPr>
          <p:nvPr/>
        </p:nvSpPr>
        <p:spPr bwMode="auto">
          <a:xfrm>
            <a:off x="835357" y="2960716"/>
            <a:ext cx="3027251" cy="238760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lnSpc>
                <a:spcPct val="90000"/>
              </a:lnSpc>
              <a:spcAft>
                <a:spcPts val="600"/>
              </a:spcAft>
              <a:buClrTx/>
              <a:buSzTx/>
              <a:tabLst/>
            </a:pPr>
            <a:r>
              <a:rPr kumimoji="0" lang="en-US" altLang="en-US" sz="2600" b="0" i="0" u="sng" strike="noStrike" kern="1200" cap="none" normalizeH="0" baseline="0" dirty="0">
                <a:ln>
                  <a:noFill/>
                </a:ln>
                <a:solidFill>
                  <a:schemeClr val="tx1"/>
                </a:solidFill>
                <a:effectLst/>
                <a:latin typeface="+mn-lt"/>
                <a:ea typeface="+mj-ea"/>
                <a:cs typeface="+mj-cs"/>
                <a:hlinkClick r:id="rId2" tooltip="Original URL: https://forms.cloud.microsoft/g/J3N2dsSpXm?origin=lprLink. Click or tap if you trust this link."/>
              </a:rPr>
              <a:t>https://forms.cloud.microsoft/g/J3N2dsSpXm?origin=lprLink</a:t>
            </a:r>
            <a:endParaRPr kumimoji="0" lang="en-US" altLang="en-US" sz="2600" b="0" i="0" u="none" strike="noStrike" kern="1200" cap="none" normalizeH="0" baseline="0" dirty="0">
              <a:ln>
                <a:noFill/>
              </a:ln>
              <a:solidFill>
                <a:schemeClr val="tx1"/>
              </a:solidFill>
              <a:effectLst/>
              <a:latin typeface="+mn-lt"/>
              <a:ea typeface="+mj-ea"/>
              <a:cs typeface="+mj-cs"/>
            </a:endParaRPr>
          </a:p>
          <a:p>
            <a:pPr marL="0" marR="0" lvl="0" indent="0" eaLnBrk="1" fontAlgn="base" hangingPunct="1">
              <a:lnSpc>
                <a:spcPct val="90000"/>
              </a:lnSpc>
              <a:spcAft>
                <a:spcPts val="600"/>
              </a:spcAft>
              <a:buClrTx/>
              <a:buSzTx/>
              <a:tabLst/>
            </a:pPr>
            <a:r>
              <a:rPr kumimoji="0" lang="en-US" altLang="en-US" sz="2600" b="0" i="0" u="none" strike="noStrike" kern="1200" cap="none" normalizeH="0" baseline="0" dirty="0">
                <a:ln>
                  <a:noFill/>
                </a:ln>
                <a:solidFill>
                  <a:schemeClr val="tx1"/>
                </a:solidFill>
                <a:effectLst/>
                <a:latin typeface="+mj-lt"/>
                <a:ea typeface="+mj-ea"/>
                <a:cs typeface="+mj-cs"/>
              </a:rPr>
              <a:t> </a:t>
            </a:r>
          </a:p>
          <a:p>
            <a:pPr marL="0" marR="0" lvl="0" indent="0" eaLnBrk="1" fontAlgn="base" hangingPunct="1">
              <a:lnSpc>
                <a:spcPct val="90000"/>
              </a:lnSpc>
              <a:spcAft>
                <a:spcPts val="600"/>
              </a:spcAft>
              <a:buClrTx/>
              <a:buSzTx/>
              <a:tabLst/>
            </a:pPr>
            <a:r>
              <a:rPr kumimoji="0" lang="en-US" altLang="en-US" sz="2600" b="0" i="0" u="none" strike="noStrike" kern="1200" cap="none" normalizeH="0" baseline="0" dirty="0">
                <a:ln>
                  <a:noFill/>
                </a:ln>
                <a:solidFill>
                  <a:schemeClr val="tx1"/>
                </a:solidFill>
                <a:effectLst/>
                <a:latin typeface="+mj-lt"/>
                <a:ea typeface="+mj-ea"/>
                <a:cs typeface="+mj-cs"/>
              </a:rPr>
              <a:t>      </a:t>
            </a:r>
          </a:p>
        </p:txBody>
      </p:sp>
      <p:sp>
        <p:nvSpPr>
          <p:cNvPr id="2" name="Slide Number Placeholder 1">
            <a:extLst>
              <a:ext uri="{FF2B5EF4-FFF2-40B4-BE49-F238E27FC236}">
                <a16:creationId xmlns:a16="http://schemas.microsoft.com/office/drawing/2014/main" id="{CB9B0764-96FA-5905-80C4-03551E8A0B85}"/>
              </a:ext>
            </a:extLst>
          </p:cNvPr>
          <p:cNvSpPr>
            <a:spLocks noGrp="1"/>
          </p:cNvSpPr>
          <p:nvPr>
            <p:ph type="sldNum" sz="quarter" idx="12"/>
          </p:nvPr>
        </p:nvSpPr>
        <p:spPr/>
        <p:txBody>
          <a:bodyPr vert="horz" lIns="91440" tIns="45720" rIns="91440" bIns="45720" rtlCol="0" anchor="ctr">
            <a:normAutofit/>
          </a:bodyPr>
          <a:lstStyle/>
          <a:p>
            <a:pPr>
              <a:spcAft>
                <a:spcPts val="600"/>
              </a:spcAft>
            </a:pPr>
            <a:fld id="{C95E8E5B-C54E-4915-B069-2B2C8B7FEC1E}" type="slidenum">
              <a:rPr lang="en-US" sz="1200" smtClean="0">
                <a:solidFill>
                  <a:schemeClr val="tx1">
                    <a:tint val="75000"/>
                  </a:schemeClr>
                </a:solidFill>
                <a:latin typeface="+mn-lt"/>
              </a:rPr>
              <a:pPr>
                <a:spcAft>
                  <a:spcPts val="600"/>
                </a:spcAft>
              </a:pPr>
              <a:t>47</a:t>
            </a:fld>
            <a:endParaRPr lang="en-US" sz="1200">
              <a:solidFill>
                <a:schemeClr val="tx1">
                  <a:tint val="75000"/>
                </a:schemeClr>
              </a:solidFill>
              <a:latin typeface="+mn-lt"/>
            </a:endParaRPr>
          </a:p>
        </p:txBody>
      </p:sp>
      <p:pic>
        <p:nvPicPr>
          <p:cNvPr id="6" name="Picture 5" descr="DBHRT Personal Information Form: https://forms.cloud.microsoft/g/J3N2dsSpXm?origin=lprLink&#10;">
            <a:extLst>
              <a:ext uri="{FF2B5EF4-FFF2-40B4-BE49-F238E27FC236}">
                <a16:creationId xmlns:a16="http://schemas.microsoft.com/office/drawing/2014/main" id="{5874C49B-17BD-5939-3948-EDB4CB0F62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847" y="2052918"/>
            <a:ext cx="3295398" cy="329539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90361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tebooks and office supplies">
            <a:extLst>
              <a:ext uri="{FF2B5EF4-FFF2-40B4-BE49-F238E27FC236}">
                <a16:creationId xmlns:a16="http://schemas.microsoft.com/office/drawing/2014/main" id="{CEB35D7D-3162-46A4-676C-BBDCED7CC65A}"/>
              </a:ext>
            </a:extLst>
          </p:cNvPr>
          <p:cNvPicPr>
            <a:picLocks noChangeAspect="1"/>
          </p:cNvPicPr>
          <p:nvPr/>
        </p:nvPicPr>
        <p:blipFill>
          <a:blip r:embed="rId2">
            <a:extLst>
              <a:ext uri="{28A0092B-C50C-407E-A947-70E740481C1C}">
                <a14:useLocalDpi xmlns:a14="http://schemas.microsoft.com/office/drawing/2010/main" val="0"/>
              </a:ext>
            </a:extLst>
          </a:blip>
          <a:srcRect l="4654" r="4654"/>
          <a:stretch/>
        </p:blipFill>
        <p:spPr>
          <a:xfrm>
            <a:off x="0" y="0"/>
            <a:ext cx="9143980" cy="6858000"/>
          </a:xfrm>
          <a:prstGeom prst="rect">
            <a:avLst/>
          </a:prstGeom>
        </p:spPr>
      </p:pic>
      <p:sp>
        <p:nvSpPr>
          <p:cNvPr id="3" name="Rectangle 2">
            <a:extLst>
              <a:ext uri="{FF2B5EF4-FFF2-40B4-BE49-F238E27FC236}">
                <a16:creationId xmlns:a16="http://schemas.microsoft.com/office/drawing/2014/main" id="{A4C5036C-FFD6-ABD8-68EB-5B58EE2600FF}"/>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tx1">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C6015C9E-7F7B-4B94-ED95-63CB80E61CC5}"/>
              </a:ext>
            </a:extLst>
          </p:cNvPr>
          <p:cNvSpPr txBox="1">
            <a:spLocks noGrp="1"/>
          </p:cNvSpPr>
          <p:nvPr>
            <p:ph type="title" idx="4294967295"/>
          </p:nvPr>
        </p:nvSpPr>
        <p:spPr>
          <a:xfrm>
            <a:off x="476580" y="2250141"/>
            <a:ext cx="5325035"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mj-lt"/>
                <a:ea typeface="+mn-ea"/>
                <a:cs typeface="+mn-cs"/>
              </a:rPr>
              <a:t>Contact Information</a:t>
            </a:r>
          </a:p>
        </p:txBody>
      </p:sp>
      <p:pic>
        <p:nvPicPr>
          <p:cNvPr id="5" name="Picture 4" descr="Iowa HHS logo">
            <a:extLst>
              <a:ext uri="{FF2B5EF4-FFF2-40B4-BE49-F238E27FC236}">
                <a16:creationId xmlns:a16="http://schemas.microsoft.com/office/drawing/2014/main" id="{AA9D1FD6-3013-BF70-462E-2F1E8B527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580" y="6179293"/>
            <a:ext cx="3010690" cy="341873"/>
          </a:xfrm>
          <a:prstGeom prst="rect">
            <a:avLst/>
          </a:prstGeom>
        </p:spPr>
      </p:pic>
      <p:sp>
        <p:nvSpPr>
          <p:cNvPr id="7" name="Text Placeholder 2" descr="Karen Hyatt ​&#10;&#10;Emergency Mental Health Specialist​&#10;&#10;karen.hyatt@hhs.iowa.gov​&#10;&#10;515-601-7899 ​">
            <a:extLst>
              <a:ext uri="{FF2B5EF4-FFF2-40B4-BE49-F238E27FC236}">
                <a16:creationId xmlns:a16="http://schemas.microsoft.com/office/drawing/2014/main" id="{CABFF015-0C0E-278C-DD76-83A1C31A32DB}"/>
              </a:ext>
            </a:extLst>
          </p:cNvPr>
          <p:cNvSpPr txBox="1">
            <a:spLocks/>
          </p:cNvSpPr>
          <p:nvPr/>
        </p:nvSpPr>
        <p:spPr>
          <a:xfrm>
            <a:off x="476580" y="3095994"/>
            <a:ext cx="7532584" cy="18049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chemeClr val="bg1"/>
                </a:solidFill>
              </a:rPr>
              <a:t>Karen Hyatt </a:t>
            </a:r>
          </a:p>
          <a:p>
            <a:pPr marL="0" indent="0">
              <a:buNone/>
            </a:pPr>
            <a:r>
              <a:rPr lang="en-US" sz="2400">
                <a:solidFill>
                  <a:schemeClr val="bg1"/>
                </a:solidFill>
              </a:rPr>
              <a:t>Emergency Mental Health Specialist</a:t>
            </a:r>
          </a:p>
          <a:p>
            <a:pPr marL="0" indent="0">
              <a:buNone/>
            </a:pPr>
            <a:r>
              <a:rPr lang="en-US" sz="2400">
                <a:solidFill>
                  <a:schemeClr val="bg1"/>
                </a:solidFill>
                <a:hlinkClick r:id="rId4">
                  <a:extLst>
                    <a:ext uri="{A12FA001-AC4F-418D-AE19-62706E023703}">
                      <ahyp:hlinkClr xmlns:ahyp="http://schemas.microsoft.com/office/drawing/2018/hyperlinkcolor" val="tx"/>
                    </a:ext>
                  </a:extLst>
                </a:hlinkClick>
              </a:rPr>
              <a:t>karen.hyatt@hhs.iowa.gov</a:t>
            </a:r>
            <a:endParaRPr lang="en-US" sz="2400">
              <a:solidFill>
                <a:schemeClr val="bg1"/>
              </a:solidFill>
            </a:endParaRPr>
          </a:p>
          <a:p>
            <a:pPr marL="0" indent="0">
              <a:buNone/>
            </a:pPr>
            <a:r>
              <a:rPr lang="en-US" sz="2400">
                <a:solidFill>
                  <a:schemeClr val="bg1"/>
                </a:solidFill>
              </a:rPr>
              <a:t>515-601-7899 </a:t>
            </a:r>
          </a:p>
          <a:p>
            <a:pPr marL="0" indent="0">
              <a:buNone/>
            </a:pPr>
            <a:endParaRPr lang="en-US" sz="2400">
              <a:solidFill>
                <a:schemeClr val="bg1"/>
              </a:solidFill>
            </a:endParaRPr>
          </a:p>
        </p:txBody>
      </p:sp>
    </p:spTree>
    <p:extLst>
      <p:ext uri="{BB962C8B-B14F-4D97-AF65-F5344CB8AC3E}">
        <p14:creationId xmlns:p14="http://schemas.microsoft.com/office/powerpoint/2010/main" val="117528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FEFA-42EB-C4CB-9C1B-CC375D605D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1B990-4CC5-BED8-DCA1-290D2124BE4B}"/>
              </a:ext>
            </a:extLst>
          </p:cNvPr>
          <p:cNvSpPr txBox="1">
            <a:spLocks noGrp="1"/>
          </p:cNvSpPr>
          <p:nvPr>
            <p:ph type="title" idx="4294967295"/>
          </p:nvPr>
        </p:nvSpPr>
        <p:spPr>
          <a:xfrm>
            <a:off x="1006769" y="1725900"/>
            <a:ext cx="7532583" cy="19608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mj-lt"/>
                <a:ea typeface="+mj-ea"/>
                <a:cs typeface="+mj-cs"/>
              </a:rPr>
              <a:t>Questions about DBHRT?</a:t>
            </a:r>
          </a:p>
        </p:txBody>
      </p:sp>
      <p:sp>
        <p:nvSpPr>
          <p:cNvPr id="5" name="Slide Number Placeholder 5">
            <a:extLst>
              <a:ext uri="{FF2B5EF4-FFF2-40B4-BE49-F238E27FC236}">
                <a16:creationId xmlns:a16="http://schemas.microsoft.com/office/drawing/2014/main" id="{72F27641-96AE-2272-5454-B7DF4B055E14}"/>
              </a:ext>
            </a:extLst>
          </p:cNvPr>
          <p:cNvSpPr txBox="1">
            <a:spLocks/>
          </p:cNvSpPr>
          <p:nvPr/>
        </p:nvSpPr>
        <p:spPr>
          <a:xfrm>
            <a:off x="3940107" y="6314779"/>
            <a:ext cx="4517508" cy="365125"/>
          </a:xfrm>
          <a:prstGeom prst="rect">
            <a:avLst/>
          </a:prstGeom>
        </p:spPr>
        <p:txBody>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D8DF28D-8EA5-423D-B916-092DC7B68098}" type="datetime4">
              <a:rPr lang="en-US" smtClean="0">
                <a:solidFill>
                  <a:schemeClr val="bg1"/>
                </a:solidFill>
              </a:rPr>
              <a:pPr algn="r"/>
              <a:t>October 22, 2026</a:t>
            </a:fld>
            <a:r>
              <a:rPr lang="en-US">
                <a:solidFill>
                  <a:schemeClr val="bg1"/>
                </a:solidFill>
              </a:rPr>
              <a:t>  </a:t>
            </a:r>
            <a:r>
              <a:rPr lang="en-US">
                <a:solidFill>
                  <a:schemeClr val="bg1">
                    <a:lumMod val="65000"/>
                  </a:schemeClr>
                </a:solidFill>
              </a:rPr>
              <a:t>|</a:t>
            </a:r>
            <a:r>
              <a:rPr lang="en-US">
                <a:solidFill>
                  <a:schemeClr val="bg1"/>
                </a:solidFill>
              </a:rPr>
              <a:t>  </a:t>
            </a:r>
            <a:fld id="{C95E8E5B-C54E-4915-B069-2B2C8B7FEC1E}" type="slidenum">
              <a:rPr lang="en-US" smtClean="0">
                <a:solidFill>
                  <a:schemeClr val="bg1"/>
                </a:solidFill>
              </a:rPr>
              <a:pPr algn="r"/>
              <a:t>49</a:t>
            </a:fld>
            <a:endParaRPr lang="en-US">
              <a:solidFill>
                <a:schemeClr val="bg1"/>
              </a:solidFill>
            </a:endParaRPr>
          </a:p>
        </p:txBody>
      </p:sp>
    </p:spTree>
    <p:extLst>
      <p:ext uri="{BB962C8B-B14F-4D97-AF65-F5344CB8AC3E}">
        <p14:creationId xmlns:p14="http://schemas.microsoft.com/office/powerpoint/2010/main" val="3302882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8898-07B3-554F-2267-6EECBEC33C5E}"/>
              </a:ext>
            </a:extLst>
          </p:cNvPr>
          <p:cNvSpPr>
            <a:spLocks noGrp="1"/>
          </p:cNvSpPr>
          <p:nvPr>
            <p:ph type="title"/>
          </p:nvPr>
        </p:nvSpPr>
        <p:spPr/>
        <p:txBody>
          <a:bodyPr>
            <a:noAutofit/>
          </a:bodyPr>
          <a:lstStyle/>
          <a:p>
            <a:r>
              <a:rPr lang="en-US"/>
              <a:t>Reminders</a:t>
            </a:r>
          </a:p>
        </p:txBody>
      </p:sp>
      <p:sp>
        <p:nvSpPr>
          <p:cNvPr id="4" name="Slide Number Placeholder 5">
            <a:extLst>
              <a:ext uri="{FF2B5EF4-FFF2-40B4-BE49-F238E27FC236}">
                <a16:creationId xmlns:a16="http://schemas.microsoft.com/office/drawing/2014/main" id="{53B191F1-E875-3BE4-C799-DE211EFDA5E8}"/>
              </a:ext>
            </a:extLst>
          </p:cNvPr>
          <p:cNvSpPr txBox="1">
            <a:spLocks/>
          </p:cNvSpPr>
          <p:nvPr/>
        </p:nvSpPr>
        <p:spPr>
          <a:xfrm>
            <a:off x="3940107" y="6314779"/>
            <a:ext cx="4517508" cy="365125"/>
          </a:xfrm>
          <a:prstGeom prst="rect">
            <a:avLst/>
          </a:prstGeom>
        </p:spPr>
        <p:txBody>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D8DF28D-8EA5-423D-B916-092DC7B68098}" type="datetime4">
              <a:rPr lang="en-US" smtClean="0">
                <a:solidFill>
                  <a:schemeClr val="bg1"/>
                </a:solidFill>
              </a:rPr>
              <a:pPr algn="r"/>
              <a:t>October 22, 2026</a:t>
            </a:fld>
            <a:r>
              <a:rPr lang="en-US">
                <a:solidFill>
                  <a:schemeClr val="bg1"/>
                </a:solidFill>
              </a:rPr>
              <a:t>  </a:t>
            </a:r>
            <a:r>
              <a:rPr lang="en-US">
                <a:solidFill>
                  <a:schemeClr val="bg1">
                    <a:lumMod val="65000"/>
                  </a:schemeClr>
                </a:solidFill>
              </a:rPr>
              <a:t>|</a:t>
            </a:r>
            <a:r>
              <a:rPr lang="en-US">
                <a:solidFill>
                  <a:schemeClr val="bg1"/>
                </a:solidFill>
              </a:rPr>
              <a:t>  </a:t>
            </a:r>
            <a:fld id="{C95E8E5B-C54E-4915-B069-2B2C8B7FEC1E}" type="slidenum">
              <a:rPr lang="en-US" smtClean="0">
                <a:solidFill>
                  <a:schemeClr val="bg1"/>
                </a:solidFill>
              </a:rPr>
              <a:pPr algn="r"/>
              <a:t>50</a:t>
            </a:fld>
            <a:endParaRPr lang="en-US">
              <a:solidFill>
                <a:schemeClr val="bg1"/>
              </a:solidFill>
            </a:endParaRPr>
          </a:p>
        </p:txBody>
      </p:sp>
    </p:spTree>
    <p:extLst>
      <p:ext uri="{BB962C8B-B14F-4D97-AF65-F5344CB8AC3E}">
        <p14:creationId xmlns:p14="http://schemas.microsoft.com/office/powerpoint/2010/main" val="42150196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F26C903-0C15-B28B-DDB3-703BEE6D35EB}"/>
              </a:ext>
            </a:extLst>
          </p:cNvPr>
          <p:cNvSpPr txBox="1">
            <a:spLocks/>
          </p:cNvSpPr>
          <p:nvPr/>
        </p:nvSpPr>
        <p:spPr>
          <a:xfrm>
            <a:off x="8413406" y="5824151"/>
            <a:ext cx="7886700" cy="1339593"/>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ts val="600"/>
              </a:spcAft>
            </a:pPr>
            <a:fld id="{C95E8E5B-C54E-4915-B069-2B2C8B7FEC1E}" type="slidenum">
              <a:rPr lang="en-US" sz="1200" kern="1200">
                <a:solidFill>
                  <a:schemeClr val="bg1"/>
                </a:solidFill>
              </a:rPr>
              <a:pPr>
                <a:spcBef>
                  <a:spcPct val="0"/>
                </a:spcBef>
                <a:spcAft>
                  <a:spcPts val="600"/>
                </a:spcAft>
              </a:pPr>
              <a:t>51</a:t>
            </a:fld>
            <a:endParaRPr lang="en-US" sz="1200" kern="1200">
              <a:solidFill>
                <a:schemeClr val="bg1"/>
              </a:solidFill>
            </a:endParaRPr>
          </a:p>
        </p:txBody>
      </p:sp>
      <p:graphicFrame>
        <p:nvGraphicFramePr>
          <p:cNvPr id="15" name="Content Placeholder 8" descr="A new sign-up form has been created for state fiscal year 2027.&#10;If you had previously signed-up on the SFY 2026 form, please sign-up again on the new form. &#10;Every year, a new form will be made. Please sign-up once yearly. &#10;The new form can be found on the Behavioral Health Town Hall section of the Behavioral Health Service System webpage.&#10;">
            <a:extLst>
              <a:ext uri="{FF2B5EF4-FFF2-40B4-BE49-F238E27FC236}">
                <a16:creationId xmlns:a16="http://schemas.microsoft.com/office/drawing/2014/main" id="{7B33D41C-EFF3-0758-A68F-25D13D6D5F16}"/>
              </a:ext>
            </a:extLst>
          </p:cNvPr>
          <p:cNvGraphicFramePr>
            <a:graphicFrameLocks noGrp="1"/>
          </p:cNvGraphicFramePr>
          <p:nvPr>
            <p:ph idx="1"/>
            <p:extLst>
              <p:ext uri="{D42A27DB-BD31-4B8C-83A1-F6EECF244321}">
                <p14:modId xmlns:p14="http://schemas.microsoft.com/office/powerpoint/2010/main" val="3715450929"/>
              </p:ext>
            </p:extLst>
          </p:nvPr>
        </p:nvGraphicFramePr>
        <p:xfrm>
          <a:off x="628650" y="1618488"/>
          <a:ext cx="7886700" cy="4398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3">
            <a:extLst>
              <a:ext uri="{FF2B5EF4-FFF2-40B4-BE49-F238E27FC236}">
                <a16:creationId xmlns:a16="http://schemas.microsoft.com/office/drawing/2014/main" id="{82546295-01EF-E8C0-D1E4-89B928C5952A}"/>
              </a:ext>
            </a:extLst>
          </p:cNvPr>
          <p:cNvSpPr txBox="1">
            <a:spLocks noGrp="1"/>
          </p:cNvSpPr>
          <p:nvPr>
            <p:ph type="title" idx="4294967295"/>
          </p:nvPr>
        </p:nvSpPr>
        <p:spPr>
          <a:xfrm>
            <a:off x="628650" y="325426"/>
            <a:ext cx="788670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1"/>
                </a:solidFill>
                <a:effectLst/>
                <a:uLnTx/>
                <a:uFillTx/>
                <a:latin typeface="+mj-lt"/>
                <a:ea typeface="+mn-ea"/>
                <a:cs typeface="+mn-cs"/>
              </a:rPr>
              <a:t>New Behavioral Health Sign-Up Form</a:t>
            </a:r>
          </a:p>
        </p:txBody>
      </p:sp>
    </p:spTree>
    <p:extLst>
      <p:ext uri="{BB962C8B-B14F-4D97-AF65-F5344CB8AC3E}">
        <p14:creationId xmlns:p14="http://schemas.microsoft.com/office/powerpoint/2010/main" val="1618415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B9E2-9FDD-A0BC-753B-27FFD411D5DD}"/>
              </a:ext>
            </a:extLst>
          </p:cNvPr>
          <p:cNvSpPr>
            <a:spLocks noGrp="1"/>
          </p:cNvSpPr>
          <p:nvPr>
            <p:ph type="title"/>
          </p:nvPr>
        </p:nvSpPr>
        <p:spPr>
          <a:xfrm>
            <a:off x="342430" y="616437"/>
            <a:ext cx="8505453" cy="1325563"/>
          </a:xfrm>
        </p:spPr>
        <p:txBody>
          <a:bodyPr/>
          <a:lstStyle/>
          <a:p>
            <a:r>
              <a:rPr lang="en-US"/>
              <a:t>Sign-Up for 2027 Town Halls</a:t>
            </a:r>
          </a:p>
        </p:txBody>
      </p:sp>
      <p:pic>
        <p:nvPicPr>
          <p:cNvPr id="9" name="Content Placeholder 8" descr="Qr code to sign up for the 2027 Town Halls: https://forms.cloud.microsoft/g/uwuS1ZEdnt&#10;">
            <a:extLst>
              <a:ext uri="{FF2B5EF4-FFF2-40B4-BE49-F238E27FC236}">
                <a16:creationId xmlns:a16="http://schemas.microsoft.com/office/drawing/2014/main" id="{E8CC6E51-51CB-DD58-5000-A737EA4537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2431" y="2342299"/>
            <a:ext cx="2514062" cy="2514062"/>
          </a:xfrm>
        </p:spPr>
      </p:pic>
      <p:sp>
        <p:nvSpPr>
          <p:cNvPr id="4" name="TextBox 3">
            <a:extLst>
              <a:ext uri="{FF2B5EF4-FFF2-40B4-BE49-F238E27FC236}">
                <a16:creationId xmlns:a16="http://schemas.microsoft.com/office/drawing/2014/main" id="{A4951A16-B522-FDE7-15F6-678FE493C5AF}"/>
              </a:ext>
            </a:extLst>
          </p:cNvPr>
          <p:cNvSpPr txBox="1"/>
          <p:nvPr/>
        </p:nvSpPr>
        <p:spPr>
          <a:xfrm>
            <a:off x="250274" y="4932450"/>
            <a:ext cx="2698376" cy="646331"/>
          </a:xfrm>
          <a:prstGeom prst="rect">
            <a:avLst/>
          </a:prstGeom>
          <a:noFill/>
        </p:spPr>
        <p:txBody>
          <a:bodyPr wrap="square">
            <a:spAutoFit/>
          </a:bodyPr>
          <a:lstStyle/>
          <a:p>
            <a:pPr algn="ctr"/>
            <a:r>
              <a:rPr lang="en-US" dirty="0"/>
              <a:t>https://forms.cloud.microsoft/g/uwuS1ZEdnt</a:t>
            </a:r>
          </a:p>
        </p:txBody>
      </p:sp>
      <p:pic>
        <p:nvPicPr>
          <p:cNvPr id="3" name="Picture 2" descr="Notification on the BH Service System webpage to sign up for the 2027 BH town halls. ">
            <a:extLst>
              <a:ext uri="{FF2B5EF4-FFF2-40B4-BE49-F238E27FC236}">
                <a16:creationId xmlns:a16="http://schemas.microsoft.com/office/drawing/2014/main" id="{3879F168-5252-2A64-F2A9-A896D83BB58D}"/>
              </a:ext>
            </a:extLst>
          </p:cNvPr>
          <p:cNvPicPr>
            <a:picLocks noChangeAspect="1"/>
          </p:cNvPicPr>
          <p:nvPr/>
        </p:nvPicPr>
        <p:blipFill>
          <a:blip r:embed="rId3"/>
          <a:stretch>
            <a:fillRect/>
          </a:stretch>
        </p:blipFill>
        <p:spPr>
          <a:xfrm>
            <a:off x="3028135" y="2342299"/>
            <a:ext cx="5819749" cy="2514062"/>
          </a:xfrm>
          <a:prstGeom prst="rect">
            <a:avLst/>
          </a:prstGeom>
        </p:spPr>
      </p:pic>
    </p:spTree>
    <p:extLst>
      <p:ext uri="{BB962C8B-B14F-4D97-AF65-F5344CB8AC3E}">
        <p14:creationId xmlns:p14="http://schemas.microsoft.com/office/powerpoint/2010/main" val="3902010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43F8-A13C-7681-0E47-93ECB54DA6F6}"/>
              </a:ext>
            </a:extLst>
          </p:cNvPr>
          <p:cNvSpPr txBox="1">
            <a:spLocks noGrp="1"/>
          </p:cNvSpPr>
          <p:nvPr>
            <p:ph type="title" idx="4294967295"/>
          </p:nvPr>
        </p:nvSpPr>
        <p:spPr>
          <a:xfrm>
            <a:off x="925032" y="1649700"/>
            <a:ext cx="7532583" cy="19608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mj-lt"/>
                <a:ea typeface="+mj-ea"/>
                <a:cs typeface="+mj-cs"/>
              </a:rPr>
              <a:t>Questions?</a:t>
            </a:r>
          </a:p>
        </p:txBody>
      </p:sp>
      <p:sp>
        <p:nvSpPr>
          <p:cNvPr id="5" name="Slide Number Placeholder 5">
            <a:extLst>
              <a:ext uri="{FF2B5EF4-FFF2-40B4-BE49-F238E27FC236}">
                <a16:creationId xmlns:a16="http://schemas.microsoft.com/office/drawing/2014/main" id="{57EE0484-C6E0-32AC-25EA-DF372AA74C6E}"/>
              </a:ext>
            </a:extLst>
          </p:cNvPr>
          <p:cNvSpPr txBox="1">
            <a:spLocks/>
          </p:cNvSpPr>
          <p:nvPr/>
        </p:nvSpPr>
        <p:spPr>
          <a:xfrm>
            <a:off x="3940107" y="6314779"/>
            <a:ext cx="4517508" cy="365125"/>
          </a:xfrm>
          <a:prstGeom prst="rect">
            <a:avLst/>
          </a:prstGeom>
        </p:spPr>
        <p:txBody>
          <a:bodyPr/>
          <a:lstStyle>
            <a:defPPr>
              <a:defRPr lang="en-US"/>
            </a:defPPr>
            <a:lvl1pPr marL="0" algn="l" defTabSz="914400" rtl="0" eaLnBrk="1" latinLnBrk="0" hangingPunct="1">
              <a:defRPr sz="14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D8DF28D-8EA5-423D-B916-092DC7B68098}" type="datetime4">
              <a:rPr lang="en-US" smtClean="0">
                <a:solidFill>
                  <a:schemeClr val="bg1"/>
                </a:solidFill>
              </a:rPr>
              <a:pPr algn="r"/>
              <a:t>October 22, 2026</a:t>
            </a:fld>
            <a:r>
              <a:rPr lang="en-US">
                <a:solidFill>
                  <a:schemeClr val="bg1"/>
                </a:solidFill>
              </a:rPr>
              <a:t>  </a:t>
            </a:r>
            <a:r>
              <a:rPr lang="en-US">
                <a:solidFill>
                  <a:schemeClr val="bg1">
                    <a:lumMod val="65000"/>
                  </a:schemeClr>
                </a:solidFill>
              </a:rPr>
              <a:t>|</a:t>
            </a:r>
            <a:r>
              <a:rPr lang="en-US">
                <a:solidFill>
                  <a:schemeClr val="bg1"/>
                </a:solidFill>
              </a:rPr>
              <a:t>  </a:t>
            </a:r>
            <a:fld id="{C95E8E5B-C54E-4915-B069-2B2C8B7FEC1E}" type="slidenum">
              <a:rPr lang="en-US" smtClean="0">
                <a:solidFill>
                  <a:schemeClr val="bg1"/>
                </a:solidFill>
              </a:rPr>
              <a:pPr algn="r"/>
              <a:t>53</a:t>
            </a:fld>
            <a:endParaRPr lang="en-US">
              <a:solidFill>
                <a:schemeClr val="bg1"/>
              </a:solidFill>
            </a:endParaRPr>
          </a:p>
        </p:txBody>
      </p:sp>
    </p:spTree>
    <p:extLst>
      <p:ext uri="{BB962C8B-B14F-4D97-AF65-F5344CB8AC3E}">
        <p14:creationId xmlns:p14="http://schemas.microsoft.com/office/powerpoint/2010/main" val="3317735114"/>
      </p:ext>
    </p:extLst>
  </p:cSld>
  <p:clrMapOvr>
    <a:masterClrMapping/>
  </p:clrMapOvr>
</p:sld>
</file>

<file path=ppt/theme/theme1.xml><?xml version="1.0" encoding="utf-8"?>
<a:theme xmlns:a="http://schemas.openxmlformats.org/drawingml/2006/main" name="Office Theme">
  <a:themeElements>
    <a:clrScheme name="Gov Office Swatches">
      <a:dk1>
        <a:sysClr val="windowText" lastClr="000000"/>
      </a:dk1>
      <a:lt1>
        <a:sysClr val="window" lastClr="FFFFFF"/>
      </a:lt1>
      <a:dk2>
        <a:srgbClr val="4B4D4F"/>
      </a:dk2>
      <a:lt2>
        <a:srgbClr val="E7E6E6"/>
      </a:lt2>
      <a:accent1>
        <a:srgbClr val="04627A"/>
      </a:accent1>
      <a:accent2>
        <a:srgbClr val="C6D668"/>
      </a:accent2>
      <a:accent3>
        <a:srgbClr val="E0A626"/>
      </a:accent3>
      <a:accent4>
        <a:srgbClr val="18405B"/>
      </a:accent4>
      <a:accent5>
        <a:srgbClr val="70C8B8"/>
      </a:accent5>
      <a:accent6>
        <a:srgbClr val="2C6358"/>
      </a:accent6>
      <a:hlink>
        <a:srgbClr val="0070C0"/>
      </a:hlink>
      <a:folHlink>
        <a:srgbClr val="694C60"/>
      </a:folHlink>
    </a:clrScheme>
    <a:fontScheme name="Gov Office HHS Work Sans">
      <a:majorFont>
        <a:latin typeface="Work San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size template v2 blank.potx" id="{9F7BEE52-AF0B-4C84-830B-22193D9737AB}" vid="{36E47CDD-80A2-4053-B9AC-0AB8579364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7509e63-fa52-42dd-a318-c590578563cd">
      <Terms xmlns="http://schemas.microsoft.com/office/infopath/2007/PartnerControls"/>
    </lcf76f155ced4ddcb4097134ff3c332f>
    <TaxCatchAll xmlns="c7944edc-bf0f-47ee-ae09-6fb9a85b7fc1" xsi:nil="true"/>
    <NOTESONVERSION xmlns="87509e63-fa52-42dd-a318-c590578563c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3B3B05ED23C140A81F4328A0EC3113" ma:contentTypeVersion="14" ma:contentTypeDescription="Create a new document." ma:contentTypeScope="" ma:versionID="b8c99c56ca80ffd1cd41fcef4f1c2eac">
  <xsd:schema xmlns:xsd="http://www.w3.org/2001/XMLSchema" xmlns:xs="http://www.w3.org/2001/XMLSchema" xmlns:p="http://schemas.microsoft.com/office/2006/metadata/properties" xmlns:ns2="87509e63-fa52-42dd-a318-c590578563cd" xmlns:ns3="c7944edc-bf0f-47ee-ae09-6fb9a85b7fc1" targetNamespace="http://schemas.microsoft.com/office/2006/metadata/properties" ma:root="true" ma:fieldsID="76bbfbf22a9cd0e5d866e570149695e2" ns2:_="" ns3:_="">
    <xsd:import namespace="87509e63-fa52-42dd-a318-c590578563cd"/>
    <xsd:import namespace="c7944edc-bf0f-47ee-ae09-6fb9a85b7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NOTESON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09e63-fa52-42dd-a318-c590578563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NOTESONVERSION" ma:index="20" nillable="true" ma:displayName="NOTES ON VERSION" ma:format="Dropdown" ma:internalName="NOTESON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7944edc-bf0f-47ee-ae09-6fb9a85b7fc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12cf203-8a93-4451-a898-7cff767bc26d}" ma:internalName="TaxCatchAll" ma:showField="CatchAllData" ma:web="c7944edc-bf0f-47ee-ae09-6fb9a85b7f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DF0D29-F08F-4C4B-A4DE-B1AC2CD25624}">
  <ds:schemaRefs>
    <ds:schemaRef ds:uri="http://schemas.microsoft.com/sharepoint/v3/contenttype/forms"/>
  </ds:schemaRefs>
</ds:datastoreItem>
</file>

<file path=customXml/itemProps2.xml><?xml version="1.0" encoding="utf-8"?>
<ds:datastoreItem xmlns:ds="http://schemas.openxmlformats.org/officeDocument/2006/customXml" ds:itemID="{565BBF22-7276-48C6-8BAB-69752B4B4DB5}">
  <ds:schemaRefs>
    <ds:schemaRef ds:uri="http://purl.org/dc/elements/1.1/"/>
    <ds:schemaRef ds:uri="http://purl.org/dc/terms/"/>
    <ds:schemaRef ds:uri="http://schemas.microsoft.com/office/2006/documentManagement/types"/>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c7944edc-bf0f-47ee-ae09-6fb9a85b7fc1"/>
    <ds:schemaRef ds:uri="87509e63-fa52-42dd-a318-c590578563cd"/>
  </ds:schemaRefs>
</ds:datastoreItem>
</file>

<file path=customXml/itemProps3.xml><?xml version="1.0" encoding="utf-8"?>
<ds:datastoreItem xmlns:ds="http://schemas.openxmlformats.org/officeDocument/2006/customXml" ds:itemID="{9533460A-5A0C-4DDF-B5D9-C45A933DFD79}">
  <ds:schemaRefs>
    <ds:schemaRef ds:uri="87509e63-fa52-42dd-a318-c590578563cd"/>
    <ds:schemaRef ds:uri="c7944edc-bf0f-47ee-ae09-6fb9a85b7f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PPT Standard size template v2 blank (3)</Template>
  <TotalTime>0</TotalTime>
  <Words>3107</Words>
  <Application>Microsoft Office PowerPoint</Application>
  <PresentationFormat>On-screen Show (4:3)</PresentationFormat>
  <Paragraphs>370</Paragraphs>
  <Slides>53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Meiryo</vt:lpstr>
      <vt:lpstr>Aptos</vt:lpstr>
      <vt:lpstr>Arial</vt:lpstr>
      <vt:lpstr>Calibri</vt:lpstr>
      <vt:lpstr>Gill Sans</vt:lpstr>
      <vt:lpstr>Wingdings</vt:lpstr>
      <vt:lpstr>Wingdings 3</vt:lpstr>
      <vt:lpstr>Work Sans</vt:lpstr>
      <vt:lpstr>Office Theme</vt:lpstr>
      <vt:lpstr>Behavioral Health Town Hall October 22, 2026</vt:lpstr>
      <vt:lpstr>Overview</vt:lpstr>
      <vt:lpstr>Disaster Behavioral Health</vt:lpstr>
      <vt:lpstr>Disaster Behavioral Health Mission</vt:lpstr>
      <vt:lpstr>What is Behavioral Health</vt:lpstr>
      <vt:lpstr>Summary of the Disaster Behavioral Health Response Plan</vt:lpstr>
      <vt:lpstr>Disaster Behavioral Health Response Plan</vt:lpstr>
      <vt:lpstr>Mission</vt:lpstr>
      <vt:lpstr>Disaster Behavioral Health</vt:lpstr>
      <vt:lpstr>Disaster Behavioral Health response is local responsibility first. </vt:lpstr>
      <vt:lpstr>Types of Disaster</vt:lpstr>
      <vt:lpstr>Disaster Behavioral Health Planning</vt:lpstr>
      <vt:lpstr>DBHRT Services</vt:lpstr>
      <vt:lpstr>Natural Disaster Response by Disaster Behavioral Health</vt:lpstr>
      <vt:lpstr>Incidents</vt:lpstr>
      <vt:lpstr>Attended and Completed Training 2023 to 2026</vt:lpstr>
      <vt:lpstr>Psychological First Aid (PFA)</vt:lpstr>
      <vt:lpstr>Mental Health First Aid (MHFA)</vt:lpstr>
      <vt:lpstr>Question. Persuade. Refer ~QPR</vt:lpstr>
      <vt:lpstr>Mental Health Stigma</vt:lpstr>
      <vt:lpstr>Compassion Fatigue</vt:lpstr>
      <vt:lpstr>Resiliency</vt:lpstr>
      <vt:lpstr>Critical Incident Stress Techniques</vt:lpstr>
      <vt:lpstr>National Incident Management System (NIMS) Training</vt:lpstr>
      <vt:lpstr>  Activate and Coordinate Behavioral Health Resources to Support Local and State Disasters </vt:lpstr>
      <vt:lpstr>Disaster Behavioral Health Belongs within the Incident Command System</vt:lpstr>
      <vt:lpstr>Incident Command System (ICS)</vt:lpstr>
      <vt:lpstr>Incident Command Center</vt:lpstr>
      <vt:lpstr>ICS Concepts and Principals</vt:lpstr>
      <vt:lpstr>Iowa’s Emergency Management Laws</vt:lpstr>
      <vt:lpstr>Emergency Support Function (ESF) 6 and ESF 8 are the Lead Support Functions for Behavioral Health</vt:lpstr>
      <vt:lpstr>ESF 6: Mass Care, Emergency Assistance, Temporary Housing and Human Services</vt:lpstr>
      <vt:lpstr>ESF 8:  Public Health and Medical Services</vt:lpstr>
      <vt:lpstr>Activation Criteria (1)</vt:lpstr>
      <vt:lpstr>Iowa Disaster Behavioral Health Response Team (DBHRT)</vt:lpstr>
      <vt:lpstr>Activation Criteria (2)</vt:lpstr>
      <vt:lpstr>Disaster Behavioral Health Response Team</vt:lpstr>
      <vt:lpstr>How DBHRT is Requested</vt:lpstr>
      <vt:lpstr>New Initiatives</vt:lpstr>
      <vt:lpstr>New Initiative 1 </vt:lpstr>
      <vt:lpstr>Response After Animal Hoarding or Lack of Care </vt:lpstr>
      <vt:lpstr>Benefits of DBH Response for People with Animals Removed</vt:lpstr>
      <vt:lpstr>New Initiative 2</vt:lpstr>
      <vt:lpstr>Importance of DBH Response During Mass Casualty Events</vt:lpstr>
      <vt:lpstr>Joining DBHRT</vt:lpstr>
      <vt:lpstr>ISERV Juvare</vt:lpstr>
      <vt:lpstr>DBHRT Personal Information Form</vt:lpstr>
      <vt:lpstr>Contact Information</vt:lpstr>
      <vt:lpstr>Questions about DBHRT?</vt:lpstr>
      <vt:lpstr>Reminders</vt:lpstr>
      <vt:lpstr>New Behavioral Health Sign-Up Form</vt:lpstr>
      <vt:lpstr>Sign-Up for 2027 Town Halls</vt:lpstr>
      <vt:lpstr>Questions?</vt:lpstr>
    </vt:vector>
  </TitlesOfParts>
  <Company>State of Iowa - DHS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Murrow, Emily</dc:creator>
  <cp:lastModifiedBy>Murrow, Emily</cp:lastModifiedBy>
  <cp:revision>2</cp:revision>
  <dcterms:created xsi:type="dcterms:W3CDTF">2026-10-13T15:32:34Z</dcterms:created>
  <dcterms:modified xsi:type="dcterms:W3CDTF">2026-10-22T15:38:52Z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0x010100653B3B05ED23C140A81F4328A0EC3113</vt:lpwstr>
  </property>
  <property fmtid="{D5CDD505-2E9C-101B-9397-08002B2CF9AE}" pid="3" name="MediaServiceImageTags">
    <vt:lpwstr/>
  </property>
</Properties>
</file>